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F6C79CD-9122-4FDF-A670-7626A96122A3}">
  <a:tblStyle styleId="{5F6C79CD-9122-4FDF-A670-7626A96122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layout with centered title and subtitle placeholders" type="title">
  <p:cSld name="TITLE">
    <p:spTree>
      <p:nvGrpSpPr>
        <p:cNvPr id="214" name="Shape 214"/>
        <p:cNvGrpSpPr/>
        <p:nvPr/>
      </p:nvGrpSpPr>
      <p:grpSpPr>
        <a:xfrm>
          <a:off x="0" y="0"/>
          <a:ext cx="0" cy="0"/>
          <a:chOff x="0" y="0"/>
          <a:chExt cx="0" cy="0"/>
        </a:xfrm>
      </p:grpSpPr>
      <p:sp>
        <p:nvSpPr>
          <p:cNvPr id="215" name="Google Shape;215;p2"/>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6" name="Google Shape;216;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rtl="0" algn="l">
              <a:lnSpc>
                <a:spcPct val="100000"/>
              </a:lnSpc>
              <a:spcBef>
                <a:spcPts val="360"/>
              </a:spcBef>
              <a:spcAft>
                <a:spcPts val="0"/>
              </a:spcAft>
              <a:buClr>
                <a:schemeClr val="dk1"/>
              </a:buClr>
              <a:buSzPts val="1800"/>
              <a:buChar char="•"/>
              <a:defRPr/>
            </a:lvl1pPr>
            <a:lvl2pPr lvl="1" rtl="0" algn="l">
              <a:lnSpc>
                <a:spcPct val="100000"/>
              </a:lnSpc>
              <a:spcBef>
                <a:spcPts val="360"/>
              </a:spcBef>
              <a:spcAft>
                <a:spcPts val="0"/>
              </a:spcAft>
              <a:buClr>
                <a:schemeClr val="dk1"/>
              </a:buClr>
              <a:buSzPts val="1800"/>
              <a:buChar char="–"/>
              <a:defRPr/>
            </a:lvl2pPr>
            <a:lvl3pPr lvl="2" rtl="0" algn="l">
              <a:lnSpc>
                <a:spcPct val="100000"/>
              </a:lnSpc>
              <a:spcBef>
                <a:spcPts val="360"/>
              </a:spcBef>
              <a:spcAft>
                <a:spcPts val="0"/>
              </a:spcAft>
              <a:buClr>
                <a:schemeClr val="dk1"/>
              </a:buClr>
              <a:buSzPts val="1800"/>
              <a:buChar char="•"/>
              <a:defRPr/>
            </a:lvl3pPr>
            <a:lvl4pPr lvl="3" rtl="0" algn="l">
              <a:lnSpc>
                <a:spcPct val="100000"/>
              </a:lnSpc>
              <a:spcBef>
                <a:spcPts val="360"/>
              </a:spcBef>
              <a:spcAft>
                <a:spcPts val="0"/>
              </a:spcAft>
              <a:buClr>
                <a:schemeClr val="dk1"/>
              </a:buClr>
              <a:buSzPts val="1800"/>
              <a:buChar char="–"/>
              <a:defRPr/>
            </a:lvl4pPr>
            <a:lvl5pPr lvl="4" rtl="0" algn="l">
              <a:lnSpc>
                <a:spcPct val="100000"/>
              </a:lnSpc>
              <a:spcBef>
                <a:spcPts val="360"/>
              </a:spcBef>
              <a:spcAft>
                <a:spcPts val="0"/>
              </a:spcAft>
              <a:buClr>
                <a:schemeClr val="dk1"/>
              </a:buClr>
              <a:buSzPts val="1800"/>
              <a:buChar char="»"/>
              <a:defRPr/>
            </a:lvl5pPr>
            <a:lvl6pPr lvl="5" rtl="0" algn="l">
              <a:lnSpc>
                <a:spcPct val="100000"/>
              </a:lnSpc>
              <a:spcBef>
                <a:spcPts val="360"/>
              </a:spcBef>
              <a:spcAft>
                <a:spcPts val="0"/>
              </a:spcAft>
              <a:buClr>
                <a:schemeClr val="dk1"/>
              </a:buClr>
              <a:buSzPts val="1800"/>
              <a:buChar char="»"/>
              <a:defRPr/>
            </a:lvl6pPr>
            <a:lvl7pPr lvl="6" rtl="0" algn="l">
              <a:lnSpc>
                <a:spcPct val="100000"/>
              </a:lnSpc>
              <a:spcBef>
                <a:spcPts val="360"/>
              </a:spcBef>
              <a:spcAft>
                <a:spcPts val="0"/>
              </a:spcAft>
              <a:buClr>
                <a:schemeClr val="dk1"/>
              </a:buClr>
              <a:buSzPts val="1800"/>
              <a:buChar char="»"/>
              <a:defRPr/>
            </a:lvl7pPr>
            <a:lvl8pPr lvl="7" rtl="0" algn="l">
              <a:lnSpc>
                <a:spcPct val="100000"/>
              </a:lnSpc>
              <a:spcBef>
                <a:spcPts val="360"/>
              </a:spcBef>
              <a:spcAft>
                <a:spcPts val="0"/>
              </a:spcAft>
              <a:buClr>
                <a:schemeClr val="dk1"/>
              </a:buClr>
              <a:buSzPts val="1800"/>
              <a:buChar char="»"/>
              <a:defRPr/>
            </a:lvl8pPr>
            <a:lvl9pPr lvl="8" rtl="0" algn="l">
              <a:lnSpc>
                <a:spcPct val="100000"/>
              </a:lnSpc>
              <a:spcBef>
                <a:spcPts val="360"/>
              </a:spcBef>
              <a:spcAft>
                <a:spcPts val="0"/>
              </a:spcAft>
              <a:buClr>
                <a:schemeClr val="dk1"/>
              </a:buClr>
              <a:buSzPts val="1800"/>
              <a:buChar char="»"/>
              <a:defRPr/>
            </a:lvl9pPr>
          </a:lstStyle>
          <a:p/>
        </p:txBody>
      </p:sp>
      <p:sp>
        <p:nvSpPr>
          <p:cNvPr id="217" name="Google Shape;217;p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8" name="Google Shape;218;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9" name="Google Shape;219;p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220" name="Shape 220"/>
        <p:cNvGrpSpPr/>
        <p:nvPr/>
      </p:nvGrpSpPr>
      <p:grpSpPr>
        <a:xfrm>
          <a:off x="0" y="0"/>
          <a:ext cx="0" cy="0"/>
          <a:chOff x="0" y="0"/>
          <a:chExt cx="0" cy="0"/>
        </a:xfrm>
      </p:grpSpPr>
      <p:sp>
        <p:nvSpPr>
          <p:cNvPr id="221" name="Google Shape;221;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2" name="Google Shape;222;p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23" name="Google Shape;223;p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5" name="Google Shape;225;p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on left, two objects on right" type="txAndTwoObj">
  <p:cSld name="TEXT_AND_TWO_OBJECTS">
    <p:spTree>
      <p:nvGrpSpPr>
        <p:cNvPr id="226" name="Shape 226"/>
        <p:cNvGrpSpPr/>
        <p:nvPr/>
      </p:nvGrpSpPr>
      <p:grpSpPr>
        <a:xfrm>
          <a:off x="0" y="0"/>
          <a:ext cx="0" cy="0"/>
          <a:chOff x="0" y="0"/>
          <a:chExt cx="0" cy="0"/>
        </a:xfrm>
      </p:grpSpPr>
      <p:sp>
        <p:nvSpPr>
          <p:cNvPr id="227" name="Google Shape;227;p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8" name="Google Shape;228;p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9" name="Google Shape;229;p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only" type="objOnly">
  <p:cSld name="OBJECT_ONLY">
    <p:spTree>
      <p:nvGrpSpPr>
        <p:cNvPr id="230" name="Shape 230"/>
        <p:cNvGrpSpPr/>
        <p:nvPr/>
      </p:nvGrpSpPr>
      <p:grpSpPr>
        <a:xfrm>
          <a:off x="0" y="0"/>
          <a:ext cx="0" cy="0"/>
          <a:chOff x="0" y="0"/>
          <a:chExt cx="0" cy="0"/>
        </a:xfrm>
      </p:grpSpPr>
      <p:sp>
        <p:nvSpPr>
          <p:cNvPr id="231" name="Google Shape;231;p5"/>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2" name="Google Shape;232;p5"/>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3" name="Google Shape;233;p5"/>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on left, text on right" type="twoColTx">
  <p:cSld name="TITLE_AND_TWO_COLUMNS">
    <p:spTree>
      <p:nvGrpSpPr>
        <p:cNvPr id="234" name="Shape 234"/>
        <p:cNvGrpSpPr/>
        <p:nvPr/>
      </p:nvGrpSpPr>
      <p:grpSpPr>
        <a:xfrm>
          <a:off x="0" y="0"/>
          <a:ext cx="0" cy="0"/>
          <a:chOff x="0" y="0"/>
          <a:chExt cx="0" cy="0"/>
        </a:xfrm>
      </p:grpSpPr>
      <p:sp>
        <p:nvSpPr>
          <p:cNvPr id="235" name="Google Shape;235;p6"/>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6"/>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7" name="Google Shape;237;p6"/>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8" name="Shape 208"/>
        <p:cNvGrpSpPr/>
        <p:nvPr/>
      </p:nvGrpSpPr>
      <p:grpSpPr>
        <a:xfrm>
          <a:off x="0" y="0"/>
          <a:ext cx="0" cy="0"/>
          <a:chOff x="0" y="0"/>
          <a:chExt cx="0" cy="0"/>
        </a:xfrm>
      </p:grpSpPr>
      <p:sp>
        <p:nvSpPr>
          <p:cNvPr id="209" name="Google Shape;209;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10" name="Google Shape;210;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1" name="Google Shape;211;p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2" name="Google Shape;212;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3" name="Google Shape;213;p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auto.howstuffworks.com/clutch.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auto.howstuffworks.com/clutch.htm" TargetMode="External"/><Relationship Id="rId4" Type="http://schemas.openxmlformats.org/officeDocument/2006/relationships/hyperlink" Target="http://auto.howstuffworks.com/gear.htm" TargetMode="External"/><Relationship Id="rId5" Type="http://schemas.openxmlformats.org/officeDocument/2006/relationships/hyperlink" Target="http://auto.howstuffworks.com/engine.htm" TargetMode="External"/><Relationship Id="rId6" Type="http://schemas.openxmlformats.org/officeDocument/2006/relationships/hyperlink" Target="http://auto.howstuffworks.com/differential.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auto.howstuffworks.com/transmission.htm" TargetMode="External"/><Relationship Id="rId4" Type="http://schemas.openxmlformats.org/officeDocument/2006/relationships/hyperlink" Target="http://auto.howstuffworks.com/torque-converter.htm" TargetMode="External"/><Relationship Id="rId5" Type="http://schemas.openxmlformats.org/officeDocument/2006/relationships/hyperlink" Target="http://auto.howstuffworks.com/transmission.htm" TargetMode="External"/><Relationship Id="rId6" Type="http://schemas.openxmlformats.org/officeDocument/2006/relationships/hyperlink" Target="http://auto.howstuffworks.com/clutch.htm" TargetMode="External"/><Relationship Id="rId7"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auto.howstuffworks.com/fpte3.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auto.howstuffworks.com/four-wheel-drive.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auto.howstuffworks.com/brake4.htm" TargetMode="External"/><Relationship Id="rId4" Type="http://schemas.openxmlformats.org/officeDocument/2006/relationships/hyperlink" Target="http://auto.howstuffworks.com/brake.htm" TargetMode="External"/><Relationship Id="rId5" Type="http://schemas.openxmlformats.org/officeDocument/2006/relationships/hyperlink" Target="http://auto.howstuffworks.com/hydraulic1.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auto.howstuffworks.com/motor.htm" TargetMode="External"/><Relationship Id="rId4" Type="http://schemas.openxmlformats.org/officeDocument/2006/relationships/hyperlink" Target="http://auto.howstuffworks.com/engine.htm" TargetMode="External"/><Relationship Id="rId5" Type="http://schemas.openxmlformats.org/officeDocument/2006/relationships/hyperlink" Target="http://auto.howstuffworks.com/brake4.htm" TargetMode="External"/><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1" name="Shape 241"/>
        <p:cNvGrpSpPr/>
        <p:nvPr/>
      </p:nvGrpSpPr>
      <p:grpSpPr>
        <a:xfrm>
          <a:off x="0" y="0"/>
          <a:ext cx="0" cy="0"/>
          <a:chOff x="0" y="0"/>
          <a:chExt cx="0" cy="0"/>
        </a:xfrm>
      </p:grpSpPr>
      <p:pic>
        <p:nvPicPr>
          <p:cNvPr id="242" name="Google Shape;242;p7"/>
          <p:cNvPicPr preferRelativeResize="0"/>
          <p:nvPr/>
        </p:nvPicPr>
        <p:blipFill rotWithShape="1">
          <a:blip r:embed="rId3">
            <a:alphaModFix/>
          </a:blip>
          <a:srcRect b="0" l="0" r="0" t="0"/>
          <a:stretch/>
        </p:blipFill>
        <p:spPr>
          <a:xfrm>
            <a:off x="0" y="549275"/>
            <a:ext cx="5481637" cy="5759449"/>
          </a:xfrm>
          <a:prstGeom prst="rect">
            <a:avLst/>
          </a:prstGeom>
          <a:noFill/>
          <a:ln>
            <a:noFill/>
          </a:ln>
        </p:spPr>
      </p:pic>
      <p:pic>
        <p:nvPicPr>
          <p:cNvPr id="243" name="Google Shape;243;p7"/>
          <p:cNvPicPr preferRelativeResize="0"/>
          <p:nvPr/>
        </p:nvPicPr>
        <p:blipFill rotWithShape="1">
          <a:blip r:embed="rId4">
            <a:alphaModFix/>
          </a:blip>
          <a:srcRect b="0" l="0" r="0" t="0"/>
          <a:stretch/>
        </p:blipFill>
        <p:spPr>
          <a:xfrm>
            <a:off x="3292475" y="0"/>
            <a:ext cx="5851526" cy="1295400"/>
          </a:xfrm>
          <a:prstGeom prst="rect">
            <a:avLst/>
          </a:prstGeom>
          <a:noFill/>
          <a:ln>
            <a:noFill/>
          </a:ln>
        </p:spPr>
      </p:pic>
      <p:pic>
        <p:nvPicPr>
          <p:cNvPr id="244" name="Google Shape;244;p7"/>
          <p:cNvPicPr preferRelativeResize="0"/>
          <p:nvPr/>
        </p:nvPicPr>
        <p:blipFill rotWithShape="1">
          <a:blip r:embed="rId5">
            <a:alphaModFix/>
          </a:blip>
          <a:srcRect b="0" l="0" r="0" t="0"/>
          <a:stretch/>
        </p:blipFill>
        <p:spPr>
          <a:xfrm>
            <a:off x="3357562" y="5138737"/>
            <a:ext cx="5751512" cy="153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3" name="Shape 293"/>
        <p:cNvGrpSpPr/>
        <p:nvPr/>
      </p:nvGrpSpPr>
      <p:grpSpPr>
        <a:xfrm>
          <a:off x="0" y="0"/>
          <a:ext cx="0" cy="0"/>
          <a:chOff x="0" y="0"/>
          <a:chExt cx="0" cy="0"/>
        </a:xfrm>
      </p:grpSpPr>
      <p:sp>
        <p:nvSpPr>
          <p:cNvPr id="294" name="Google Shape;294;p16"/>
          <p:cNvSpPr txBox="1"/>
          <p:nvPr/>
        </p:nvSpPr>
        <p:spPr>
          <a:xfrm>
            <a:off x="250825" y="188912"/>
            <a:ext cx="8569200" cy="6448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The purpose of clutch is to engage and disengage the transmission system from the engine when a vehicle is being driven away from a standstill and when the gearbox gear change is necessary. The gradual increase in the transfer of engine torque to the transmissions roust be smooth.</a:t>
            </a:r>
            <a:endParaRPr/>
          </a:p>
          <a:p>
            <a:pPr indent="0" lvl="0" marL="0" marR="0" rtl="0" algn="just">
              <a:lnSpc>
                <a:spcPct val="10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When the clutch is in the coupling (normal running) position, power flows through it from the engine to the transmission. If the transmission is in gear, then power flows on through to the propelling wheels of the vehicle.</a:t>
            </a:r>
            <a:endParaRPr/>
          </a:p>
          <a:p>
            <a:pPr indent="0" lvl="0" marL="0" marR="0" rtl="0" algn="just">
              <a:lnSpc>
                <a:spcPct val="10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Essentially, the clutch has the job of permitting the driver to uncouple the engine temporarily so that the gears can be shifted from one to another forward, into reverse or into neutral gear position. It is necessary to interrupt the flow of power before gears are shifted. Other wise, gear shifting would be extremely difficult if not impossible.</a:t>
            </a:r>
            <a:endParaRPr/>
          </a:p>
          <a:p>
            <a:pPr indent="0" lvl="0" marL="0" marR="0" rtl="0" algn="just">
              <a:lnSpc>
                <a:spcPct val="10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The clutch contains a friction disc, spring arrangement and pressure plate for pressing this disc tightly against the smooth rear face of the flywheel. The friction disc is splinted to the clutch shaft (transmissions input shaft). The splines consist of two sets of teeth, an internal set on the hub of the friction disk and the matching external set on the chitch shaft. They permit the friction disk to slide back and forth along the shaft but force the disk and shaft to rotate together.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8" name="Shape 298"/>
        <p:cNvGrpSpPr/>
        <p:nvPr/>
      </p:nvGrpSpPr>
      <p:grpSpPr>
        <a:xfrm>
          <a:off x="0" y="0"/>
          <a:ext cx="0" cy="0"/>
          <a:chOff x="0" y="0"/>
          <a:chExt cx="0" cy="0"/>
        </a:xfrm>
      </p:grpSpPr>
      <p:pic>
        <p:nvPicPr>
          <p:cNvPr id="299" name="Google Shape;299;p17"/>
          <p:cNvPicPr preferRelativeResize="0"/>
          <p:nvPr/>
        </p:nvPicPr>
        <p:blipFill rotWithShape="1">
          <a:blip r:embed="rId3">
            <a:alphaModFix/>
          </a:blip>
          <a:srcRect b="0" l="0" r="0" t="0"/>
          <a:stretch/>
        </p:blipFill>
        <p:spPr>
          <a:xfrm>
            <a:off x="2268537" y="260350"/>
            <a:ext cx="5416550" cy="5397500"/>
          </a:xfrm>
          <a:prstGeom prst="rect">
            <a:avLst/>
          </a:prstGeom>
          <a:noFill/>
          <a:ln>
            <a:noFill/>
          </a:ln>
        </p:spPr>
      </p:pic>
      <p:sp>
        <p:nvSpPr>
          <p:cNvPr id="300" name="Google Shape;300;p17"/>
          <p:cNvSpPr txBox="1"/>
          <p:nvPr/>
        </p:nvSpPr>
        <p:spPr>
          <a:xfrm>
            <a:off x="4211637" y="5851525"/>
            <a:ext cx="16368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Clutch plate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4" name="Shape 304"/>
        <p:cNvGrpSpPr/>
        <p:nvPr/>
      </p:nvGrpSpPr>
      <p:grpSpPr>
        <a:xfrm>
          <a:off x="0" y="0"/>
          <a:ext cx="0" cy="0"/>
          <a:chOff x="0" y="0"/>
          <a:chExt cx="0" cy="0"/>
        </a:xfrm>
      </p:grpSpPr>
      <p:pic>
        <p:nvPicPr>
          <p:cNvPr id="305" name="Google Shape;305;p18"/>
          <p:cNvPicPr preferRelativeResize="0"/>
          <p:nvPr/>
        </p:nvPicPr>
        <p:blipFill rotWithShape="1">
          <a:blip r:embed="rId3">
            <a:alphaModFix/>
          </a:blip>
          <a:srcRect b="0" l="0" r="0" t="0"/>
          <a:stretch/>
        </p:blipFill>
        <p:spPr>
          <a:xfrm>
            <a:off x="468312" y="1341437"/>
            <a:ext cx="8075612" cy="3059112"/>
          </a:xfrm>
          <a:prstGeom prst="rect">
            <a:avLst/>
          </a:prstGeom>
          <a:noFill/>
          <a:ln>
            <a:noFill/>
          </a:ln>
        </p:spPr>
      </p:pic>
      <p:sp>
        <p:nvSpPr>
          <p:cNvPr id="306" name="Google Shape;306;p18"/>
          <p:cNvSpPr txBox="1"/>
          <p:nvPr/>
        </p:nvSpPr>
        <p:spPr>
          <a:xfrm>
            <a:off x="179387" y="5157787"/>
            <a:ext cx="8748600" cy="7017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The transmission is connected to the engine through the </a:t>
            </a:r>
            <a:r>
              <a:rPr b="0" i="0" lang="en-US" sz="2000" u="sng" cap="none" strike="noStrike">
                <a:solidFill>
                  <a:schemeClr val="hlink"/>
                </a:solidFill>
                <a:latin typeface="Arial"/>
                <a:ea typeface="Arial"/>
                <a:cs typeface="Arial"/>
                <a:sym typeface="Arial"/>
                <a:hlinkClick r:id="rId4"/>
              </a:rPr>
              <a:t>clutch</a:t>
            </a:r>
            <a:r>
              <a:rPr b="0" i="0" lang="en-US" sz="2000" u="none" cap="none" strike="noStrike">
                <a:solidFill>
                  <a:schemeClr val="dk1"/>
                </a:solidFill>
                <a:latin typeface="Arial"/>
                <a:ea typeface="Arial"/>
                <a:cs typeface="Arial"/>
                <a:sym typeface="Arial"/>
              </a:rPr>
              <a:t>. The input shaft of the transmission therefore turns at the same rpm as the engine.</a:t>
            </a:r>
            <a:r>
              <a:rPr b="0" i="0" lang="en-US" sz="1800" u="none" cap="none" strike="noStrike">
                <a:solidFill>
                  <a:schemeClr val="dk1"/>
                </a:solidFill>
                <a:latin typeface="Arial"/>
                <a:ea typeface="Arial"/>
                <a:cs typeface="Arial"/>
                <a:sym typeface="Arial"/>
              </a:rPr>
              <a:t> </a:t>
            </a:r>
            <a:endParaRPr/>
          </a:p>
        </p:txBody>
      </p:sp>
      <p:sp>
        <p:nvSpPr>
          <p:cNvPr id="307" name="Google Shape;307;p18"/>
          <p:cNvSpPr txBox="1"/>
          <p:nvPr/>
        </p:nvSpPr>
        <p:spPr>
          <a:xfrm>
            <a:off x="2555875" y="333375"/>
            <a:ext cx="4533900" cy="519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800"/>
              <a:buFont typeface="Arial"/>
              <a:buNone/>
            </a:pPr>
            <a:r>
              <a:rPr b="1" i="0" lang="en-US" sz="2800" u="none" cap="none" strike="noStrike">
                <a:solidFill>
                  <a:srgbClr val="CC0000"/>
                </a:solidFill>
                <a:latin typeface="Arial"/>
                <a:ea typeface="Arial"/>
                <a:cs typeface="Arial"/>
                <a:sym typeface="Arial"/>
              </a:rPr>
              <a:t>How Transmissions 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1" name="Shape 311"/>
        <p:cNvGrpSpPr/>
        <p:nvPr/>
      </p:nvGrpSpPr>
      <p:grpSpPr>
        <a:xfrm>
          <a:off x="0" y="0"/>
          <a:ext cx="0" cy="0"/>
          <a:chOff x="0" y="0"/>
          <a:chExt cx="0" cy="0"/>
        </a:xfrm>
      </p:grpSpPr>
      <p:sp>
        <p:nvSpPr>
          <p:cNvPr id="312" name="Google Shape;312;p19"/>
          <p:cNvSpPr txBox="1"/>
          <p:nvPr/>
        </p:nvSpPr>
        <p:spPr>
          <a:xfrm>
            <a:off x="323850" y="188912"/>
            <a:ext cx="8569200" cy="1281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cap="none" strike="noStrike">
                <a:solidFill>
                  <a:srgbClr val="CC0000"/>
                </a:solidFill>
                <a:latin typeface="Arial"/>
                <a:ea typeface="Arial"/>
                <a:cs typeface="Arial"/>
                <a:sym typeface="Arial"/>
              </a:rPr>
              <a:t>A Very Simple Transmission</a:t>
            </a:r>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To understand the basic idea behind a standard transmission, the diagram below shows a very simple two-speed transmission in neutral: </a:t>
            </a:r>
            <a:endParaRPr/>
          </a:p>
        </p:txBody>
      </p:sp>
      <p:pic>
        <p:nvPicPr>
          <p:cNvPr id="313" name="Google Shape;313;p19"/>
          <p:cNvPicPr preferRelativeResize="0"/>
          <p:nvPr/>
        </p:nvPicPr>
        <p:blipFill rotWithShape="1">
          <a:blip r:embed="rId3">
            <a:alphaModFix/>
          </a:blip>
          <a:srcRect b="0" l="0" r="0" t="0"/>
          <a:stretch/>
        </p:blipFill>
        <p:spPr>
          <a:xfrm>
            <a:off x="1763712" y="1700212"/>
            <a:ext cx="5146675" cy="467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7" name="Shape 317"/>
        <p:cNvGrpSpPr/>
        <p:nvPr/>
      </p:nvGrpSpPr>
      <p:grpSpPr>
        <a:xfrm>
          <a:off x="0" y="0"/>
          <a:ext cx="0" cy="0"/>
          <a:chOff x="0" y="0"/>
          <a:chExt cx="0" cy="0"/>
        </a:xfrm>
      </p:grpSpPr>
      <p:sp>
        <p:nvSpPr>
          <p:cNvPr id="318" name="Google Shape;318;p20"/>
          <p:cNvSpPr txBox="1"/>
          <p:nvPr/>
        </p:nvSpPr>
        <p:spPr>
          <a:xfrm>
            <a:off x="250825" y="57150"/>
            <a:ext cx="8713800" cy="68199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Let's look at each of the parts in this diagram to understand how they fit together:</a:t>
            </a:r>
            <a:endParaRPr/>
          </a:p>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The green shaft comes from the engine through the </a:t>
            </a:r>
            <a:r>
              <a:rPr b="1" i="0" lang="en-US" sz="1700" u="sng" cap="none" strike="noStrike">
                <a:solidFill>
                  <a:schemeClr val="hlink"/>
                </a:solidFill>
                <a:latin typeface="Arial"/>
                <a:ea typeface="Arial"/>
                <a:cs typeface="Arial"/>
                <a:sym typeface="Arial"/>
                <a:hlinkClick r:id="rId3"/>
              </a:rPr>
              <a:t>clutch</a:t>
            </a:r>
            <a:r>
              <a:rPr b="1" i="0" lang="en-US" sz="1700" u="none" cap="none" strike="noStrike">
                <a:solidFill>
                  <a:schemeClr val="dk1"/>
                </a:solidFill>
                <a:latin typeface="Arial"/>
                <a:ea typeface="Arial"/>
                <a:cs typeface="Arial"/>
                <a:sym typeface="Arial"/>
              </a:rPr>
              <a:t>. The green shaft and green gear are connected as a single unit. (The clutch is a device that lets you connect and disconnect the engine and the transmission. When you push in the clutch pedal, the engine and the transmission are disconnected so the engine can run even if the car is standing still. When you release the clutch pedal, the engine and the green shaft are directly connected to one another. The green shaft and gear turn at the same rpm as the engine.) </a:t>
            </a:r>
            <a:endParaRPr/>
          </a:p>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The red shaft and gears are called the layshaft. These are also connected as a single piece, so all of the </a:t>
            </a:r>
            <a:r>
              <a:rPr b="1" i="0" lang="en-US" sz="1700" u="sng" cap="none" strike="noStrike">
                <a:solidFill>
                  <a:schemeClr val="hlink"/>
                </a:solidFill>
                <a:latin typeface="Arial"/>
                <a:ea typeface="Arial"/>
                <a:cs typeface="Arial"/>
                <a:sym typeface="Arial"/>
                <a:hlinkClick r:id="rId4"/>
              </a:rPr>
              <a:t>gears</a:t>
            </a:r>
            <a:r>
              <a:rPr b="1" i="0" lang="en-US" sz="1700" u="none" cap="none" strike="noStrike">
                <a:solidFill>
                  <a:schemeClr val="dk1"/>
                </a:solidFill>
                <a:latin typeface="Arial"/>
                <a:ea typeface="Arial"/>
                <a:cs typeface="Arial"/>
                <a:sym typeface="Arial"/>
              </a:rPr>
              <a:t>The red shaft and gears are called the layshaft. These are also connected as a single piece, so all of the gears on the layshaft and the layshaft itself spin as one unit. The green shaft and the red shaft are directly connected through their meshed gears so that if the green shaft is spinning, so is the red shaft. In this way, the layshaft receives its power directly from the </a:t>
            </a:r>
            <a:r>
              <a:rPr b="1" i="0" lang="en-US" sz="1700" u="sng" cap="none" strike="noStrike">
                <a:solidFill>
                  <a:schemeClr val="hlink"/>
                </a:solidFill>
                <a:latin typeface="Arial"/>
                <a:ea typeface="Arial"/>
                <a:cs typeface="Arial"/>
                <a:sym typeface="Arial"/>
                <a:hlinkClick r:id="rId5"/>
              </a:rPr>
              <a:t>engine</a:t>
            </a:r>
            <a:r>
              <a:rPr b="1" i="0" lang="en-US" sz="1700" u="none" cap="none" strike="noStrike">
                <a:solidFill>
                  <a:schemeClr val="dk1"/>
                </a:solidFill>
                <a:latin typeface="Arial"/>
                <a:ea typeface="Arial"/>
                <a:cs typeface="Arial"/>
                <a:sym typeface="Arial"/>
              </a:rPr>
              <a:t> whenever the clutch is engaged. </a:t>
            </a:r>
            <a:endParaRPr/>
          </a:p>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The yellow shaft is a splined shaft that connects directly to the drive shaft through the </a:t>
            </a:r>
            <a:r>
              <a:rPr b="1" i="0" lang="en-US" sz="1700" u="sng" cap="none" strike="noStrike">
                <a:solidFill>
                  <a:schemeClr val="hlink"/>
                </a:solidFill>
                <a:latin typeface="Arial"/>
                <a:ea typeface="Arial"/>
                <a:cs typeface="Arial"/>
                <a:sym typeface="Arial"/>
                <a:hlinkClick r:id="rId6"/>
              </a:rPr>
              <a:t>differential</a:t>
            </a:r>
            <a:r>
              <a:rPr b="1" i="0" lang="en-US" sz="1700" u="none" cap="none" strike="noStrike">
                <a:solidFill>
                  <a:schemeClr val="dk1"/>
                </a:solidFill>
                <a:latin typeface="Arial"/>
                <a:ea typeface="Arial"/>
                <a:cs typeface="Arial"/>
                <a:sym typeface="Arial"/>
              </a:rPr>
              <a:t> to the drive wheels of the car. If the wheels are spinning, the yellow shaft is spinning. </a:t>
            </a:r>
            <a:endParaRPr/>
          </a:p>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The blue gears ride on bearings, so they spin on the yellow shaft. If the engine is off but the car is coasting, the yellow shaft can turn inside the blue gears while the blue gears and the layshaft are motionless. </a:t>
            </a:r>
            <a:endParaRPr/>
          </a:p>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The purpose of the collar is to connect one of the two blue gears to the yellow drive shaft. The collar is connected, through the splines, directly to the yellow shaft and spins with the yellow shaft. However, the collar can slide left or right along the yellow shaft to engage either of the blue gears. Teeth on the collar, called dog teeth, fit into holes on the sides of the blue gears to engage them.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2" name="Shape 322"/>
        <p:cNvGrpSpPr/>
        <p:nvPr/>
      </p:nvGrpSpPr>
      <p:grpSpPr>
        <a:xfrm>
          <a:off x="0" y="0"/>
          <a:ext cx="0" cy="0"/>
          <a:chOff x="0" y="0"/>
          <a:chExt cx="0" cy="0"/>
        </a:xfrm>
      </p:grpSpPr>
      <p:pic>
        <p:nvPicPr>
          <p:cNvPr id="323" name="Google Shape;323;p21"/>
          <p:cNvPicPr preferRelativeResize="0"/>
          <p:nvPr/>
        </p:nvPicPr>
        <p:blipFill rotWithShape="1">
          <a:blip r:embed="rId3">
            <a:alphaModFix/>
          </a:blip>
          <a:srcRect b="0" l="0" r="0" t="0"/>
          <a:stretch/>
        </p:blipFill>
        <p:spPr>
          <a:xfrm>
            <a:off x="1908175" y="260350"/>
            <a:ext cx="5240337" cy="4676775"/>
          </a:xfrm>
          <a:prstGeom prst="rect">
            <a:avLst/>
          </a:prstGeom>
          <a:noFill/>
          <a:ln>
            <a:noFill/>
          </a:ln>
        </p:spPr>
      </p:pic>
      <p:sp>
        <p:nvSpPr>
          <p:cNvPr id="324" name="Google Shape;324;p21"/>
          <p:cNvSpPr txBox="1"/>
          <p:nvPr/>
        </p:nvSpPr>
        <p:spPr>
          <a:xfrm>
            <a:off x="179387" y="5054600"/>
            <a:ext cx="8785200" cy="18033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The green shaft from the engine turns the layshaft, which turns the blue gear on the right. This gear transmits its energy through the collar to drive the yellow drive shaft. Meanwhile, the blue gear on the left is turning, but it is freewheeling on its bearing so it has no effect on the yellow shaft. </a:t>
            </a:r>
            <a:endParaRPr/>
          </a:p>
          <a:p>
            <a:pPr indent="0" lvl="0" marL="0" marR="0" rtl="0" algn="just">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When the collar is between the two gears (as shown in the first figure), the transmission is in neutral. Both of the blue gears freewheel on the yellow shaft at the different rates controlled by their ratios to the layshaft.</a:t>
            </a:r>
            <a:endParaRPr/>
          </a:p>
        </p:txBody>
      </p:sp>
      <p:sp>
        <p:nvSpPr>
          <p:cNvPr id="325" name="Google Shape;325;p21"/>
          <p:cNvSpPr txBox="1"/>
          <p:nvPr/>
        </p:nvSpPr>
        <p:spPr>
          <a:xfrm>
            <a:off x="250825" y="0"/>
            <a:ext cx="8713800" cy="1006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cap="none" strike="noStrike">
                <a:solidFill>
                  <a:srgbClr val="CC0000"/>
                </a:solidFill>
                <a:latin typeface="Arial"/>
                <a:ea typeface="Arial"/>
                <a:cs typeface="Arial"/>
                <a:sym typeface="Arial"/>
              </a:rPr>
              <a:t>First Gear</a:t>
            </a:r>
            <a:br>
              <a:rPr b="0" i="0" lang="en-US" sz="1800" u="none" cap="none" strike="noStrike">
                <a:solidFill>
                  <a:srgbClr val="CC0000"/>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picture below shows how, when shifted into first gear, the collar engages the blue gear on the right: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9" name="Shape 329"/>
        <p:cNvGrpSpPr/>
        <p:nvPr/>
      </p:nvGrpSpPr>
      <p:grpSpPr>
        <a:xfrm>
          <a:off x="0" y="0"/>
          <a:ext cx="0" cy="0"/>
          <a:chOff x="0" y="0"/>
          <a:chExt cx="0" cy="0"/>
        </a:xfrm>
      </p:grpSpPr>
      <p:pic>
        <p:nvPicPr>
          <p:cNvPr id="330" name="Google Shape;330;p22"/>
          <p:cNvPicPr preferRelativeResize="0"/>
          <p:nvPr/>
        </p:nvPicPr>
        <p:blipFill rotWithShape="1">
          <a:blip r:embed="rId3">
            <a:alphaModFix/>
          </a:blip>
          <a:srcRect b="0" l="0" r="0" t="0"/>
          <a:stretch/>
        </p:blipFill>
        <p:spPr>
          <a:xfrm>
            <a:off x="2339975" y="1700212"/>
            <a:ext cx="4494212" cy="3597275"/>
          </a:xfrm>
          <a:prstGeom prst="rect">
            <a:avLst/>
          </a:prstGeom>
          <a:noFill/>
          <a:ln>
            <a:noFill/>
          </a:ln>
        </p:spPr>
      </p:pic>
      <p:sp>
        <p:nvSpPr>
          <p:cNvPr id="331" name="Google Shape;331;p22"/>
          <p:cNvSpPr txBox="1"/>
          <p:nvPr/>
        </p:nvSpPr>
        <p:spPr>
          <a:xfrm>
            <a:off x="179387" y="404812"/>
            <a:ext cx="8640900" cy="641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The </a:t>
            </a:r>
            <a:r>
              <a:rPr b="1" i="0" lang="en-US" sz="1800" u="none" cap="none" strike="noStrike">
                <a:solidFill>
                  <a:schemeClr val="dk1"/>
                </a:solidFill>
                <a:latin typeface="Arial"/>
                <a:ea typeface="Arial"/>
                <a:cs typeface="Arial"/>
                <a:sym typeface="Arial"/>
              </a:rPr>
              <a:t>five-speed manual transmission</a:t>
            </a:r>
            <a:r>
              <a:rPr b="0" i="0" lang="en-US" sz="1800" u="none" cap="none" strike="noStrike">
                <a:solidFill>
                  <a:schemeClr val="dk1"/>
                </a:solidFill>
                <a:latin typeface="Arial"/>
                <a:ea typeface="Arial"/>
                <a:cs typeface="Arial"/>
                <a:sym typeface="Arial"/>
              </a:rPr>
              <a:t> is fairly standard on cars today. Internally, it looks something like this: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5" name="Shape 335"/>
        <p:cNvGrpSpPr/>
        <p:nvPr/>
      </p:nvGrpSpPr>
      <p:grpSpPr>
        <a:xfrm>
          <a:off x="0" y="0"/>
          <a:ext cx="0" cy="0"/>
          <a:chOff x="0" y="0"/>
          <a:chExt cx="0" cy="0"/>
        </a:xfrm>
      </p:grpSpPr>
      <p:sp>
        <p:nvSpPr>
          <p:cNvPr id="336" name="Google Shape;336;p23"/>
          <p:cNvSpPr txBox="1"/>
          <p:nvPr/>
        </p:nvSpPr>
        <p:spPr>
          <a:xfrm>
            <a:off x="142875" y="115887"/>
            <a:ext cx="8893200" cy="15558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CC0000"/>
              </a:buClr>
              <a:buSzPts val="2400"/>
              <a:buFont typeface="Arial"/>
              <a:buNone/>
            </a:pPr>
            <a:r>
              <a:rPr b="0" i="0" lang="en-US" sz="2400" u="none" cap="none" strike="noStrike">
                <a:solidFill>
                  <a:srgbClr val="CC0000"/>
                </a:solidFill>
                <a:latin typeface="Arial"/>
                <a:ea typeface="Arial"/>
                <a:cs typeface="Arial"/>
                <a:sym typeface="Arial"/>
              </a:rPr>
              <a:t>Synchronizers</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Manual transmissions in modern passenger cars use </a:t>
            </a:r>
            <a:r>
              <a:rPr b="1" i="0" lang="en-US" sz="1800" u="none" cap="none" strike="noStrike">
                <a:solidFill>
                  <a:schemeClr val="dk1"/>
                </a:solidFill>
                <a:latin typeface="Arial"/>
                <a:ea typeface="Arial"/>
                <a:cs typeface="Arial"/>
                <a:sym typeface="Arial"/>
              </a:rPr>
              <a:t>synchronizers</a:t>
            </a:r>
            <a:r>
              <a:rPr b="0" i="0" lang="en-US" sz="1800" u="none" cap="none" strike="noStrike">
                <a:solidFill>
                  <a:schemeClr val="dk1"/>
                </a:solidFill>
                <a:latin typeface="Arial"/>
                <a:ea typeface="Arial"/>
                <a:cs typeface="Arial"/>
                <a:sym typeface="Arial"/>
              </a:rPr>
              <a:t> to eliminate the need for double-clutching. A synchro's purpose is to allow the collar and the gear to make frictional contact before the dog teeth make contact. This lets the collar and the gear synchronize their speeds before the teeth need to engage, like this: </a:t>
            </a:r>
            <a:endParaRPr/>
          </a:p>
        </p:txBody>
      </p:sp>
      <p:pic>
        <p:nvPicPr>
          <p:cNvPr id="337" name="Google Shape;337;p23"/>
          <p:cNvPicPr preferRelativeResize="0"/>
          <p:nvPr/>
        </p:nvPicPr>
        <p:blipFill rotWithShape="1">
          <a:blip r:embed="rId3">
            <a:alphaModFix/>
          </a:blip>
          <a:srcRect b="0" l="0" r="0" t="0"/>
          <a:stretch/>
        </p:blipFill>
        <p:spPr>
          <a:xfrm>
            <a:off x="611187" y="1844675"/>
            <a:ext cx="2684462" cy="4678362"/>
          </a:xfrm>
          <a:prstGeom prst="rect">
            <a:avLst/>
          </a:prstGeom>
          <a:noFill/>
          <a:ln>
            <a:noFill/>
          </a:ln>
        </p:spPr>
      </p:pic>
      <p:sp>
        <p:nvSpPr>
          <p:cNvPr id="338" name="Google Shape;338;p23"/>
          <p:cNvSpPr txBox="1"/>
          <p:nvPr/>
        </p:nvSpPr>
        <p:spPr>
          <a:xfrm>
            <a:off x="3708400" y="2276475"/>
            <a:ext cx="5040300" cy="34449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The cone on the blue gear fits into the cone-shaped area in the collar, and friction between the cone and the collar synchronize the collar and the gear. The outer portion of the collar then slides so that the dog teeth can engage the gear.</a:t>
            </a:r>
            <a:endParaRPr/>
          </a:p>
          <a:p>
            <a:pPr indent="0" lvl="0" marL="0" marR="0" rtl="0" algn="just">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Every manufacturer implements transmissions and synchros in different ways, but this is the general idea.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2" name="Shape 342"/>
        <p:cNvGrpSpPr/>
        <p:nvPr/>
      </p:nvGrpSpPr>
      <p:grpSpPr>
        <a:xfrm>
          <a:off x="0" y="0"/>
          <a:ext cx="0" cy="0"/>
          <a:chOff x="0" y="0"/>
          <a:chExt cx="0" cy="0"/>
        </a:xfrm>
      </p:grpSpPr>
      <p:sp>
        <p:nvSpPr>
          <p:cNvPr id="343" name="Google Shape;343;p24"/>
          <p:cNvSpPr txBox="1"/>
          <p:nvPr/>
        </p:nvSpPr>
        <p:spPr>
          <a:xfrm>
            <a:off x="179387" y="144462"/>
            <a:ext cx="51657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cap="none" strike="noStrike">
                <a:solidFill>
                  <a:srgbClr val="CC0000"/>
                </a:solidFill>
                <a:latin typeface="Arial"/>
                <a:ea typeface="Arial"/>
                <a:cs typeface="Arial"/>
                <a:sym typeface="Arial"/>
              </a:rPr>
              <a:t>How Automatic Transmissions Work </a:t>
            </a:r>
            <a:endParaRPr/>
          </a:p>
        </p:txBody>
      </p:sp>
      <p:sp>
        <p:nvSpPr>
          <p:cNvPr id="344" name="Google Shape;344;p24"/>
          <p:cNvSpPr txBox="1"/>
          <p:nvPr/>
        </p:nvSpPr>
        <p:spPr>
          <a:xfrm>
            <a:off x="0" y="4292600"/>
            <a:ext cx="9144000" cy="22893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If you have ever driven a car with an automatic transmission, then you know that there are two big differences between an automatic transmission and a </a:t>
            </a:r>
            <a:r>
              <a:rPr b="0" i="0" lang="en-US" sz="1800" u="sng" cap="none" strike="noStrike">
                <a:solidFill>
                  <a:schemeClr val="hlink"/>
                </a:solidFill>
                <a:latin typeface="Arial"/>
                <a:ea typeface="Arial"/>
                <a:cs typeface="Arial"/>
                <a:sym typeface="Arial"/>
                <a:hlinkClick r:id="rId3"/>
              </a:rPr>
              <a:t>manual transmission</a:t>
            </a:r>
            <a:r>
              <a:rPr b="0" i="0" lang="en-US" sz="18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There is no clutch pedal in an automatic transmission car.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There is no gear shift in an automatic transmission car. Once you put the transmission into </a:t>
            </a:r>
            <a:r>
              <a:rPr b="1" i="0" lang="en-US" sz="1800" u="none" cap="none" strike="noStrike">
                <a:solidFill>
                  <a:schemeClr val="dk1"/>
                </a:solidFill>
                <a:latin typeface="Arial"/>
                <a:ea typeface="Arial"/>
                <a:cs typeface="Arial"/>
                <a:sym typeface="Arial"/>
              </a:rPr>
              <a:t>drive</a:t>
            </a:r>
            <a:r>
              <a:rPr b="0" i="0" lang="en-US" sz="1800" u="none" cap="none" strike="noStrike">
                <a:solidFill>
                  <a:schemeClr val="dk1"/>
                </a:solidFill>
                <a:latin typeface="Arial"/>
                <a:ea typeface="Arial"/>
                <a:cs typeface="Arial"/>
                <a:sym typeface="Arial"/>
              </a:rPr>
              <a:t>, everything else is automatic.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Both the automatic transmission (plus its </a:t>
            </a:r>
            <a:r>
              <a:rPr b="0" i="0" lang="en-US" sz="1800" u="sng" cap="none" strike="noStrike">
                <a:solidFill>
                  <a:schemeClr val="hlink"/>
                </a:solidFill>
                <a:latin typeface="Arial"/>
                <a:ea typeface="Arial"/>
                <a:cs typeface="Arial"/>
                <a:sym typeface="Arial"/>
                <a:hlinkClick r:id="rId4"/>
              </a:rPr>
              <a:t>torque converter</a:t>
            </a:r>
            <a:r>
              <a:rPr b="0" i="0" lang="en-US" sz="1800" u="none" cap="none" strike="noStrike">
                <a:solidFill>
                  <a:schemeClr val="dk1"/>
                </a:solidFill>
                <a:latin typeface="Arial"/>
                <a:ea typeface="Arial"/>
                <a:cs typeface="Arial"/>
                <a:sym typeface="Arial"/>
              </a:rPr>
              <a:t>Both the automatic transmission (plus its torque converter) and a </a:t>
            </a:r>
            <a:r>
              <a:rPr b="0" i="0" lang="en-US" sz="1800" u="sng" cap="none" strike="noStrike">
                <a:solidFill>
                  <a:schemeClr val="hlink"/>
                </a:solidFill>
                <a:latin typeface="Arial"/>
                <a:ea typeface="Arial"/>
                <a:cs typeface="Arial"/>
                <a:sym typeface="Arial"/>
                <a:hlinkClick r:id="rId5"/>
              </a:rPr>
              <a:t>manual transmission</a:t>
            </a:r>
            <a:r>
              <a:rPr b="0" i="0" lang="en-US" sz="1800" u="none" cap="none" strike="noStrike">
                <a:solidFill>
                  <a:schemeClr val="dk1"/>
                </a:solidFill>
                <a:latin typeface="Arial"/>
                <a:ea typeface="Arial"/>
                <a:cs typeface="Arial"/>
                <a:sym typeface="Arial"/>
              </a:rPr>
              <a:t>Both the automatic transmission (plus its torque converter) and a manual transmission (with its </a:t>
            </a:r>
            <a:r>
              <a:rPr b="0" i="0" lang="en-US" sz="1800" u="sng" cap="none" strike="noStrike">
                <a:solidFill>
                  <a:schemeClr val="hlink"/>
                </a:solidFill>
                <a:latin typeface="Arial"/>
                <a:ea typeface="Arial"/>
                <a:cs typeface="Arial"/>
                <a:sym typeface="Arial"/>
                <a:hlinkClick r:id="rId6"/>
              </a:rPr>
              <a:t>clutch</a:t>
            </a:r>
            <a:r>
              <a:rPr b="0" i="0" lang="en-US" sz="1800" u="none" cap="none" strike="noStrike">
                <a:solidFill>
                  <a:schemeClr val="dk1"/>
                </a:solidFill>
                <a:latin typeface="Arial"/>
                <a:ea typeface="Arial"/>
                <a:cs typeface="Arial"/>
                <a:sym typeface="Arial"/>
              </a:rPr>
              <a:t>) accomplish exactly the same thing, but they do it in totally different ways. It turns out that the way an automatic transmission does it is absolutely amazing! </a:t>
            </a:r>
            <a:endParaRPr/>
          </a:p>
        </p:txBody>
      </p:sp>
      <p:pic>
        <p:nvPicPr>
          <p:cNvPr id="345" name="Google Shape;345;p24"/>
          <p:cNvPicPr preferRelativeResize="0"/>
          <p:nvPr/>
        </p:nvPicPr>
        <p:blipFill rotWithShape="1">
          <a:blip r:embed="rId7">
            <a:alphaModFix/>
          </a:blip>
          <a:srcRect b="0" l="0" r="0" t="0"/>
          <a:stretch/>
        </p:blipFill>
        <p:spPr>
          <a:xfrm>
            <a:off x="2771775" y="908050"/>
            <a:ext cx="4318000" cy="3238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9" name="Shape 349"/>
        <p:cNvGrpSpPr/>
        <p:nvPr/>
      </p:nvGrpSpPr>
      <p:grpSpPr>
        <a:xfrm>
          <a:off x="0" y="0"/>
          <a:ext cx="0" cy="0"/>
          <a:chOff x="0" y="0"/>
          <a:chExt cx="0" cy="0"/>
        </a:xfrm>
      </p:grpSpPr>
      <p:pic>
        <p:nvPicPr>
          <p:cNvPr id="350" name="Google Shape;350;p25"/>
          <p:cNvPicPr preferRelativeResize="0"/>
          <p:nvPr>
            <p:ph idx="4294967295" type="body"/>
          </p:nvPr>
        </p:nvPicPr>
        <p:blipFill rotWithShape="1">
          <a:blip r:embed="rId3">
            <a:alphaModFix/>
          </a:blip>
          <a:srcRect b="0" l="0" r="0" t="0"/>
          <a:stretch/>
        </p:blipFill>
        <p:spPr>
          <a:xfrm>
            <a:off x="1403350" y="2852737"/>
            <a:ext cx="2232000" cy="1252500"/>
          </a:xfrm>
          <a:prstGeom prst="rect">
            <a:avLst/>
          </a:prstGeom>
          <a:noFill/>
          <a:ln>
            <a:noFill/>
          </a:ln>
        </p:spPr>
      </p:pic>
      <p:pic>
        <p:nvPicPr>
          <p:cNvPr id="351" name="Google Shape;351;p25"/>
          <p:cNvPicPr preferRelativeResize="0"/>
          <p:nvPr>
            <p:ph idx="4294967295" type="body"/>
          </p:nvPr>
        </p:nvPicPr>
        <p:blipFill rotWithShape="1">
          <a:blip r:embed="rId4">
            <a:alphaModFix/>
          </a:blip>
          <a:srcRect b="0" l="0" r="0" t="0"/>
          <a:stretch/>
        </p:blipFill>
        <p:spPr>
          <a:xfrm>
            <a:off x="5003800" y="2852737"/>
            <a:ext cx="2097000" cy="125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8" name="Shape 248"/>
        <p:cNvGrpSpPr/>
        <p:nvPr/>
      </p:nvGrpSpPr>
      <p:grpSpPr>
        <a:xfrm>
          <a:off x="0" y="0"/>
          <a:ext cx="0" cy="0"/>
          <a:chOff x="0" y="0"/>
          <a:chExt cx="0" cy="0"/>
        </a:xfrm>
      </p:grpSpPr>
      <p:pic>
        <p:nvPicPr>
          <p:cNvPr id="249" name="Google Shape;249;p8"/>
          <p:cNvPicPr preferRelativeResize="0"/>
          <p:nvPr/>
        </p:nvPicPr>
        <p:blipFill rotWithShape="1">
          <a:blip r:embed="rId3">
            <a:alphaModFix/>
          </a:blip>
          <a:srcRect b="0" l="0" r="0" t="0"/>
          <a:stretch/>
        </p:blipFill>
        <p:spPr>
          <a:xfrm>
            <a:off x="1258887" y="188912"/>
            <a:ext cx="6265862" cy="64785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5" name="Shape 355"/>
        <p:cNvGrpSpPr/>
        <p:nvPr/>
      </p:nvGrpSpPr>
      <p:grpSpPr>
        <a:xfrm>
          <a:off x="0" y="0"/>
          <a:ext cx="0" cy="0"/>
          <a:chOff x="0" y="0"/>
          <a:chExt cx="0" cy="0"/>
        </a:xfrm>
      </p:grpSpPr>
      <p:sp>
        <p:nvSpPr>
          <p:cNvPr id="356" name="Google Shape;356;p26"/>
          <p:cNvSpPr txBox="1"/>
          <p:nvPr/>
        </p:nvSpPr>
        <p:spPr>
          <a:xfrm>
            <a:off x="179387" y="92075"/>
            <a:ext cx="32862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cap="none" strike="noStrike">
                <a:solidFill>
                  <a:srgbClr val="CC0000"/>
                </a:solidFill>
                <a:latin typeface="Arial"/>
                <a:ea typeface="Arial"/>
                <a:cs typeface="Arial"/>
                <a:sym typeface="Arial"/>
              </a:rPr>
              <a:t>How Differentials Work</a:t>
            </a:r>
            <a:endParaRPr/>
          </a:p>
        </p:txBody>
      </p:sp>
      <p:sp>
        <p:nvSpPr>
          <p:cNvPr id="357" name="Google Shape;357;p26"/>
          <p:cNvSpPr txBox="1"/>
          <p:nvPr/>
        </p:nvSpPr>
        <p:spPr>
          <a:xfrm>
            <a:off x="179387" y="417512"/>
            <a:ext cx="5545200" cy="22893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The differential has three jobs: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-To aim the engine power at the wheels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-To act as the final gear reduction in the vehicle, slowing the rotational speed of the transmission one final time before it hits the wheels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-To transmit the power to the wheels while allowing them to rotate at different speeds (This is the one that earned the differential its name.)</a:t>
            </a:r>
            <a:endParaRPr/>
          </a:p>
        </p:txBody>
      </p:sp>
      <p:pic>
        <p:nvPicPr>
          <p:cNvPr id="358" name="Google Shape;358;p26"/>
          <p:cNvPicPr preferRelativeResize="0"/>
          <p:nvPr/>
        </p:nvPicPr>
        <p:blipFill rotWithShape="1">
          <a:blip r:embed="rId3">
            <a:alphaModFix/>
          </a:blip>
          <a:srcRect b="0" l="0" r="0" t="0"/>
          <a:stretch/>
        </p:blipFill>
        <p:spPr>
          <a:xfrm>
            <a:off x="6300787" y="260350"/>
            <a:ext cx="2159000" cy="2159000"/>
          </a:xfrm>
          <a:prstGeom prst="rect">
            <a:avLst/>
          </a:prstGeom>
          <a:noFill/>
          <a:ln>
            <a:noFill/>
          </a:ln>
        </p:spPr>
      </p:pic>
      <p:pic>
        <p:nvPicPr>
          <p:cNvPr id="359" name="Google Shape;359;p26"/>
          <p:cNvPicPr preferRelativeResize="0"/>
          <p:nvPr>
            <p:ph idx="4294967295" type="body"/>
          </p:nvPr>
        </p:nvPicPr>
        <p:blipFill rotWithShape="1">
          <a:blip r:embed="rId4">
            <a:alphaModFix/>
          </a:blip>
          <a:srcRect b="0" l="0" r="0" t="0"/>
          <a:stretch/>
        </p:blipFill>
        <p:spPr>
          <a:xfrm>
            <a:off x="6372225" y="2636837"/>
            <a:ext cx="1979700" cy="773100"/>
          </a:xfrm>
          <a:prstGeom prst="rect">
            <a:avLst/>
          </a:prstGeom>
          <a:noFill/>
          <a:ln>
            <a:noFill/>
          </a:ln>
        </p:spPr>
      </p:pic>
      <p:sp>
        <p:nvSpPr>
          <p:cNvPr id="360" name="Google Shape;360;p26"/>
          <p:cNvSpPr txBox="1"/>
          <p:nvPr/>
        </p:nvSpPr>
        <p:spPr>
          <a:xfrm>
            <a:off x="250825" y="3068637"/>
            <a:ext cx="8642400" cy="1371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cap="none" strike="noStrike">
                <a:solidFill>
                  <a:srgbClr val="CC0000"/>
                </a:solidFill>
                <a:latin typeface="Arial"/>
                <a:ea typeface="Arial"/>
                <a:cs typeface="Arial"/>
                <a:sym typeface="Arial"/>
              </a:rPr>
              <a:t>What is a Differential?</a:t>
            </a:r>
            <a:endParaRPr/>
          </a:p>
          <a:p>
            <a:pPr indent="0" lvl="0" marL="0" marR="0" rtl="0" algn="l">
              <a:lnSpc>
                <a:spcPct val="100000"/>
              </a:lnSpc>
              <a:spcBef>
                <a:spcPts val="0"/>
              </a:spcBef>
              <a:spcAft>
                <a:spcPts val="0"/>
              </a:spcAft>
              <a:buClr>
                <a:srgbClr val="CC0000"/>
              </a:buClr>
              <a:buSzPts val="2400"/>
              <a:buFont typeface="Arial"/>
              <a:buNone/>
            </a:pPr>
            <a:br>
              <a:rPr b="0" i="0" lang="en-US" sz="2400" u="none" cap="none" strike="noStrike">
                <a:solidFill>
                  <a:srgbClr val="CC0000"/>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differential is a device that splits the engine </a:t>
            </a:r>
            <a:r>
              <a:rPr b="0" i="0" lang="en-US" sz="1800" u="sng" cap="none" strike="noStrike">
                <a:solidFill>
                  <a:schemeClr val="hlink"/>
                </a:solidFill>
                <a:latin typeface="Arial"/>
                <a:ea typeface="Arial"/>
                <a:cs typeface="Arial"/>
                <a:sym typeface="Arial"/>
                <a:hlinkClick r:id="rId5"/>
              </a:rPr>
              <a:t>torque</a:t>
            </a:r>
            <a:r>
              <a:rPr b="0" i="0" lang="en-US" sz="1800" u="none" cap="none" strike="noStrike">
                <a:solidFill>
                  <a:schemeClr val="dk1"/>
                </a:solidFill>
                <a:latin typeface="Arial"/>
                <a:ea typeface="Arial"/>
                <a:cs typeface="Arial"/>
                <a:sym typeface="Arial"/>
              </a:rPr>
              <a:t> two ways, allowing each output to spin at a different speed.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4" name="Shape 364"/>
        <p:cNvGrpSpPr/>
        <p:nvPr/>
      </p:nvGrpSpPr>
      <p:grpSpPr>
        <a:xfrm>
          <a:off x="0" y="0"/>
          <a:ext cx="0" cy="0"/>
          <a:chOff x="0" y="0"/>
          <a:chExt cx="0" cy="0"/>
        </a:xfrm>
      </p:grpSpPr>
      <p:pic>
        <p:nvPicPr>
          <p:cNvPr id="365" name="Google Shape;365;p27"/>
          <p:cNvPicPr preferRelativeResize="0"/>
          <p:nvPr/>
        </p:nvPicPr>
        <p:blipFill rotWithShape="1">
          <a:blip r:embed="rId3">
            <a:alphaModFix/>
          </a:blip>
          <a:srcRect b="0" l="0" r="0" t="0"/>
          <a:stretch/>
        </p:blipFill>
        <p:spPr>
          <a:xfrm>
            <a:off x="257175" y="427037"/>
            <a:ext cx="3810000" cy="2857500"/>
          </a:xfrm>
          <a:prstGeom prst="rect">
            <a:avLst/>
          </a:prstGeom>
          <a:noFill/>
          <a:ln>
            <a:noFill/>
          </a:ln>
        </p:spPr>
      </p:pic>
      <p:pic>
        <p:nvPicPr>
          <p:cNvPr id="366" name="Google Shape;366;p27"/>
          <p:cNvPicPr preferRelativeResize="0"/>
          <p:nvPr/>
        </p:nvPicPr>
        <p:blipFill rotWithShape="1">
          <a:blip r:embed="rId4">
            <a:alphaModFix/>
          </a:blip>
          <a:srcRect b="0" l="0" r="0" t="0"/>
          <a:stretch/>
        </p:blipFill>
        <p:spPr>
          <a:xfrm>
            <a:off x="4932362" y="427037"/>
            <a:ext cx="3810000" cy="2857500"/>
          </a:xfrm>
          <a:prstGeom prst="rect">
            <a:avLst/>
          </a:prstGeom>
          <a:noFill/>
          <a:ln>
            <a:noFill/>
          </a:ln>
        </p:spPr>
      </p:pic>
      <p:sp>
        <p:nvSpPr>
          <p:cNvPr id="367" name="Google Shape;367;p27"/>
          <p:cNvSpPr txBox="1"/>
          <p:nvPr/>
        </p:nvSpPr>
        <p:spPr>
          <a:xfrm>
            <a:off x="71437" y="4005262"/>
            <a:ext cx="8893200" cy="13860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The differential is found on all modern cars and trucks, and also in many all-wheel-drive (full-time </a:t>
            </a:r>
            <a:r>
              <a:rPr b="1" i="0" lang="en-US" sz="1700" u="sng" cap="none" strike="noStrike">
                <a:solidFill>
                  <a:schemeClr val="hlink"/>
                </a:solidFill>
                <a:latin typeface="Arial"/>
                <a:ea typeface="Arial"/>
                <a:cs typeface="Arial"/>
                <a:sym typeface="Arial"/>
                <a:hlinkClick r:id="rId5"/>
              </a:rPr>
              <a:t>four-wheel-drive</a:t>
            </a:r>
            <a:r>
              <a:rPr b="1" i="0" lang="en-US" sz="1700" u="none" cap="none" strike="noStrike">
                <a:solidFill>
                  <a:schemeClr val="dk1"/>
                </a:solidFill>
                <a:latin typeface="Arial"/>
                <a:ea typeface="Arial"/>
                <a:cs typeface="Arial"/>
                <a:sym typeface="Arial"/>
              </a:rPr>
              <a:t>) vehicles. These all-wheel-drive vehicles need a differential between each set of drive wheels, and they need one between the front and the back wheels as well, because the front wheels travel a different distance through a turn than the rear wheels.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1" name="Shape 371"/>
        <p:cNvGrpSpPr/>
        <p:nvPr/>
      </p:nvGrpSpPr>
      <p:grpSpPr>
        <a:xfrm>
          <a:off x="0" y="0"/>
          <a:ext cx="0" cy="0"/>
          <a:chOff x="0" y="0"/>
          <a:chExt cx="0" cy="0"/>
        </a:xfrm>
      </p:grpSpPr>
      <p:pic>
        <p:nvPicPr>
          <p:cNvPr id="372" name="Google Shape;372;p28"/>
          <p:cNvPicPr preferRelativeResize="0"/>
          <p:nvPr/>
        </p:nvPicPr>
        <p:blipFill rotWithShape="1">
          <a:blip r:embed="rId3">
            <a:alphaModFix/>
          </a:blip>
          <a:srcRect b="0" l="0" r="0" t="0"/>
          <a:stretch/>
        </p:blipFill>
        <p:spPr>
          <a:xfrm>
            <a:off x="2916237" y="500062"/>
            <a:ext cx="3810000" cy="2857500"/>
          </a:xfrm>
          <a:prstGeom prst="rect">
            <a:avLst/>
          </a:prstGeom>
          <a:noFill/>
          <a:ln>
            <a:noFill/>
          </a:ln>
        </p:spPr>
      </p:pic>
      <p:sp>
        <p:nvSpPr>
          <p:cNvPr id="373" name="Google Shape;373;p28"/>
          <p:cNvSpPr txBox="1"/>
          <p:nvPr/>
        </p:nvSpPr>
        <p:spPr>
          <a:xfrm>
            <a:off x="827087" y="4076700"/>
            <a:ext cx="7777200" cy="1465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Part-time four-wheel-drive systems don't have a differential between the front and rear wheels; instead, they are locked together so that the front and rear wheels have to turn at the same average speed. This is why these vehicles are hard to turn on concrete when the four-wheel-drive system is engaged.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7" name="Shape 377"/>
        <p:cNvGrpSpPr/>
        <p:nvPr/>
      </p:nvGrpSpPr>
      <p:grpSpPr>
        <a:xfrm>
          <a:off x="0" y="0"/>
          <a:ext cx="0" cy="0"/>
          <a:chOff x="0" y="0"/>
          <a:chExt cx="0" cy="0"/>
        </a:xfrm>
      </p:grpSpPr>
      <p:sp>
        <p:nvSpPr>
          <p:cNvPr id="378" name="Google Shape;378;p29"/>
          <p:cNvSpPr txBox="1"/>
          <p:nvPr/>
        </p:nvSpPr>
        <p:spPr>
          <a:xfrm>
            <a:off x="250825" y="150812"/>
            <a:ext cx="8424900" cy="4392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cap="none" strike="noStrike">
                <a:solidFill>
                  <a:srgbClr val="CC0000"/>
                </a:solidFill>
                <a:latin typeface="Arial"/>
                <a:ea typeface="Arial"/>
                <a:cs typeface="Arial"/>
                <a:sym typeface="Arial"/>
              </a:rPr>
              <a:t>Brake Basics</a:t>
            </a:r>
            <a:endParaRPr/>
          </a:p>
          <a:p>
            <a:pPr indent="0" lvl="0" marL="0" marR="0" rtl="0" algn="l">
              <a:lnSpc>
                <a:spcPct val="100000"/>
              </a:lnSpc>
              <a:spcBef>
                <a:spcPts val="0"/>
              </a:spcBef>
              <a:spcAft>
                <a:spcPts val="0"/>
              </a:spcAft>
              <a:buClr>
                <a:srgbClr val="CC0000"/>
              </a:buClr>
              <a:buSzPts val="2400"/>
              <a:buFont typeface="Arial"/>
              <a:buNone/>
            </a:pPr>
            <a:br>
              <a:rPr b="0" i="0" lang="en-US" sz="2400" u="none" cap="none" strike="noStrike">
                <a:solidFill>
                  <a:srgbClr val="CC0000"/>
                </a:solidFill>
                <a:latin typeface="Arial"/>
                <a:ea typeface="Arial"/>
                <a:cs typeface="Arial"/>
                <a:sym typeface="Arial"/>
              </a:rPr>
            </a:br>
            <a:r>
              <a:rPr b="0" i="0" lang="en-US" sz="1800" u="none" cap="none" strike="noStrike">
                <a:solidFill>
                  <a:schemeClr val="dk1"/>
                </a:solidFill>
                <a:latin typeface="Arial"/>
                <a:ea typeface="Arial"/>
                <a:cs typeface="Arial"/>
                <a:sym typeface="Arial"/>
              </a:rPr>
              <a:t>When you depress your brake pedal, your car transmits the force from your foot to its brakes through a fluid. Since the actual brakes require a much greater force than you could apply with your leg, your car must also multiply the force of your foot. It does this in two ways: </a:t>
            </a:r>
            <a:endParaRPr/>
          </a:p>
          <a:p>
            <a:pPr indent="0" lvl="0" marL="0" marR="0" rtl="0" algn="just">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Mechanical advantage</a:t>
            </a:r>
            <a:r>
              <a:rPr b="0" i="0" lang="en-US" sz="1800" u="none" cap="none" strike="noStrike">
                <a:solidFill>
                  <a:schemeClr val="dk1"/>
                </a:solidFill>
                <a:latin typeface="Arial"/>
                <a:ea typeface="Arial"/>
                <a:cs typeface="Arial"/>
                <a:sym typeface="Arial"/>
              </a:rPr>
              <a:t> (leverage) </a:t>
            </a:r>
            <a:endParaRPr/>
          </a:p>
          <a:p>
            <a:pPr indent="0" lvl="0" marL="0" marR="0" rtl="0" algn="just">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Hydraulic force multiplication</a:t>
            </a:r>
            <a:r>
              <a:rPr b="0" i="0" lang="en-US" sz="18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The brakes transmit the force to the tires using </a:t>
            </a:r>
            <a:r>
              <a:rPr b="1" i="0" lang="en-US" sz="1800" u="none" cap="none" strike="noStrike">
                <a:solidFill>
                  <a:schemeClr val="dk1"/>
                </a:solidFill>
                <a:latin typeface="Arial"/>
                <a:ea typeface="Arial"/>
                <a:cs typeface="Arial"/>
                <a:sym typeface="Arial"/>
              </a:rPr>
              <a:t>friction</a:t>
            </a:r>
            <a:r>
              <a:rPr b="0" i="0" lang="en-US" sz="1800" u="none" cap="none" strike="noStrike">
                <a:solidFill>
                  <a:schemeClr val="dk1"/>
                </a:solidFill>
                <a:latin typeface="Arial"/>
                <a:ea typeface="Arial"/>
                <a:cs typeface="Arial"/>
                <a:sym typeface="Arial"/>
              </a:rPr>
              <a:t>, and the tires transmit that force to the road using friction also. Before we begin our discussion on the components of the brake system, let's cover these three principles: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Leverage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Hydraulics </a:t>
            </a:r>
            <a:endParaRPr/>
          </a:p>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Friction </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79" name="Google Shape;379;p29"/>
          <p:cNvPicPr preferRelativeResize="0"/>
          <p:nvPr>
            <p:ph idx="4294967295" type="body"/>
          </p:nvPr>
        </p:nvPicPr>
        <p:blipFill rotWithShape="1">
          <a:blip r:embed="rId3">
            <a:alphaModFix/>
          </a:blip>
          <a:srcRect b="0" l="0" r="0" t="0"/>
          <a:stretch/>
        </p:blipFill>
        <p:spPr>
          <a:xfrm>
            <a:off x="2555875" y="4652962"/>
            <a:ext cx="4105200" cy="127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3" name="Shape 383"/>
        <p:cNvGrpSpPr/>
        <p:nvPr/>
      </p:nvGrpSpPr>
      <p:grpSpPr>
        <a:xfrm>
          <a:off x="0" y="0"/>
          <a:ext cx="0" cy="0"/>
          <a:chOff x="0" y="0"/>
          <a:chExt cx="0" cy="0"/>
        </a:xfrm>
      </p:grpSpPr>
      <p:sp>
        <p:nvSpPr>
          <p:cNvPr id="384" name="Google Shape;384;p30"/>
          <p:cNvSpPr txBox="1"/>
          <p:nvPr/>
        </p:nvSpPr>
        <p:spPr>
          <a:xfrm>
            <a:off x="250825" y="131762"/>
            <a:ext cx="8713800" cy="1830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a:solidFill>
                  <a:srgbClr val="CC0000"/>
                </a:solidFill>
                <a:latin typeface="Arial"/>
                <a:ea typeface="Arial"/>
                <a:cs typeface="Arial"/>
                <a:sym typeface="Arial"/>
              </a:rPr>
              <a:t>Hydraulic Systems</a:t>
            </a:r>
            <a:endParaRPr/>
          </a:p>
          <a:p>
            <a:pPr indent="0" lvl="0" marL="0" marR="0" rtl="0" algn="l">
              <a:lnSpc>
                <a:spcPct val="100000"/>
              </a:lnSpc>
              <a:spcBef>
                <a:spcPts val="0"/>
              </a:spcBef>
              <a:spcAft>
                <a:spcPts val="0"/>
              </a:spcAft>
              <a:buClr>
                <a:schemeClr val="dk1"/>
              </a:buClr>
              <a:buSzPts val="1800"/>
              <a:buFont typeface="Arial"/>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basic idea behind any hydraulic system is very simple: Force applied at one point is transmitted to another point using an </a:t>
            </a:r>
            <a:r>
              <a:rPr b="1" i="0" lang="en-US" sz="1800" u="none">
                <a:solidFill>
                  <a:schemeClr val="dk1"/>
                </a:solidFill>
                <a:latin typeface="Arial"/>
                <a:ea typeface="Arial"/>
                <a:cs typeface="Arial"/>
                <a:sym typeface="Arial"/>
              </a:rPr>
              <a:t>incompressible fluid</a:t>
            </a:r>
            <a:r>
              <a:rPr b="0" i="0" lang="en-US" sz="1800" u="none">
                <a:solidFill>
                  <a:schemeClr val="dk1"/>
                </a:solidFill>
                <a:latin typeface="Arial"/>
                <a:ea typeface="Arial"/>
                <a:cs typeface="Arial"/>
                <a:sym typeface="Arial"/>
              </a:rPr>
              <a:t>, almost always an oil of some sort. Most brake systems also multiply the force in the process. Here you can see the simplest possible hydraulic system: </a:t>
            </a:r>
            <a:endParaRPr/>
          </a:p>
        </p:txBody>
      </p:sp>
      <p:sp>
        <p:nvSpPr>
          <p:cNvPr id="385" name="Google Shape;385;p30"/>
          <p:cNvSpPr txBox="1"/>
          <p:nvPr/>
        </p:nvSpPr>
        <p:spPr>
          <a:xfrm>
            <a:off x="179387" y="4437062"/>
            <a:ext cx="8497800" cy="22893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the figure above, two pistons (shown in red) are fit into two glass cylinders filled with oil (shown in light blue) and connected to one another with an oil-filled pipe. If you apply a downward force to one piston (the left one, in this drawing), then the force is transmitted to the second piston through the oil in the pipe. Since oil is incompressible, the efficiency is very good -- almost all of the applied force appears at the second piston. The great thing about hydraulic systems is that the pipe connecting the two cylinders can be any length and shape, allowing it to snake through all sorts of things separating the two pistons. </a:t>
            </a:r>
            <a:endParaRPr/>
          </a:p>
        </p:txBody>
      </p:sp>
      <p:pic>
        <p:nvPicPr>
          <p:cNvPr id="386" name="Google Shape;386;p30"/>
          <p:cNvPicPr preferRelativeResize="0"/>
          <p:nvPr>
            <p:ph idx="4294967295" type="body"/>
          </p:nvPr>
        </p:nvPicPr>
        <p:blipFill rotWithShape="1">
          <a:blip r:embed="rId3">
            <a:alphaModFix/>
          </a:blip>
          <a:srcRect b="0" l="0" r="0" t="0"/>
          <a:stretch/>
        </p:blipFill>
        <p:spPr>
          <a:xfrm>
            <a:off x="2195512" y="2565400"/>
            <a:ext cx="4392600" cy="1440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0" name="Shape 390"/>
        <p:cNvGrpSpPr/>
        <p:nvPr/>
      </p:nvGrpSpPr>
      <p:grpSpPr>
        <a:xfrm>
          <a:off x="0" y="0"/>
          <a:ext cx="0" cy="0"/>
          <a:chOff x="0" y="0"/>
          <a:chExt cx="0" cy="0"/>
        </a:xfrm>
      </p:grpSpPr>
      <p:sp>
        <p:nvSpPr>
          <p:cNvPr id="391" name="Google Shape;391;p31"/>
          <p:cNvSpPr txBox="1"/>
          <p:nvPr/>
        </p:nvSpPr>
        <p:spPr>
          <a:xfrm>
            <a:off x="468312" y="260350"/>
            <a:ext cx="8136000" cy="6183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990000"/>
              </a:buClr>
              <a:buSzPts val="2600"/>
              <a:buFont typeface="Arial"/>
              <a:buNone/>
            </a:pPr>
            <a:r>
              <a:rPr b="0" i="0" lang="en-US" sz="2600" u="none">
                <a:solidFill>
                  <a:srgbClr val="990000"/>
                </a:solidFill>
                <a:latin typeface="Arial"/>
                <a:ea typeface="Arial"/>
                <a:cs typeface="Arial"/>
                <a:sym typeface="Arial"/>
              </a:rPr>
              <a:t>Force</a:t>
            </a:r>
            <a:r>
              <a:rPr b="0" i="0" lang="en-US" sz="2200" u="none">
                <a:solidFill>
                  <a:srgbClr val="990000"/>
                </a:solidFill>
                <a:latin typeface="Arial"/>
                <a:ea typeface="Arial"/>
                <a:cs typeface="Arial"/>
                <a:sym typeface="Arial"/>
              </a:rPr>
              <a:t> and Friction</a:t>
            </a:r>
            <a:br>
              <a:rPr b="0" i="0" lang="en-US" sz="2200" u="none">
                <a:solidFill>
                  <a:schemeClr val="dk1"/>
                </a:solidFill>
                <a:latin typeface="Arial"/>
                <a:ea typeface="Arial"/>
                <a:cs typeface="Arial"/>
                <a:sym typeface="Arial"/>
              </a:rPr>
            </a:br>
            <a:endParaRPr/>
          </a:p>
          <a:p>
            <a:pPr indent="0" lvl="0" marL="0" marR="0" rtl="0" algn="just">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The amount of </a:t>
            </a:r>
            <a:r>
              <a:rPr b="1" i="0" lang="en-US" sz="2200" u="none">
                <a:solidFill>
                  <a:schemeClr val="dk1"/>
                </a:solidFill>
                <a:latin typeface="Arial"/>
                <a:ea typeface="Arial"/>
                <a:cs typeface="Arial"/>
                <a:sym typeface="Arial"/>
              </a:rPr>
              <a:t>force</a:t>
            </a:r>
            <a:r>
              <a:rPr b="0" i="0" lang="en-US" sz="2200" u="none">
                <a:solidFill>
                  <a:schemeClr val="dk1"/>
                </a:solidFill>
                <a:latin typeface="Arial"/>
                <a:ea typeface="Arial"/>
                <a:cs typeface="Arial"/>
                <a:sym typeface="Arial"/>
              </a:rPr>
              <a:t> the clutch can hold depends on the friction between the clutch plate and the flywheel, and how much force the spring puts on the pressure plate. The friction force in the clutch works just like the blocks in the </a:t>
            </a:r>
            <a:r>
              <a:rPr b="0" i="0" lang="en-US" sz="2200" u="sng">
                <a:solidFill>
                  <a:schemeClr val="hlink"/>
                </a:solidFill>
                <a:latin typeface="Arial"/>
                <a:ea typeface="Arial"/>
                <a:cs typeface="Arial"/>
                <a:sym typeface="Arial"/>
                <a:hlinkClick r:id="rId3"/>
              </a:rPr>
              <a:t>friction</a:t>
            </a:r>
            <a:r>
              <a:rPr b="0" i="0" lang="en-US" sz="2200" u="none">
                <a:solidFill>
                  <a:schemeClr val="dk1"/>
                </a:solidFill>
                <a:latin typeface="Arial"/>
                <a:ea typeface="Arial"/>
                <a:cs typeface="Arial"/>
                <a:sym typeface="Arial"/>
              </a:rPr>
              <a:t> the clutch can hold depends on the friction between the clutch plate and the flywheel, and how much force the spring puts on the pressure plate. The friction force in the clutch works just like the blocks in the friction section of </a:t>
            </a:r>
            <a:r>
              <a:rPr b="0" i="0" lang="en-US" sz="2200" u="sng">
                <a:solidFill>
                  <a:schemeClr val="hlink"/>
                </a:solidFill>
                <a:latin typeface="Arial"/>
                <a:ea typeface="Arial"/>
                <a:cs typeface="Arial"/>
                <a:sym typeface="Arial"/>
                <a:hlinkClick r:id="rId4"/>
              </a:rPr>
              <a:t>How Brakes Work</a:t>
            </a:r>
            <a:r>
              <a:rPr b="0" i="0" lang="en-US" sz="2200" u="none">
                <a:solidFill>
                  <a:schemeClr val="dk1"/>
                </a:solidFill>
                <a:latin typeface="Arial"/>
                <a:ea typeface="Arial"/>
                <a:cs typeface="Arial"/>
                <a:sym typeface="Arial"/>
              </a:rPr>
              <a:t>, except that the spring presses on the clutch plate instead of weight pressing the block into the ground. </a:t>
            </a:r>
            <a:endParaRPr/>
          </a:p>
          <a:p>
            <a:pPr indent="0" lvl="0" marL="0" marR="0" rtl="0" algn="l">
              <a:lnSpc>
                <a:spcPct val="100000"/>
              </a:lnSpc>
              <a:spcBef>
                <a:spcPts val="0"/>
              </a:spcBef>
              <a:spcAft>
                <a:spcPts val="0"/>
              </a:spcAft>
              <a:buClr>
                <a:schemeClr val="dk1"/>
              </a:buClr>
              <a:buSzPts val="2200"/>
              <a:buFont typeface="Arial"/>
              <a:buNone/>
            </a:pPr>
            <a:br>
              <a:rPr b="0" i="0" lang="en-US" sz="2200" u="none">
                <a:solidFill>
                  <a:schemeClr val="dk1"/>
                </a:solidFill>
                <a:latin typeface="Arial"/>
                <a:ea typeface="Arial"/>
                <a:cs typeface="Arial"/>
                <a:sym typeface="Arial"/>
              </a:rPr>
            </a:br>
            <a:r>
              <a:rPr b="1" i="0" lang="en-US" sz="2200" u="none">
                <a:solidFill>
                  <a:schemeClr val="dk1"/>
                </a:solidFill>
                <a:latin typeface="Arial"/>
                <a:ea typeface="Arial"/>
                <a:cs typeface="Arial"/>
                <a:sym typeface="Arial"/>
              </a:rPr>
              <a:t>How a clutch engages and releases</a:t>
            </a:r>
            <a:r>
              <a:rPr b="0" i="0" lang="en-US" sz="22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200"/>
              <a:buFont typeface="Arial"/>
              <a:buNone/>
            </a:pPr>
            <a:r>
              <a:t/>
            </a:r>
            <a:endParaRPr b="0" i="0" sz="2200" u="non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When the clutch pedal is pressed, a cable or </a:t>
            </a:r>
            <a:r>
              <a:rPr b="0" i="0" lang="en-US" sz="2200" u="sng">
                <a:solidFill>
                  <a:schemeClr val="hlink"/>
                </a:solidFill>
                <a:latin typeface="Arial"/>
                <a:ea typeface="Arial"/>
                <a:cs typeface="Arial"/>
                <a:sym typeface="Arial"/>
                <a:hlinkClick r:id="rId5"/>
              </a:rPr>
              <a:t>hydraulic piston</a:t>
            </a:r>
            <a:r>
              <a:rPr b="0" i="0" lang="en-US" sz="2200" u="none">
                <a:solidFill>
                  <a:schemeClr val="dk1"/>
                </a:solidFill>
                <a:latin typeface="Arial"/>
                <a:ea typeface="Arial"/>
                <a:cs typeface="Arial"/>
                <a:sym typeface="Arial"/>
              </a:rPr>
              <a:t> pushes on the release fork, which presses the throw-out bearing against the middle of the diaphragm spring. As the middle of the diaphragm spring is pushed in, a series of pins near the outside of the spring causes the spring to pull the pressure plate away from the clutch disc (see below). This releases the clutch from the spinning engine.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5" name="Shape 395"/>
        <p:cNvGrpSpPr/>
        <p:nvPr/>
      </p:nvGrpSpPr>
      <p:grpSpPr>
        <a:xfrm>
          <a:off x="0" y="0"/>
          <a:ext cx="0" cy="0"/>
          <a:chOff x="0" y="0"/>
          <a:chExt cx="0" cy="0"/>
        </a:xfrm>
      </p:grpSpPr>
      <p:sp>
        <p:nvSpPr>
          <p:cNvPr id="396" name="Google Shape;396;p32"/>
          <p:cNvSpPr txBox="1"/>
          <p:nvPr/>
        </p:nvSpPr>
        <p:spPr>
          <a:xfrm>
            <a:off x="323850" y="144462"/>
            <a:ext cx="8137500" cy="1281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CC0000"/>
              </a:buClr>
              <a:buSzPts val="2400"/>
              <a:buFont typeface="Arial"/>
              <a:buNone/>
            </a:pPr>
            <a:r>
              <a:rPr b="0" i="0" lang="en-US" sz="2400" u="none">
                <a:solidFill>
                  <a:srgbClr val="CC0000"/>
                </a:solidFill>
                <a:latin typeface="Arial"/>
                <a:ea typeface="Arial"/>
                <a:cs typeface="Arial"/>
                <a:sym typeface="Arial"/>
              </a:rPr>
              <a:t>A Simple Brake System</a:t>
            </a:r>
            <a:endParaRPr/>
          </a:p>
          <a:p>
            <a:pPr indent="0" lvl="0" marL="0" marR="0" rtl="0" algn="l">
              <a:lnSpc>
                <a:spcPct val="100000"/>
              </a:lnSpc>
              <a:spcBef>
                <a:spcPts val="0"/>
              </a:spcBef>
              <a:spcAft>
                <a:spcPts val="0"/>
              </a:spcAft>
              <a:buClr>
                <a:schemeClr val="dk1"/>
              </a:buClr>
              <a:buSzPts val="1800"/>
              <a:buFont typeface="Arial"/>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Before we get into all the parts of an actual car brake system, let's look at a simplified system: </a:t>
            </a:r>
            <a:endParaRPr/>
          </a:p>
        </p:txBody>
      </p:sp>
      <p:sp>
        <p:nvSpPr>
          <p:cNvPr id="397" name="Google Shape;397;p32"/>
          <p:cNvSpPr txBox="1"/>
          <p:nvPr/>
        </p:nvSpPr>
        <p:spPr>
          <a:xfrm>
            <a:off x="250825" y="3860800"/>
            <a:ext cx="8497800" cy="22893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 can see that the distance from the pedal to the pivot is four times the distance from the cylinder to the pivot, so the force at the pedal will be increased by a factor of four before it is transmitted to the cylinder. </a:t>
            </a:r>
            <a:endParaRPr/>
          </a:p>
          <a:p>
            <a:pPr indent="0" lvl="0" marL="0" marR="0" rtl="0" algn="just">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 can also see that the diameter of the brake cylinder is three times the diameter of the pedal cylinder. This further multiplies the force by nine. All together, this system increases the force of your foot by a factor of 36. If you put 10 pounds of force on the pedal, 360 pounds (162 kg) will be generated at the wheel squeezing the brake pads. </a:t>
            </a:r>
            <a:endParaRPr/>
          </a:p>
        </p:txBody>
      </p:sp>
      <p:pic>
        <p:nvPicPr>
          <p:cNvPr id="398" name="Google Shape;398;p32"/>
          <p:cNvPicPr preferRelativeResize="0"/>
          <p:nvPr>
            <p:ph idx="4294967295" type="body"/>
          </p:nvPr>
        </p:nvPicPr>
        <p:blipFill rotWithShape="1">
          <a:blip r:embed="rId3">
            <a:alphaModFix/>
          </a:blip>
          <a:srcRect b="0" l="0" r="0" t="0"/>
          <a:stretch/>
        </p:blipFill>
        <p:spPr>
          <a:xfrm>
            <a:off x="2411412" y="2133600"/>
            <a:ext cx="4248300" cy="130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2" name="Shape 402"/>
        <p:cNvGrpSpPr/>
        <p:nvPr/>
      </p:nvGrpSpPr>
      <p:grpSpPr>
        <a:xfrm>
          <a:off x="0" y="0"/>
          <a:ext cx="0" cy="0"/>
          <a:chOff x="0" y="0"/>
          <a:chExt cx="0" cy="0"/>
        </a:xfrm>
      </p:grpSpPr>
      <p:pic>
        <p:nvPicPr>
          <p:cNvPr id="403" name="Google Shape;403;p33"/>
          <p:cNvPicPr preferRelativeResize="0"/>
          <p:nvPr>
            <p:ph idx="4294967295" type="body"/>
          </p:nvPr>
        </p:nvPicPr>
        <p:blipFill rotWithShape="1">
          <a:blip r:embed="rId3">
            <a:alphaModFix/>
          </a:blip>
          <a:srcRect b="0" l="0" r="0" t="0"/>
          <a:stretch/>
        </p:blipFill>
        <p:spPr>
          <a:xfrm>
            <a:off x="755650" y="476250"/>
            <a:ext cx="2232000" cy="1081200"/>
          </a:xfrm>
          <a:prstGeom prst="rect">
            <a:avLst/>
          </a:prstGeom>
          <a:noFill/>
          <a:ln>
            <a:noFill/>
          </a:ln>
        </p:spPr>
      </p:pic>
      <p:pic>
        <p:nvPicPr>
          <p:cNvPr id="404" name="Google Shape;404;p33"/>
          <p:cNvPicPr preferRelativeResize="0"/>
          <p:nvPr>
            <p:ph idx="4294967295" type="body"/>
          </p:nvPr>
        </p:nvPicPr>
        <p:blipFill rotWithShape="1">
          <a:blip r:embed="rId4">
            <a:alphaModFix/>
          </a:blip>
          <a:srcRect b="0" l="0" r="0" t="0"/>
          <a:stretch/>
        </p:blipFill>
        <p:spPr>
          <a:xfrm>
            <a:off x="3779837" y="620712"/>
            <a:ext cx="1800300" cy="863700"/>
          </a:xfrm>
          <a:prstGeom prst="rect">
            <a:avLst/>
          </a:prstGeom>
          <a:noFill/>
          <a:ln>
            <a:noFill/>
          </a:ln>
        </p:spPr>
      </p:pic>
      <p:pic>
        <p:nvPicPr>
          <p:cNvPr id="405" name="Google Shape;405;p33"/>
          <p:cNvPicPr preferRelativeResize="0"/>
          <p:nvPr>
            <p:ph idx="4294967295" type="body"/>
          </p:nvPr>
        </p:nvPicPr>
        <p:blipFill rotWithShape="1">
          <a:blip r:embed="rId5">
            <a:alphaModFix/>
          </a:blip>
          <a:srcRect b="0" l="0" r="0" t="0"/>
          <a:stretch/>
        </p:blipFill>
        <p:spPr>
          <a:xfrm>
            <a:off x="6227762" y="620712"/>
            <a:ext cx="2374800" cy="701700"/>
          </a:xfrm>
          <a:prstGeom prst="rect">
            <a:avLst/>
          </a:prstGeom>
          <a:noFill/>
          <a:ln>
            <a:noFill/>
          </a:ln>
        </p:spPr>
      </p:pic>
      <p:pic>
        <p:nvPicPr>
          <p:cNvPr id="406" name="Google Shape;406;p33"/>
          <p:cNvPicPr preferRelativeResize="0"/>
          <p:nvPr/>
        </p:nvPicPr>
        <p:blipFill rotWithShape="1">
          <a:blip r:embed="rId6">
            <a:alphaModFix/>
          </a:blip>
          <a:srcRect b="0" l="0" r="0" t="0"/>
          <a:stretch/>
        </p:blipFill>
        <p:spPr>
          <a:xfrm>
            <a:off x="2195512" y="1844675"/>
            <a:ext cx="4933950" cy="431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3" name="Shape 253"/>
        <p:cNvGrpSpPr/>
        <p:nvPr/>
      </p:nvGrpSpPr>
      <p:grpSpPr>
        <a:xfrm>
          <a:off x="0" y="0"/>
          <a:ext cx="0" cy="0"/>
          <a:chOff x="0" y="0"/>
          <a:chExt cx="0" cy="0"/>
        </a:xfrm>
      </p:grpSpPr>
      <p:pic>
        <p:nvPicPr>
          <p:cNvPr id="254" name="Google Shape;254;p9"/>
          <p:cNvPicPr preferRelativeResize="0"/>
          <p:nvPr/>
        </p:nvPicPr>
        <p:blipFill rotWithShape="1">
          <a:blip r:embed="rId3">
            <a:alphaModFix/>
          </a:blip>
          <a:srcRect b="0" l="0" r="0" t="0"/>
          <a:stretch/>
        </p:blipFill>
        <p:spPr>
          <a:xfrm>
            <a:off x="468312" y="1196975"/>
            <a:ext cx="8294688"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8" name="Shape 258"/>
        <p:cNvGrpSpPr/>
        <p:nvPr/>
      </p:nvGrpSpPr>
      <p:grpSpPr>
        <a:xfrm>
          <a:off x="0" y="0"/>
          <a:ext cx="0" cy="0"/>
          <a:chOff x="0" y="0"/>
          <a:chExt cx="0" cy="0"/>
        </a:xfrm>
      </p:grpSpPr>
      <p:pic>
        <p:nvPicPr>
          <p:cNvPr id="259" name="Google Shape;259;p10"/>
          <p:cNvPicPr preferRelativeResize="0"/>
          <p:nvPr/>
        </p:nvPicPr>
        <p:blipFill rotWithShape="1">
          <a:blip r:embed="rId3">
            <a:alphaModFix/>
          </a:blip>
          <a:srcRect b="0" l="0" r="0" t="0"/>
          <a:stretch/>
        </p:blipFill>
        <p:spPr>
          <a:xfrm>
            <a:off x="971550" y="1341437"/>
            <a:ext cx="7396163" cy="4679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3" name="Shape 263"/>
        <p:cNvGrpSpPr/>
        <p:nvPr/>
      </p:nvGrpSpPr>
      <p:grpSpPr>
        <a:xfrm>
          <a:off x="0" y="0"/>
          <a:ext cx="0" cy="0"/>
          <a:chOff x="0" y="0"/>
          <a:chExt cx="0" cy="0"/>
        </a:xfrm>
      </p:grpSpPr>
      <p:pic>
        <p:nvPicPr>
          <p:cNvPr id="264" name="Google Shape;264;p11"/>
          <p:cNvPicPr preferRelativeResize="0"/>
          <p:nvPr/>
        </p:nvPicPr>
        <p:blipFill rotWithShape="1">
          <a:blip r:embed="rId3">
            <a:alphaModFix/>
          </a:blip>
          <a:srcRect b="0" l="0" r="0" t="0"/>
          <a:stretch/>
        </p:blipFill>
        <p:spPr>
          <a:xfrm>
            <a:off x="971550" y="908050"/>
            <a:ext cx="7197725" cy="539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8" name="Shape 268"/>
        <p:cNvGrpSpPr/>
        <p:nvPr/>
      </p:nvGrpSpPr>
      <p:grpSpPr>
        <a:xfrm>
          <a:off x="0" y="0"/>
          <a:ext cx="0" cy="0"/>
          <a:chOff x="0" y="0"/>
          <a:chExt cx="0" cy="0"/>
        </a:xfrm>
      </p:grpSpPr>
      <p:sp>
        <p:nvSpPr>
          <p:cNvPr id="269" name="Google Shape;269;p12"/>
          <p:cNvSpPr txBox="1"/>
          <p:nvPr/>
        </p:nvSpPr>
        <p:spPr>
          <a:xfrm>
            <a:off x="1312862" y="1819275"/>
            <a:ext cx="5938800" cy="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900"/>
              <a:buFont typeface="Arial"/>
              <a:buNone/>
            </a:pPr>
            <a:br>
              <a:rPr b="0" i="0" lang="en-US" sz="900" u="none" cap="none" strike="noStrike">
                <a:solidFill>
                  <a:schemeClr val="dk1"/>
                </a:solidFill>
                <a:latin typeface="Arial"/>
                <a:ea typeface="Arial"/>
                <a:cs typeface="Arial"/>
                <a:sym typeface="Arial"/>
              </a:rPr>
            </a:br>
            <a:endParaRPr/>
          </a:p>
        </p:txBody>
      </p:sp>
      <p:graphicFrame>
        <p:nvGraphicFramePr>
          <p:cNvPr id="270" name="Google Shape;270;p12"/>
          <p:cNvGraphicFramePr/>
          <p:nvPr/>
        </p:nvGraphicFramePr>
        <p:xfrm>
          <a:off x="323850" y="260350"/>
          <a:ext cx="3000000" cy="3000000"/>
        </p:xfrm>
        <a:graphic>
          <a:graphicData uri="http://schemas.openxmlformats.org/drawingml/2006/table">
            <a:tbl>
              <a:tblPr>
                <a:noFill/>
                <a:tableStyleId>{5F6C79CD-9122-4FDF-A670-7626A96122A3}</a:tableStyleId>
              </a:tblPr>
              <a:tblGrid>
                <a:gridCol w="8353425"/>
              </a:tblGrid>
              <a:tr h="6083300">
                <a:tc>
                  <a:txBody>
                    <a:bodyPr>
                      <a:noAutofit/>
                    </a:bodyPr>
                    <a:lstStyle/>
                    <a:p>
                      <a:pPr indent="0" lvl="0" marL="0" marR="0" rtl="0" algn="l">
                        <a:lnSpc>
                          <a:spcPct val="100000"/>
                        </a:lnSpc>
                        <a:spcBef>
                          <a:spcPts val="0"/>
                        </a:spcBef>
                        <a:spcAft>
                          <a:spcPts val="0"/>
                        </a:spcAft>
                        <a:buClr>
                          <a:srgbClr val="990000"/>
                        </a:buClr>
                        <a:buSzPts val="2400"/>
                        <a:buFont typeface="Arial"/>
                        <a:buNone/>
                      </a:pPr>
                      <a:r>
                        <a:rPr b="0" i="0" lang="en-US" sz="2400" u="none" cap="none" strike="noStrike">
                          <a:solidFill>
                            <a:srgbClr val="990000"/>
                          </a:solidFill>
                          <a:latin typeface="Arial"/>
                          <a:ea typeface="Arial"/>
                          <a:cs typeface="Arial"/>
                          <a:sym typeface="Arial"/>
                        </a:rPr>
                        <a:t>Why Do We Need Clutches?</a:t>
                      </a:r>
                      <a:endParaRPr/>
                    </a:p>
                    <a:p>
                      <a:pPr indent="0" lvl="0" marL="0" marR="0" rtl="0" algn="just">
                        <a:lnSpc>
                          <a:spcPct val="100000"/>
                        </a:lnSpc>
                        <a:spcBef>
                          <a:spcPts val="0"/>
                        </a:spcBef>
                        <a:spcAft>
                          <a:spcPts val="0"/>
                        </a:spcAft>
                        <a:buClr>
                          <a:schemeClr val="dk1"/>
                        </a:buClr>
                        <a:buSzPts val="2400"/>
                        <a:buFont typeface="Arial"/>
                        <a:buNone/>
                      </a:pPr>
                      <a:br>
                        <a:rPr b="0" i="0" lang="en-US" sz="2400" u="none" cap="none" strike="noStrike">
                          <a:solidFill>
                            <a:schemeClr val="dk1"/>
                          </a:solidFill>
                          <a:latin typeface="Arial"/>
                          <a:ea typeface="Arial"/>
                          <a:cs typeface="Arial"/>
                          <a:sym typeface="Arial"/>
                        </a:rPr>
                      </a:br>
                      <a:r>
                        <a:rPr b="0" i="0" lang="en-US" sz="2300" u="none" cap="none" strike="noStrike">
                          <a:solidFill>
                            <a:schemeClr val="dk1"/>
                          </a:solidFill>
                          <a:latin typeface="Arial"/>
                          <a:ea typeface="Arial"/>
                          <a:cs typeface="Arial"/>
                          <a:sym typeface="Arial"/>
                        </a:rPr>
                        <a:t>Clutches are useful in devices with </a:t>
                      </a:r>
                      <a:r>
                        <a:rPr b="1" i="0" lang="en-US" sz="2300" u="none" cap="none" strike="noStrike">
                          <a:solidFill>
                            <a:schemeClr val="dk1"/>
                          </a:solidFill>
                          <a:latin typeface="Arial"/>
                          <a:ea typeface="Arial"/>
                          <a:cs typeface="Arial"/>
                          <a:sym typeface="Arial"/>
                        </a:rPr>
                        <a:t>two rotating shafts</a:t>
                      </a:r>
                      <a:r>
                        <a:rPr b="0" i="0" lang="en-US" sz="2300" u="none" cap="none" strike="noStrike">
                          <a:solidFill>
                            <a:schemeClr val="dk1"/>
                          </a:solidFill>
                          <a:latin typeface="Arial"/>
                          <a:ea typeface="Arial"/>
                          <a:cs typeface="Arial"/>
                          <a:sym typeface="Arial"/>
                        </a:rPr>
                        <a:t>. In these devices, one of the shafts is typically driven by a </a:t>
                      </a:r>
                      <a:r>
                        <a:rPr b="0" i="0" lang="en-US" sz="2300" u="sng" cap="none" strike="noStrike">
                          <a:solidFill>
                            <a:schemeClr val="hlink"/>
                          </a:solidFill>
                          <a:hlinkClick r:id="rId3"/>
                        </a:rPr>
                        <a:t>motor</a:t>
                      </a:r>
                      <a:r>
                        <a:rPr b="0" i="0" lang="en-US" sz="2300" u="none" cap="none" strike="noStrike">
                          <a:solidFill>
                            <a:schemeClr val="dk1"/>
                          </a:solidFill>
                          <a:latin typeface="Arial"/>
                          <a:ea typeface="Arial"/>
                          <a:cs typeface="Arial"/>
                          <a:sym typeface="Arial"/>
                        </a:rPr>
                        <a:t> or pulley, and the other shaft is driving another device. In a drill, for instance, one shaft is driven by a motor and the other is driving a drill chuck. The clutch connects the two shafts so that they can either be locked together and spin at the same speed, or be decoupled and spin at different speeds.</a:t>
                      </a:r>
                      <a:endParaRPr/>
                    </a:p>
                    <a:p>
                      <a:pPr indent="0" lvl="0" marL="0" marR="0" rtl="0" algn="just">
                        <a:lnSpc>
                          <a:spcPct val="100000"/>
                        </a:lnSpc>
                        <a:spcBef>
                          <a:spcPts val="0"/>
                        </a:spcBef>
                        <a:spcAft>
                          <a:spcPts val="0"/>
                        </a:spcAft>
                        <a:buClr>
                          <a:schemeClr val="dk1"/>
                        </a:buClr>
                        <a:buSzPts val="2300"/>
                        <a:buFont typeface="Arial"/>
                        <a:buNone/>
                      </a:pPr>
                      <a:r>
                        <a:t/>
                      </a:r>
                      <a:endParaRPr b="0" i="0" sz="23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300"/>
                        <a:buFont typeface="Arial"/>
                        <a:buNone/>
                      </a:pPr>
                      <a:r>
                        <a:rPr b="0" i="0" lang="en-US" sz="2300" u="none" cap="none" strike="noStrike">
                          <a:solidFill>
                            <a:schemeClr val="dk1"/>
                          </a:solidFill>
                          <a:latin typeface="Arial"/>
                          <a:ea typeface="Arial"/>
                          <a:cs typeface="Arial"/>
                          <a:sym typeface="Arial"/>
                        </a:rPr>
                        <a:t>In a car, you need a clutch because the </a:t>
                      </a:r>
                      <a:r>
                        <a:rPr b="0" i="0" lang="en-US" sz="2300" u="sng" cap="none" strike="noStrike">
                          <a:solidFill>
                            <a:schemeClr val="hlink"/>
                          </a:solidFill>
                          <a:hlinkClick r:id="rId4"/>
                        </a:rPr>
                        <a:t>engine</a:t>
                      </a:r>
                      <a:r>
                        <a:rPr b="0" i="0" lang="en-US" sz="2300" u="none" cap="none" strike="noStrike">
                          <a:solidFill>
                            <a:schemeClr val="dk1"/>
                          </a:solidFill>
                          <a:latin typeface="Arial"/>
                          <a:ea typeface="Arial"/>
                          <a:cs typeface="Arial"/>
                          <a:sym typeface="Arial"/>
                        </a:rPr>
                        <a:t>In a car, you need a clutch because the engine spins all the time and the car wheels don't. In order for a car to stop without killing the engine, the wheels need to be disconnected from the engine somehow. The clutch allows us to smoothly engage a spinning engine to a non-spinning transmission by controlling the slippage between them. To understand how a clutch works, it helps to know a little bit about </a:t>
                      </a:r>
                      <a:r>
                        <a:rPr b="0" i="0" lang="en-US" sz="2300" u="sng" cap="none" strike="noStrike">
                          <a:solidFill>
                            <a:schemeClr val="hlink"/>
                          </a:solidFill>
                          <a:hlinkClick r:id="rId5"/>
                        </a:rPr>
                        <a:t>friction</a:t>
                      </a:r>
                      <a:r>
                        <a:rPr b="0" i="0" lang="en-US" sz="2300" u="none" cap="none" strike="noStrike">
                          <a:solidFill>
                            <a:schemeClr val="dk1"/>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71" name="Google Shape;271;p12"/>
          <p:cNvGraphicFramePr/>
          <p:nvPr/>
        </p:nvGraphicFramePr>
        <p:xfrm>
          <a:off x="1557337" y="3078162"/>
          <a:ext cx="3000000" cy="3000000"/>
        </p:xfrm>
        <a:graphic>
          <a:graphicData uri="http://schemas.openxmlformats.org/drawingml/2006/table">
            <a:tbl>
              <a:tblPr>
                <a:noFill/>
                <a:tableStyleId>{5F6C79CD-9122-4FDF-A670-7626A96122A3}</a:tableStyleId>
              </a:tblPr>
              <a:tblGrid>
                <a:gridCol w="1238250"/>
                <a:gridCol w="182550"/>
                <a:gridCol w="1238250"/>
              </a:tblGrid>
              <a:tr h="5175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 </a:t>
                      </a:r>
                      <a:endParaRPr/>
                    </a:p>
                  </a:txBody>
                  <a:tcPr marT="0" marB="0" marR="0" marL="0" anchor="ctr">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a:txBody>
                  <a:tcPr marT="0" marB="0" marR="0" marL="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a:txBody>
                  <a:tcPr marT="0" marB="0" marR="0" marL="0" anchor="ctr">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72" name="Google Shape;272;p12"/>
          <p:cNvGraphicFramePr/>
          <p:nvPr/>
        </p:nvGraphicFramePr>
        <p:xfrm>
          <a:off x="2795587" y="3087687"/>
          <a:ext cx="3000000" cy="3000000"/>
        </p:xfrm>
        <a:graphic>
          <a:graphicData uri="http://schemas.openxmlformats.org/drawingml/2006/table">
            <a:tbl>
              <a:tblPr>
                <a:noFill/>
                <a:tableStyleId>{5F6C79CD-9122-4FDF-A670-7626A96122A3}</a:tableStyleId>
              </a:tblPr>
              <a:tblGrid>
                <a:gridCol w="182550"/>
              </a:tblGrid>
              <a:tr h="517525">
                <a:tc>
                  <a:txBody>
                    <a:bodyPr>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73" name="Google Shape;273;p12"/>
          <p:cNvPicPr preferRelativeResize="0"/>
          <p:nvPr/>
        </p:nvPicPr>
        <p:blipFill rotWithShape="1">
          <a:blip r:embed="rId6">
            <a:alphaModFix/>
          </a:blip>
          <a:srcRect b="0" l="0" r="0" t="0"/>
          <a:stretch/>
        </p:blipFill>
        <p:spPr>
          <a:xfrm>
            <a:off x="7761287" y="1874837"/>
            <a:ext cx="9525" cy="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7" name="Shape 27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1" name="Shape 281"/>
        <p:cNvGrpSpPr/>
        <p:nvPr/>
      </p:nvGrpSpPr>
      <p:grpSpPr>
        <a:xfrm>
          <a:off x="0" y="0"/>
          <a:ext cx="0" cy="0"/>
          <a:chOff x="0" y="0"/>
          <a:chExt cx="0" cy="0"/>
        </a:xfrm>
      </p:grpSpPr>
      <p:pic>
        <p:nvPicPr>
          <p:cNvPr id="282" name="Google Shape;282;p14"/>
          <p:cNvPicPr preferRelativeResize="0"/>
          <p:nvPr>
            <p:ph idx="4294967295" type="body"/>
          </p:nvPr>
        </p:nvPicPr>
        <p:blipFill rotWithShape="1">
          <a:blip r:embed="rId3">
            <a:alphaModFix/>
          </a:blip>
          <a:srcRect b="0" l="0" r="0" t="0"/>
          <a:stretch/>
        </p:blipFill>
        <p:spPr>
          <a:xfrm>
            <a:off x="827087" y="2060575"/>
            <a:ext cx="2232000" cy="1152600"/>
          </a:xfrm>
          <a:prstGeom prst="rect">
            <a:avLst/>
          </a:prstGeom>
          <a:noFill/>
          <a:ln>
            <a:noFill/>
          </a:ln>
        </p:spPr>
      </p:pic>
      <p:pic>
        <p:nvPicPr>
          <p:cNvPr id="283" name="Google Shape;283;p14"/>
          <p:cNvPicPr preferRelativeResize="0"/>
          <p:nvPr>
            <p:ph idx="4294967295" type="body"/>
          </p:nvPr>
        </p:nvPicPr>
        <p:blipFill rotWithShape="1">
          <a:blip r:embed="rId4">
            <a:alphaModFix/>
          </a:blip>
          <a:srcRect b="0" l="0" r="0" t="0"/>
          <a:stretch/>
        </p:blipFill>
        <p:spPr>
          <a:xfrm>
            <a:off x="5508625" y="1989137"/>
            <a:ext cx="2232000" cy="1152600"/>
          </a:xfrm>
          <a:prstGeom prst="rect">
            <a:avLst/>
          </a:prstGeom>
          <a:noFill/>
          <a:ln>
            <a:noFill/>
          </a:ln>
        </p:spPr>
      </p:pic>
      <p:pic>
        <p:nvPicPr>
          <p:cNvPr id="284" name="Google Shape;284;p14"/>
          <p:cNvPicPr preferRelativeResize="0"/>
          <p:nvPr>
            <p:ph idx="4294967295" type="body"/>
          </p:nvPr>
        </p:nvPicPr>
        <p:blipFill rotWithShape="1">
          <a:blip r:embed="rId5">
            <a:alphaModFix/>
          </a:blip>
          <a:srcRect b="0" l="0" r="0" t="0"/>
          <a:stretch/>
        </p:blipFill>
        <p:spPr>
          <a:xfrm>
            <a:off x="2916237" y="4508500"/>
            <a:ext cx="3672000" cy="113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8" name="Shape 288"/>
        <p:cNvGrpSpPr/>
        <p:nvPr/>
      </p:nvGrpSpPr>
      <p:grpSpPr>
        <a:xfrm>
          <a:off x="0" y="0"/>
          <a:ext cx="0" cy="0"/>
          <a:chOff x="0" y="0"/>
          <a:chExt cx="0" cy="0"/>
        </a:xfrm>
      </p:grpSpPr>
      <p:pic>
        <p:nvPicPr>
          <p:cNvPr id="289" name="Google Shape;289;p15"/>
          <p:cNvPicPr preferRelativeResize="0"/>
          <p:nvPr/>
        </p:nvPicPr>
        <p:blipFill rotWithShape="1">
          <a:blip r:embed="rId3">
            <a:alphaModFix/>
          </a:blip>
          <a:srcRect b="0" l="0" r="0" t="0"/>
          <a:stretch/>
        </p:blipFill>
        <p:spPr>
          <a:xfrm>
            <a:off x="644525" y="1171575"/>
            <a:ext cx="7856537" cy="451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