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0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type="screen4x3" cy="6858000" cx="9144000"/>
  <p:notesSz cx="6985000" cy="9282112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sym typeface="Times New Roman" pitchFamily="18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sym typeface="Times New Roman" pitchFamily="18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sym typeface="Times New Roman" pitchFamily="18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sym typeface="Times New Roman" pitchFamily="18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Times New Roman" pitchFamily="18" charset="0"/>
        <a:sym typeface="Times New Roman" pitchFamily="18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maximized" preferSingleView="0">
    <p:restoredLeft sz="15620" autoAdjust="0"/>
    <p:restoredTop sz="94660"/>
  </p:normalViewPr>
  <p:slideViewPr>
    <p:cSldViewPr showGuides="0" snapToGrid="0" snapToObjects="0">
      <p:cViewPr varScale="1">
        <p:scale>
          <a:sx n="28" d="100"/>
          <a:sy n="28" d="100"/>
        </p:scale>
        <p:origin x="-1076" y="-76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2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245" name=""/>
          <p:cNvSpPr/>
          <p:nvPr>
            <p:ph type="hdr" sz="quarter" idx="0"/>
          </p:nvPr>
        </p:nvSpPr>
        <p:spPr>
          <a:xfrm rot="0">
            <a:off x="0" y="-1587"/>
            <a:ext cx="3027362" cy="465137"/>
          </a:xfrm>
          <a:prstGeom prst="rect"/>
          <a:noFill/>
          <a:ln>
            <a:noFill/>
          </a:ln>
        </p:spPr>
        <p:txBody>
          <a:bodyPr anchor="t" bIns="0" lIns="19050" rIns="19050" tIns="0" vert="horz"/>
          <a:p>
            <a:pPr lvl="0"/>
            <a:endParaRPr altLang="en-US" sz="1000" i="1" lang="en-US">
              <a:solidFill>
                <a:schemeClr val="lt2"/>
              </a:solidFill>
              <a:latin typeface="Arial Black" pitchFamily="34" charset="0"/>
              <a:ea typeface="Arial" pitchFamily="34" charset="0"/>
            </a:endParaRPr>
          </a:p>
        </p:txBody>
      </p:sp>
      <p:sp>
        <p:nvSpPr>
          <p:cNvPr id="1049246" name=""/>
          <p:cNvSpPr/>
          <p:nvPr>
            <p:ph type="dt" sz="full" idx="1"/>
          </p:nvPr>
        </p:nvSpPr>
        <p:spPr>
          <a:xfrm rot="0">
            <a:off x="3957637" y="-1587"/>
            <a:ext cx="3027362" cy="465137"/>
          </a:xfrm>
          <a:prstGeom prst="rect"/>
          <a:noFill/>
          <a:ln>
            <a:noFill/>
          </a:ln>
        </p:spPr>
        <p:txBody>
          <a:bodyPr anchor="t" bIns="0" lIns="19050" rIns="19050" tIns="0" vert="horz"/>
          <a:p>
            <a:pPr algn="r" lvl="0"/>
            <a:r>
              <a:rPr altLang="en-US" sz="1000" i="1" lang="en-US">
                <a:solidFill>
                  <a:schemeClr val="lt2"/>
                </a:solidFill>
                <a:latin typeface="Arial Black" pitchFamily="34" charset="0"/>
              </a:rPr>
              <a:t/>
            </a:r>
            <a:endParaRPr altLang="en-US" sz="1000" i="1" lang="en-US">
              <a:solidFill>
                <a:schemeClr val="lt2"/>
              </a:solidFill>
              <a:latin typeface="Arial Black" pitchFamily="34" charset="0"/>
            </a:endParaRPr>
          </a:p>
        </p:txBody>
      </p:sp>
      <p:sp>
        <p:nvSpPr>
          <p:cNvPr id="1049247" name=""/>
          <p:cNvSpPr/>
          <p:nvPr>
            <p:ph type="sldImg" sz="full" idx="2"/>
          </p:nvPr>
        </p:nvSpPr>
        <p:spPr>
          <a:xfrm rot="0">
            <a:off x="1177925" y="701675"/>
            <a:ext cx="4629150" cy="3468687"/>
          </a:xfrm>
          <a:prstGeom prst="rect"/>
          <a:noFill/>
          <a:ln w="12699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9248" name=""/>
          <p:cNvSpPr/>
          <p:nvPr>
            <p:ph type="body" sz="quarter" idx="3"/>
          </p:nvPr>
        </p:nvSpPr>
        <p:spPr>
          <a:xfrm rot="0">
            <a:off x="931862" y="4408487"/>
            <a:ext cx="5121275" cy="4176712"/>
          </a:xfrm>
          <a:prstGeom prst="rect"/>
          <a:noFill/>
          <a:ln>
            <a:noFill/>
          </a:ln>
        </p:spPr>
        <p:txBody>
          <a:bodyPr anchor="t" bIns="47625" lIns="93662" rIns="93662" tIns="47625" vert="horz"/>
          <a:p>
            <a:pPr lvl="0"/>
            <a:r>
              <a:rPr altLang="en-US" lang="zh-CN"/>
              <a:t>Click to edit Master text styles</a:t>
            </a:r>
          </a:p>
          <a:p>
            <a:pPr lvl="1"/>
            <a:r>
              <a:rPr altLang="en-US" lang="zh-CN"/>
              <a:t>Second level</a:t>
            </a:r>
          </a:p>
          <a:p>
            <a:pPr lvl="2"/>
            <a:r>
              <a:rPr altLang="en-US" lang="zh-CN"/>
              <a:t>Third level</a:t>
            </a:r>
          </a:p>
          <a:p>
            <a:pPr lvl="3"/>
            <a:r>
              <a:rPr altLang="en-US" lang="zh-CN"/>
              <a:t>Fourth level</a:t>
            </a:r>
          </a:p>
          <a:p>
            <a:pPr lvl="4"/>
            <a:r>
              <a:rPr altLang="en-US" lang="zh-CN"/>
              <a:t>Fifth level</a:t>
            </a:r>
          </a:p>
        </p:txBody>
      </p:sp>
      <p:sp>
        <p:nvSpPr>
          <p:cNvPr id="1049249" name=""/>
          <p:cNvSpPr/>
          <p:nvPr>
            <p:ph type="ftr" sz="quarter" idx="4"/>
          </p:nvPr>
        </p:nvSpPr>
        <p:spPr>
          <a:xfrm rot="0">
            <a:off x="0" y="8816975"/>
            <a:ext cx="3027362" cy="465137"/>
          </a:xfrm>
          <a:prstGeom prst="rect"/>
          <a:noFill/>
          <a:ln>
            <a:noFill/>
          </a:ln>
        </p:spPr>
        <p:txBody>
          <a:bodyPr anchor="b" bIns="0" lIns="19050" rIns="19050" tIns="0" vert="horz"/>
          <a:p>
            <a:pPr lvl="0"/>
            <a:endParaRPr altLang="en-US" sz="1000" i="1" lang="en-US">
              <a:solidFill>
                <a:schemeClr val="lt2"/>
              </a:solidFill>
              <a:latin typeface="Arial Black" pitchFamily="34" charset="0"/>
              <a:ea typeface="Arial" pitchFamily="34" charset="0"/>
            </a:endParaRPr>
          </a:p>
        </p:txBody>
      </p:sp>
      <p:sp>
        <p:nvSpPr>
          <p:cNvPr id="1049250" name=""/>
          <p:cNvSpPr/>
          <p:nvPr>
            <p:ph type="sldNum" sz="quarter" idx="5"/>
          </p:nvPr>
        </p:nvSpPr>
        <p:spPr>
          <a:xfrm rot="0">
            <a:off x="3957637" y="8816975"/>
            <a:ext cx="3027362" cy="465137"/>
          </a:xfrm>
          <a:prstGeom prst="rect"/>
          <a:noFill/>
          <a:ln>
            <a:noFill/>
          </a:ln>
        </p:spPr>
        <p:txBody>
          <a:bodyPr anchor="b" bIns="0" lIns="19050" rIns="19050" tIns="0" vert="horz"/>
          <a:p>
            <a:pPr algn="r" lvl="0"/>
            <a:fld id="{566ABCEB-ACFC-4714-9973-3DA970169C29}" type="slidenum">
              <a:rPr altLang="en-US" sz="1000" i="1" lang="en-US">
                <a:solidFill>
                  <a:schemeClr val="lt2"/>
                </a:solidFill>
                <a:latin typeface="Arial Black" pitchFamily="34" charset="0"/>
                <a:ea typeface="Arial" pitchFamily="34" charset="0"/>
              </a:rPr>
              <a:pPr algn="r" lvl="0"/>
            </a:fld>
            <a:endParaRPr altLang="en-US" sz="1000" i="1" lang="en-US">
              <a:solidFill>
                <a:schemeClr val="lt2"/>
              </a:solidFill>
              <a:latin typeface="Arial Black" pitchFamily="34" charset="0"/>
              <a:ea typeface="Arial" pitchFamily="34" charset="0"/>
            </a:endParaRPr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fontAlgn="base" indent="0" latinLnBrk="1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34" charset="0"/>
        <a:sym typeface="Times New Roman" pitchFamily="18" charset="0"/>
      </a:defRPr>
    </a:lvl1pPr>
    <a:lvl2pPr algn="l" fontAlgn="base" indent="0" latinLnBrk="1" marL="465137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34" charset="0"/>
        <a:sym typeface="Times New Roman" pitchFamily="18" charset="0"/>
      </a:defRPr>
    </a:lvl2pPr>
    <a:lvl3pPr algn="l" fontAlgn="base" indent="0" latinLnBrk="1" marL="931862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34" charset="0"/>
        <a:sym typeface="Times New Roman" pitchFamily="18" charset="0"/>
      </a:defRPr>
    </a:lvl3pPr>
    <a:lvl4pPr algn="l" fontAlgn="base" indent="0" latinLnBrk="1" marL="13970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34" charset="0"/>
        <a:sym typeface="Times New Roman" pitchFamily="18" charset="0"/>
      </a:defRPr>
    </a:lvl4pPr>
    <a:lvl5pPr algn="l" fontAlgn="base" indent="0" latinLnBrk="1" marL="1862137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Arial" pitchFamily="34" charset="0"/>
        <a:sym typeface="Times New Roman" pitchFamily="18" charset="0"/>
      </a:defRPr>
    </a:lvl5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themeOverride" Target="../theme/themeOverride1.xml"/><Relationship Id="rId3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solidFill>
          <a:schemeClr val="lt1"/>
        </a:solidFill>
      </p:bgPr>
    </p:bg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220" name=""/>
          <p:cNvSpPr/>
          <p:nvPr/>
        </p:nvSpPr>
        <p:spPr bwMode="hidden">
          <a:xfrm rot="0">
            <a:off x="228600" y="3200400"/>
            <a:ext cx="8763000" cy="1341437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pic>
        <p:nvPicPr>
          <p:cNvPr id="2097167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-900" t="-1314" r="-2" b="-36961"/>
          <a:stretch>
            <a:fillRect/>
          </a:stretch>
        </p:blipFill>
        <p:spPr>
          <a:xfrm rot="0">
            <a:off x="533400" y="3200400"/>
            <a:ext cx="8458200" cy="1158875"/>
          </a:xfrm>
          <a:prstGeom prst="rect"/>
          <a:noFill/>
          <a:ln>
            <a:noFill/>
          </a:ln>
        </p:spPr>
      </p:pic>
      <p:sp>
        <p:nvSpPr>
          <p:cNvPr id="1049221" name=""/>
          <p:cNvSpPr/>
          <p:nvPr/>
        </p:nvSpPr>
        <p:spPr bwMode="hidden">
          <a:xfrm rot="0">
            <a:off x="795337" y="2895600"/>
            <a:ext cx="304800" cy="990600"/>
          </a:xfrm>
          <a:prstGeom prst="rect"/>
          <a:solidFill>
            <a:schemeClr val="accent2">
              <a:alpha val="50000"/>
            </a:schemeClr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9222" name=""/>
          <p:cNvSpPr/>
          <p:nvPr>
            <p:ph type="ctrTitle" sz="full" idx="0"/>
          </p:nvPr>
        </p:nvSpPr>
        <p:spPr>
          <a:xfrm rot="0">
            <a:off x="1143000" y="1981200"/>
            <a:ext cx="7772400" cy="11430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>
              <a:defRPr sz="4000"/>
            </a:lvl1pPr>
          </a:lstStyle>
          <a:p>
            <a:pPr lvl="0"/>
            <a:r>
              <a:rPr altLang="en-US" lang="zh-CN"/>
              <a:t>Click to edit Master title style</a:t>
            </a:r>
          </a:p>
        </p:txBody>
      </p:sp>
      <p:sp>
        <p:nvSpPr>
          <p:cNvPr id="1049223" name=""/>
          <p:cNvSpPr/>
          <p:nvPr>
            <p:ph type="subTitle" sz="full" idx="1"/>
          </p:nvPr>
        </p:nvSpPr>
        <p:spPr>
          <a:xfrm rot="0">
            <a:off x="2038350" y="4351337"/>
            <a:ext cx="6400800" cy="1371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lvl="0"/>
            <a:r>
              <a:rPr altLang="en-US" lang="zh-CN"/>
              <a:t>Click to edit Master subtitle style</a:t>
            </a:r>
          </a:p>
        </p:txBody>
      </p:sp>
      <p:sp>
        <p:nvSpPr>
          <p:cNvPr id="1049224" name=""/>
          <p:cNvSpPr/>
          <p:nvPr>
            <p:ph type="dt" sz="half" idx="2"/>
          </p:nvPr>
        </p:nvSpPr>
        <p:spPr>
          <a:xfrm rot="0">
            <a:off x="6858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9225" name=""/>
          <p:cNvSpPr/>
          <p:nvPr>
            <p:ph type="ftr" sz="quarter" idx="3"/>
          </p:nvPr>
        </p:nvSpPr>
        <p:spPr>
          <a:xfrm rot="0">
            <a:off x="3124200" y="63246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9226" name=""/>
          <p:cNvSpPr/>
          <p:nvPr>
            <p:ph type="sldNum" sz="quarter" idx="4"/>
          </p:nvPr>
        </p:nvSpPr>
        <p:spPr>
          <a:xfrm rot="0">
            <a:off x="6553200" y="63246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400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4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4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8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27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28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indent="0" marL="0">
              <a:buNone/>
              <a:defRPr sz="2400"/>
            </a:lvl1pPr>
            <a:lvl2pPr indent="0" marL="457200">
              <a:buNone/>
              <a:defRPr sz="2000"/>
            </a:lvl2pPr>
            <a:lvl3pPr indent="0" marL="914400">
              <a:buNone/>
              <a:defRPr sz="18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80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805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29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30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9231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92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923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3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9237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altLang="en-US" lang="zh-CN"/>
          </a:p>
        </p:txBody>
      </p:sp>
      <p:sp>
        <p:nvSpPr>
          <p:cNvPr id="10492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9240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2.jpeg"/><Relationship Id="rId13" Type="http://schemas.openxmlformats.org/officeDocument/2006/relationships/image" Target="../media/image3.png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/>
        </p:nvSpPr>
        <p:spPr bwMode="hidden">
          <a:xfrm rot="0">
            <a:off x="152400" y="0"/>
            <a:ext cx="1447800" cy="6858000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0" scaled="1"/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8577" name=""/>
          <p:cNvSpPr/>
          <p:nvPr/>
        </p:nvSpPr>
        <p:spPr bwMode="hidden">
          <a:xfrm rot="0">
            <a:off x="1676400" y="0"/>
            <a:ext cx="7467600" cy="1219200"/>
          </a:xfrm>
          <a:prstGeom prst="rect"/>
          <a:gradFill rotWithShape="0">
            <a:gsLst>
              <a:gs pos="0">
                <a:schemeClr val="dk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8578" name=""/>
          <p:cNvSpPr/>
          <p:nvPr/>
        </p:nvSpPr>
        <p:spPr>
          <a:xfrm rot="0">
            <a:off x="457200" y="0"/>
            <a:ext cx="1219200" cy="762000"/>
          </a:xfrm>
          <a:prstGeom prst="rect"/>
          <a:blipFill rotWithShape="0">
            <a:blip xmlns:r="http://schemas.openxmlformats.org/officeDocument/2006/relationships" r:embed="rId12">
              <a:alphaModFix amt="100000"/>
            </a:blip>
            <a:srcRect/>
            <a:tile algn="tl" flip="none" sx="100000" sy="100000" tx="0" ty="0"/>
          </a:blip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8579" name=""/>
          <p:cNvSpPr/>
          <p:nvPr/>
        </p:nvSpPr>
        <p:spPr>
          <a:xfrm rot="0">
            <a:off x="0" y="0"/>
            <a:ext cx="457200" cy="6858000"/>
          </a:xfrm>
          <a:prstGeom prst="rect"/>
          <a:blipFill rotWithShape="0">
            <a:blip xmlns:r="http://schemas.openxmlformats.org/officeDocument/2006/relationships" r:embed="rId12">
              <a:alphaModFix amt="100000"/>
            </a:blip>
            <a:srcRect/>
            <a:tile algn="tl" flip="none" sx="100000" sy="100000" tx="0" ty="0"/>
          </a:blip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8580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lvl="0"/>
            <a:r>
              <a:rPr altLang="en-US" lang="zh-CN"/>
              <a:t>Click to edit Master title style</a:t>
            </a:r>
          </a:p>
        </p:txBody>
      </p:sp>
      <p:sp>
        <p:nvSpPr>
          <p:cNvPr id="1048581" name=""/>
          <p:cNvSpPr/>
          <p:nvPr>
            <p:ph type="dt" sz="half" idx="2"/>
          </p:nvPr>
        </p:nvSpPr>
        <p:spPr>
          <a:xfrm rot="0">
            <a:off x="1066800" y="6413500"/>
            <a:ext cx="19050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latinLnBrk="1" lvl="0"/>
            <a:r>
              <a:rPr altLang="en-US" sz="1400" lang="zh-CN">
                <a:solidFill>
                  <a:schemeClr val="lt2"/>
                </a:solidFill>
              </a:rPr>
              <a:t/>
            </a:r>
            <a:endParaRPr altLang="en-US" sz="1400" lang="zh-CN">
              <a:solidFill>
                <a:schemeClr val="lt2"/>
              </a:solidFill>
            </a:endParaRPr>
          </a:p>
        </p:txBody>
      </p:sp>
      <p:sp>
        <p:nvSpPr>
          <p:cNvPr id="1048582" name=""/>
          <p:cNvSpPr/>
          <p:nvPr>
            <p:ph type="ftr" sz="quarter" idx="3"/>
          </p:nvPr>
        </p:nvSpPr>
        <p:spPr>
          <a:xfrm rot="0">
            <a:off x="3429000" y="6413500"/>
            <a:ext cx="28956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sz="1400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3"/>
          <a:srcRect l="0" t="0" r="0" b="0"/>
          <a:stretch>
            <a:fillRect/>
          </a:stretch>
        </p:blipFill>
        <p:spPr>
          <a:xfrm rot="0">
            <a:off x="1228725" y="0"/>
            <a:ext cx="7915275" cy="754062"/>
          </a:xfrm>
          <a:prstGeom prst="rect"/>
          <a:noFill/>
          <a:ln>
            <a:noFill/>
          </a:ln>
        </p:spPr>
      </p:pic>
      <p:sp>
        <p:nvSpPr>
          <p:cNvPr id="1048583" name=""/>
          <p:cNvSpPr/>
          <p:nvPr/>
        </p:nvSpPr>
        <p:spPr>
          <a:xfrm rot="0">
            <a:off x="304800" y="457200"/>
            <a:ext cx="2514600" cy="304800"/>
          </a:xfrm>
          <a:prstGeom prst="rect"/>
          <a:solidFill>
            <a:schemeClr val="accent2">
              <a:alpha val="50000"/>
            </a:schemeClr>
          </a:solidFill>
          <a:ln>
            <a:noFill/>
          </a:ln>
        </p:spPr>
        <p:txBody>
          <a:bodyPr anchor="ctr" bIns="45720" lIns="91440" rIns="91440" tIns="45720" vert="horz" wrap="none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eaLnBrk="1" hangingPunct="1" latinLnBrk="1" lvl="0"/>
            <a:endParaRPr altLang="en-US" lang="zh-CN"/>
          </a:p>
        </p:txBody>
      </p:sp>
      <p:sp>
        <p:nvSpPr>
          <p:cNvPr id="104858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5" name=""/>
          <p:cNvSpPr/>
          <p:nvPr>
            <p:ph type="body" sz="full" idx="1"/>
          </p:nvPr>
        </p:nvSpPr>
        <p:spPr>
          <a:xfrm rot="0">
            <a:off x="495300" y="1606550"/>
            <a:ext cx="8115300" cy="44005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zh-CN"/>
              <a:t>Click to edit Master text styles</a:t>
            </a:r>
          </a:p>
          <a:p>
            <a:pPr lvl="1"/>
            <a:r>
              <a:rPr altLang="en-US" lang="zh-CN"/>
              <a:t>Second level</a:t>
            </a:r>
          </a:p>
          <a:p>
            <a:pPr lvl="2"/>
            <a:r>
              <a:rPr altLang="en-US" lang="zh-CN"/>
              <a:t>Third level</a:t>
            </a:r>
          </a:p>
          <a:p>
            <a:pPr lvl="3"/>
            <a:r>
              <a:rPr altLang="en-US" lang="zh-CN"/>
              <a:t>Fourth level</a:t>
            </a:r>
          </a:p>
          <a:p>
            <a:pPr lvl="4"/>
            <a:r>
              <a:rPr altLang="en-US" lang="zh-CN"/>
              <a:t>Fifth level</a:t>
            </a: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sldNum="1"/>
  <p:txStyles>
    <p:titleStyle>
      <a:lvl1pPr algn="l" eaLnBrk="1" fontAlgn="base" hangingPunct="1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1" sz="4000" i="0" u="none">
          <a:solidFill>
            <a:schemeClr val="lt2"/>
          </a:solidFill>
          <a:latin typeface="Times New Roman" pitchFamily="18" charset="0"/>
          <a:sym typeface="Times New Roman" pitchFamily="18" charset="0"/>
        </a:defRPr>
      </a:lvl1pPr>
    </p:titleStyle>
    <p:bodyStyle>
      <a:lvl1pPr algn="l" eaLnBrk="1" fontAlgn="base" hangingPunct="1" indent="-457200" latinLnBrk="1" marL="457200" rtl="0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baseline="0" b="1" sz="32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1pPr>
      <a:lvl2pPr algn="l" eaLnBrk="1" fontAlgn="base" hangingPunct="1" indent="-455612" latinLnBrk="1" marL="1027112" rtl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baseline="0" b="1" sz="28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2pPr>
      <a:lvl3pPr algn="l" eaLnBrk="1" fontAlgn="base" hangingPunct="1" indent="-228600" latinLnBrk="1" marL="1370012" rtl="0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baseline="0" b="1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3pPr>
      <a:lvl4pPr algn="l" eaLnBrk="1" fontAlgn="base" hangingPunct="1" indent="-228600" latinLnBrk="1" marL="1712912" rtl="0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baseline="0" b="1" sz="20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4pPr>
      <a:lvl5pPr algn="l" eaLnBrk="1" fontAlgn="base" hangingPunct="1" indent="-228600" latinLnBrk="1" marL="2057400" rtl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baseline="0" b="1" sz="20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5pPr>
    </p:bodyStyle>
    <p:otherStyle>
      <a:lvl1pPr algn="l" fontAlgn="base" indent="0" latinLnBrk="1" marL="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1pPr>
      <a:lvl2pPr algn="l" fontAlgn="base" indent="0" latinLnBrk="1" marL="4572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2pPr>
      <a:lvl3pPr algn="l" fontAlgn="base" indent="0" latinLnBrk="1" marL="9144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3pPr>
      <a:lvl4pPr algn="l" fontAlgn="base" indent="0" latinLnBrk="1" marL="13716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4pPr>
      <a:lvl5pPr algn="l" fontAlgn="base" indent="0" latinLnBrk="1" marL="1828800" rtl="0">
        <a:lnSpc>
          <a:spcPct val="100000"/>
        </a:lnSpc>
        <a:spcBef>
          <a:spcPct val="0"/>
        </a:spcBef>
        <a:spcAft>
          <a:spcPct val="0"/>
        </a:spcAft>
        <a:buFontTx/>
        <a:buNone/>
        <a:defRPr baseline="0" b="0" sz="2400" i="0" u="none">
          <a:solidFill>
            <a:schemeClr val="dk1"/>
          </a:solidFill>
          <a:latin typeface="Times New Roman" pitchFamily="18" charset="0"/>
          <a:sym typeface="Times New Roman" pitchFamily="18" charset="0"/>
        </a:defRPr>
      </a:lvl5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slideLayout" Target="../slideLayouts/slideLayout4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slideLayout" Target="../slideLayouts/slideLayout4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Relationship Id="rId3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Relationship Id="rId3" Type="http://schemas.openxmlformats.org/officeDocument/2006/relationships/image" Target="../media/image8.wmf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86" name=""/>
          <p:cNvSpPr/>
          <p:nvPr>
            <p:ph type="body" sz="full" idx="1"/>
          </p:nvPr>
        </p:nvSpPr>
        <p:spPr>
          <a:xfrm rot="0">
            <a:off x="509587" y="1317625"/>
            <a:ext cx="8115300" cy="48307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>
              <a:buNone/>
            </a:pPr>
            <a:endParaRPr altLang="en-US" lang="zh-CN"/>
          </a:p>
          <a:p>
            <a:pPr algn="ctr" lvl="0">
              <a:buNone/>
            </a:pPr>
            <a:endParaRPr altLang="en-US" sz="800" lang="zh-CN"/>
          </a:p>
          <a:p>
            <a:pPr algn="ctr" lvl="0">
              <a:buNone/>
            </a:pPr>
            <a:r>
              <a:rPr altLang="en-US" lang="zh-CN">
                <a:solidFill>
                  <a:srgbClr val="0000FF"/>
                </a:solidFill>
              </a:rPr>
              <a:t>TRANSFORMERS</a:t>
            </a:r>
          </a:p>
          <a:p>
            <a:pPr algn="ctr" lvl="0">
              <a:buNone/>
            </a:pPr>
            <a:endParaRPr altLang="en-US" lang="zh-CN"/>
          </a:p>
          <a:p>
            <a:pPr algn="ctr" lvl="0">
              <a:buNone/>
            </a:pPr>
            <a:endParaRPr altLang="en-US" lang="zh-CN"/>
          </a:p>
          <a:p>
            <a:pPr algn="ctr" lvl="0">
              <a:buNone/>
            </a:pPr>
            <a:endParaRPr altLang="en-US" lang="zh-CN"/>
          </a:p>
          <a:p>
            <a:pPr algn="ctr" lvl="0">
              <a:buNone/>
            </a:pP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65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10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62" name=""/>
          <p:cNvSpPr/>
          <p:nvPr/>
        </p:nvSpPr>
        <p:spPr>
          <a:xfrm rot="0">
            <a:off x="5334000" y="1981200"/>
            <a:ext cx="3810000" cy="4114800"/>
          </a:xfrm>
          <a:prstGeom prst="rect"/>
          <a:noFill/>
          <a:ln>
            <a:noFill/>
          </a:ln>
        </p:spPr>
      </p:sp>
      <p:sp>
        <p:nvSpPr>
          <p:cNvPr id="1048863" name=""/>
          <p:cNvSpPr/>
          <p:nvPr>
            <p:ph type="body" sz="half" idx="2"/>
          </p:nvPr>
        </p:nvSpPr>
        <p:spPr>
          <a:xfrm rot="0">
            <a:off x="1303337" y="1554162"/>
            <a:ext cx="7234237" cy="784225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indent="-457200" marL="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455612" marL="10271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3700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7129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algn="ctr" lvl="0">
              <a:buNone/>
            </a:pPr>
            <a:r>
              <a:rPr altLang="en-US" sz="4400" lang="zh-CN">
                <a:solidFill>
                  <a:srgbClr val="FF0000"/>
                </a:solidFill>
              </a:rPr>
              <a:t>Delta / </a:t>
            </a:r>
            <a:r>
              <a:rPr altLang="en-US" sz="4400" lang="zh-CN">
                <a:solidFill>
                  <a:srgbClr val="FF0000"/>
                </a:solidFill>
              </a:rPr>
              <a:t>Wye</a:t>
            </a:r>
            <a:r>
              <a:rPr altLang="en-US" sz="4400" lang="zh-CN">
                <a:solidFill>
                  <a:srgbClr val="FF0000"/>
                </a:solidFill>
              </a:rPr>
              <a:t> connection</a:t>
            </a:r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058862" y="3162300"/>
            <a:ext cx="6877050" cy="2274887"/>
          </a:xfrm>
          <a:prstGeom prst="rect"/>
          <a:noFill/>
          <a:ln>
            <a:noFill/>
          </a:ln>
        </p:spPr>
      </p:pic>
    </p:spTree>
  </p:cSld>
  <p:clrMapOvr>
    <a:masterClrMapping/>
  </p:clrMapOvr>
  <p:transition spd="fast" advClick="1">
    <p:cut thruBlk="0"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69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11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66" name=""/>
          <p:cNvSpPr/>
          <p:nvPr/>
        </p:nvSpPr>
        <p:spPr>
          <a:xfrm rot="0">
            <a:off x="5334000" y="1981200"/>
            <a:ext cx="3810000" cy="4114800"/>
          </a:xfrm>
          <a:prstGeom prst="rect"/>
          <a:noFill/>
          <a:ln>
            <a:noFill/>
          </a:ln>
        </p:spPr>
      </p:sp>
      <p:sp>
        <p:nvSpPr>
          <p:cNvPr id="1048867" name=""/>
          <p:cNvSpPr/>
          <p:nvPr>
            <p:ph type="body" sz="half" idx="2"/>
          </p:nvPr>
        </p:nvSpPr>
        <p:spPr>
          <a:xfrm rot="0">
            <a:off x="1020762" y="1662112"/>
            <a:ext cx="7234237" cy="784225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indent="-457200" marL="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455612" marL="10271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3700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7129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algn="ctr" lvl="0">
              <a:buNone/>
            </a:pPr>
            <a:r>
              <a:rPr sz="4400" lang="en-US">
                <a:solidFill>
                  <a:srgbClr val="FF0000"/>
                </a:solidFill>
              </a:rPr>
              <a:t>Delta / Delta connection</a:t>
            </a:r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317625" y="2713037"/>
            <a:ext cx="6697662" cy="2881312"/>
          </a:xfrm>
          <a:prstGeom prst="rect"/>
          <a:noFill/>
          <a:ln>
            <a:noFill/>
          </a:ln>
        </p:spPr>
      </p:pic>
    </p:spTree>
  </p:cSld>
  <p:clrMapOvr>
    <a:masterClrMapping/>
  </p:clrMapOvr>
  <p:transition spd="fast" advClick="1">
    <p:cut thruBlk="0"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28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12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70" name=""/>
          <p:cNvSpPr/>
          <p:nvPr>
            <p:ph type="title" sz="full" idx="0"/>
          </p:nvPr>
        </p:nvSpPr>
        <p:spPr>
          <a:xfrm rot="0">
            <a:off x="773112" y="392112"/>
            <a:ext cx="7772400" cy="8096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lang="en-US"/>
              <a:t>Transformers</a:t>
            </a:r>
          </a:p>
        </p:txBody>
      </p:sp>
      <p:sp>
        <p:nvSpPr>
          <p:cNvPr id="1048871" name=""/>
          <p:cNvSpPr/>
          <p:nvPr/>
        </p:nvSpPr>
        <p:spPr>
          <a:xfrm rot="0">
            <a:off x="0" y="3295650"/>
            <a:ext cx="9144000" cy="0"/>
          </a:xfrm>
          <a:prstGeom prst="rect"/>
          <a:noFill/>
          <a:ln>
            <a:noFill/>
          </a:ln>
        </p:spPr>
      </p:sp>
      <p:sp>
        <p:nvSpPr>
          <p:cNvPr id="1048872" name=""/>
          <p:cNvSpPr/>
          <p:nvPr/>
        </p:nvSpPr>
        <p:spPr>
          <a:xfrm rot="0">
            <a:off x="-638175" y="3513137"/>
            <a:ext cx="9144000" cy="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endParaRPr altLang="en-US" sz="1600" lang="zh-CN"/>
          </a:p>
        </p:txBody>
      </p:sp>
      <p:sp>
        <p:nvSpPr>
          <p:cNvPr id="1048873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74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75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76" name=""/>
          <p:cNvSpPr/>
          <p:nvPr/>
        </p:nvSpPr>
        <p:spPr>
          <a:xfrm rot="0">
            <a:off x="0" y="2919412"/>
            <a:ext cx="9144000" cy="0"/>
          </a:xfrm>
          <a:prstGeom prst="rect"/>
          <a:noFill/>
          <a:ln>
            <a:noFill/>
          </a:ln>
        </p:spPr>
      </p:sp>
      <p:sp>
        <p:nvSpPr>
          <p:cNvPr id="1048877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78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879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80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81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82" name=""/>
          <p:cNvSpPr/>
          <p:nvPr/>
        </p:nvSpPr>
        <p:spPr>
          <a:xfrm rot="0">
            <a:off x="0" y="3214687"/>
            <a:ext cx="9144000" cy="0"/>
          </a:xfrm>
          <a:prstGeom prst="rect"/>
          <a:noFill/>
          <a:ln>
            <a:noFill/>
          </a:ln>
        </p:spPr>
      </p:sp>
      <p:sp>
        <p:nvSpPr>
          <p:cNvPr id="1048883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84" name=""/>
          <p:cNvSpPr/>
          <p:nvPr/>
        </p:nvSpPr>
        <p:spPr>
          <a:xfrm rot="0">
            <a:off x="0" y="2733675"/>
            <a:ext cx="9144000" cy="0"/>
          </a:xfrm>
          <a:prstGeom prst="rect"/>
          <a:noFill/>
          <a:ln>
            <a:noFill/>
          </a:ln>
        </p:spPr>
      </p:sp>
      <p:sp>
        <p:nvSpPr>
          <p:cNvPr id="1048885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86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87" name=""/>
          <p:cNvSpPr/>
          <p:nvPr/>
        </p:nvSpPr>
        <p:spPr>
          <a:xfrm rot="0">
            <a:off x="0" y="2743200"/>
            <a:ext cx="9144000" cy="0"/>
          </a:xfrm>
          <a:prstGeom prst="rect"/>
          <a:noFill/>
          <a:ln>
            <a:noFill/>
          </a:ln>
        </p:spPr>
      </p:sp>
      <p:sp>
        <p:nvSpPr>
          <p:cNvPr id="1048888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889" name=""/>
          <p:cNvSpPr/>
          <p:nvPr/>
        </p:nvSpPr>
        <p:spPr>
          <a:xfrm rot="0">
            <a:off x="0" y="3224212"/>
            <a:ext cx="9144000" cy="0"/>
          </a:xfrm>
          <a:prstGeom prst="rect"/>
          <a:noFill/>
          <a:ln>
            <a:noFill/>
          </a:ln>
        </p:spPr>
      </p:sp>
      <p:sp>
        <p:nvSpPr>
          <p:cNvPr id="1048890" name=""/>
          <p:cNvSpPr/>
          <p:nvPr/>
        </p:nvSpPr>
        <p:spPr>
          <a:xfrm rot="0">
            <a:off x="0" y="3095625"/>
            <a:ext cx="9144000" cy="0"/>
          </a:xfrm>
          <a:prstGeom prst="rect"/>
          <a:noFill/>
          <a:ln>
            <a:noFill/>
          </a:ln>
        </p:spPr>
      </p:sp>
      <p:sp>
        <p:nvSpPr>
          <p:cNvPr id="1048891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sp>
        <p:nvSpPr>
          <p:cNvPr id="1048892" name=""/>
          <p:cNvSpPr/>
          <p:nvPr/>
        </p:nvSpPr>
        <p:spPr>
          <a:xfrm rot="0">
            <a:off x="0" y="3200400"/>
            <a:ext cx="9144000" cy="0"/>
          </a:xfrm>
          <a:prstGeom prst="rect"/>
          <a:noFill/>
          <a:ln>
            <a:noFill/>
          </a:ln>
        </p:spPr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495300" y="1606550"/>
          <a:ext cx="8115300" cy="4400550"/>
        </p:xfrm>
        <a:graphic>
          <a:graphicData uri="http://schemas.openxmlformats.org/drawingml/2006/table">
            <a:tbl>
              <a:tblPr/>
              <a:tblGrid>
                <a:gridCol w="1775799"/>
                <a:gridCol w="2970236"/>
                <a:gridCol w="1086091"/>
                <a:gridCol w="2283171"/>
              </a:tblGrid>
              <a:tr h="997597"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Transformer Connection</a:t>
                      </a:r>
                    </a:p>
                  </a:txBody>
                  <a:tcPr marL="91440" marR="91440" marT="45720" marB="45720" anchor="ctr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Primary and Secondary Voltage Phase Relation</a:t>
                      </a:r>
                    </a:p>
                  </a:txBody>
                  <a:tcPr marL="91440" marR="91440" marT="45720" marB="45720" anchor="ctr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Phase Shift</a:t>
                      </a: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*</a:t>
                      </a:r>
                    </a:p>
                  </a:txBody>
                  <a:tcPr marL="91440" marR="91440" marT="45720" marB="45720" anchor="ctr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Windings Placed on the Same Leg</a:t>
                      </a:r>
                    </a:p>
                  </a:txBody>
                  <a:tcPr marL="91440" marR="91440" marT="45720" marB="45720" anchor="ctr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1338"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Wye-Wye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is in phase with </a:t>
                      </a:r>
                      <a:r>
                        <a:rPr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Zero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 and a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254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1338"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Wye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-Delta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is in phase with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30°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 and 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1338"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Delta-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Wye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is in phase with </a:t>
                      </a:r>
                      <a:r>
                        <a:rPr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–30°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 and a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601338"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Delta-Delta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is in phase with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Zero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p>
                      <a:pPr algn="ctr"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 and 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997597">
                <a:tc gridSpan="4">
                  <a:txBody>
                    <a:bodyPr/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* Note:	Phase shift lead between line-to-line voltages,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and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ab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, and line-to-neutral voltages,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and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V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an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, and line currents,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I</a:t>
                      </a:r>
                      <a:r>
                        <a:rPr altLang="en-US" baseline="-3000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 and </a:t>
                      </a:r>
                      <a:r>
                        <a:rPr altLang="en-US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I</a:t>
                      </a:r>
                      <a:r>
                        <a:rPr altLang="en-US" baseline="-30000" b="0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a</a:t>
                      </a:r>
                      <a:r>
                        <a:rPr altLang="en-US" sz="1200" lang="zh-CN">
                          <a:solidFill>
                            <a:schemeClr val="dk1"/>
                          </a:solidFill>
                          <a:ea typeface="Times New Roman" pitchFamily="18" charset="0"/>
                        </a:rPr>
                        <a:t>.</a:t>
                      </a:r>
                    </a:p>
                  </a:txBody>
                  <a:tcPr marL="91440" marR="91440" marT="45720" marB="45720" anchor="t" vert="horz">
                    <a:lnL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L>
                    <a:lnR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R>
                    <a:lnT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T>
                    <a:lnB w="12700" cap="rnd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  <a:tc hMerge="1">
                  <a:txBody>
                    <a:bodyPr/>
                    <a:p>
                      <a:endParaRPr sz="2800"/>
                    </a:p>
                  </a:txBody>
                </a:tc>
              </a:tr>
            </a:tbl>
          </a:graphicData>
        </a:graphic>
      </p:graphicFrame>
      <p:sp>
        <p:nvSpPr>
          <p:cNvPr id="1048926" name=""/>
          <p:cNvSpPr/>
          <p:nvPr/>
        </p:nvSpPr>
        <p:spPr>
          <a:xfrm rot="0">
            <a:off x="1301750" y="1227454"/>
            <a:ext cx="4196080" cy="396241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r>
              <a:rPr sz="2000" lang="en-US">
                <a:solidFill>
                  <a:srgbClr val="FF0000"/>
                </a:solidFill>
              </a:rPr>
              <a:t>Three-phase Transformer Relations</a:t>
            </a:r>
          </a:p>
        </p:txBody>
      </p:sp>
    </p:spTree>
  </p:cSld>
  <p:clrMapOvr>
    <a:masterClrMapping/>
  </p:clrMapOvr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33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13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929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r>
              <a:t>Transformer Turns Ratio</a:t>
            </a:r>
          </a:p>
        </p:txBody>
      </p:sp>
      <p:sp>
        <p:nvSpPr>
          <p:cNvPr id="1048930" name=""/>
          <p:cNvSpPr/>
          <p:nvPr>
            <p:ph type="body" sz="full" idx="1"/>
          </p:nvPr>
        </p:nvSpPr>
        <p:spPr>
          <a:xfrm rot="0">
            <a:off x="495300" y="1606550"/>
            <a:ext cx="5932487" cy="1349375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/>
            <a:r>
              <a:rPr sz="2800" lang="en-US"/>
              <a:t>ratio of the # of turns in the secondary coil to the # of turns in the primary coil</a:t>
            </a:r>
          </a:p>
        </p:txBody>
      </p:sp>
      <p:pic>
        <p:nvPicPr>
          <p:cNvPr id="2097163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700837" y="1741487"/>
            <a:ext cx="1604962" cy="1065212"/>
          </a:xfrm>
          <a:prstGeom prst="rect"/>
          <a:solidFill>
            <a:schemeClr val="accent1"/>
          </a:solidFill>
          <a:ln>
            <a:noFill/>
          </a:ln>
        </p:spPr>
      </p:pic>
      <p:sp>
        <p:nvSpPr>
          <p:cNvPr id="1048931" name=""/>
          <p:cNvSpPr/>
          <p:nvPr/>
        </p:nvSpPr>
        <p:spPr>
          <a:xfrm rot="0">
            <a:off x="514350" y="3028950"/>
            <a:ext cx="8024812" cy="260985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indent="-457200" lvl="0" marL="457200">
              <a:buClr>
                <a:srgbClr val="A11203"/>
              </a:buClr>
              <a:buSzPct val="125000"/>
              <a:buFont typeface="Wingdings" pitchFamily="2" charset="2"/>
              <a:buChar char="§"/>
              <a:tabLst>
                <a:tab algn="l" pos="2286000"/>
              </a:tabLst>
            </a:pPr>
            <a:r>
              <a:rPr altLang="en-US" b="1" sz="2800" lang="zh-CN"/>
              <a:t>numerical factor indicating relative change in PD across a transformer  </a:t>
            </a:r>
          </a:p>
          <a:p>
            <a:pPr indent="0" lvl="1" marL="911225"/>
            <a:r>
              <a:rPr altLang="en-US" b="1" lang="zh-CN">
                <a:solidFill>
                  <a:srgbClr val="339933"/>
                </a:solidFill>
              </a:rPr>
              <a:t>TR</a:t>
            </a:r>
            <a:r>
              <a:rPr altLang="en-US" b="1" lang="zh-CN"/>
              <a:t> &gt; 1 = </a:t>
            </a:r>
            <a:r>
              <a:rPr altLang="en-US" b="1" lang="en-US">
                <a:latin typeface="Wingdings" pitchFamily="2" charset="2"/>
              </a:rPr>
              <a:t>é</a:t>
            </a:r>
            <a:r>
              <a:rPr altLang="en-US" b="1" lang="zh-CN"/>
              <a:t>V	(step up)</a:t>
            </a:r>
            <a:r>
              <a:rPr altLang="en-US" b="1" lang="en-US">
                <a:latin typeface="Wingdings" pitchFamily="2" charset="2"/>
              </a:rPr>
              <a:t> </a:t>
            </a:r>
          </a:p>
          <a:p>
            <a:pPr indent="0" lvl="1" marL="911225"/>
            <a:r>
              <a:rPr altLang="en-US" b="1" lang="zh-CN">
                <a:solidFill>
                  <a:srgbClr val="339933"/>
                </a:solidFill>
              </a:rPr>
              <a:t>TR</a:t>
            </a:r>
            <a:r>
              <a:rPr altLang="en-US" b="1" lang="zh-CN"/>
              <a:t> &lt; 1 = </a:t>
            </a:r>
            <a:r>
              <a:rPr altLang="en-US" b="1" lang="en-US">
                <a:latin typeface="Wingdings" pitchFamily="2" charset="2"/>
              </a:rPr>
              <a:t>ê</a:t>
            </a:r>
            <a:r>
              <a:rPr altLang="en-US" b="1" lang="zh-CN"/>
              <a:t>V	(step down)</a:t>
            </a: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38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14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934" name=""/>
          <p:cNvSpPr/>
          <p:nvPr>
            <p:ph type="title" sz="full" idx="0"/>
          </p:nvPr>
        </p:nvSpPr>
        <p:spPr>
          <a:xfrm rot="0">
            <a:off x="495300" y="762000"/>
            <a:ext cx="7772400" cy="911225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lang="en-US"/>
              <a:t>Transformer Law</a:t>
            </a:r>
            <a:br/>
            <a:r>
              <a:rPr sz="2800" lang="en-US"/>
              <a:t>   </a:t>
            </a:r>
            <a:r>
              <a:rPr sz="2800" lang="en-US">
                <a:solidFill>
                  <a:schemeClr val="dk1"/>
                </a:solidFill>
              </a:rPr>
              <a:t>(change in voltage in a transformer)</a:t>
            </a:r>
          </a:p>
        </p:txBody>
      </p:sp>
      <p:sp>
        <p:nvSpPr>
          <p:cNvPr id="1048935" name=""/>
          <p:cNvSpPr/>
          <p:nvPr>
            <p:ph type="body" sz="full" idx="1"/>
          </p:nvPr>
        </p:nvSpPr>
        <p:spPr>
          <a:xfrm rot="0">
            <a:off x="495300" y="1858962"/>
            <a:ext cx="8115300" cy="1757362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lnSpc>
                <a:spcPct val="90000"/>
              </a:lnSpc>
              <a:tabLst>
                <a:tab algn="l" pos="4618037"/>
              </a:tabLst>
            </a:pPr>
            <a:r>
              <a:rPr sz="2800" lang="en-US"/>
              <a:t> </a:t>
            </a:r>
            <a:r>
              <a:rPr sz="2800" lang="en-US">
                <a:latin typeface="Symbol" pitchFamily="18" charset="2"/>
              </a:rPr>
              <a:t>D</a:t>
            </a:r>
            <a:r>
              <a:rPr sz="2800" lang="en-US"/>
              <a:t> </a:t>
            </a:r>
            <a:r>
              <a:rPr sz="2000" lang="en-US"/>
              <a:t> </a:t>
            </a:r>
            <a:r>
              <a:rPr sz="2800" lang="en-US"/>
              <a:t>in V is </a:t>
            </a:r>
            <a:r>
              <a:rPr sz="2800" lang="en-US" u="sng">
                <a:solidFill>
                  <a:srgbClr val="996633"/>
                </a:solidFill>
              </a:rPr>
              <a:t>directly proportional</a:t>
            </a:r>
            <a:r>
              <a:rPr sz="2800" lang="en-US"/>
              <a:t> to the ratio of the # of turns in the secondary to the # of turns in the primary</a:t>
            </a:r>
          </a:p>
          <a:p>
            <a:pPr lvl="0">
              <a:lnSpc>
                <a:spcPct val="90000"/>
              </a:lnSpc>
              <a:tabLst>
                <a:tab algn="l" pos="4618037"/>
              </a:tabLst>
            </a:pPr>
            <a:r>
              <a:rPr lang="en-US"/>
              <a:t>Formula:	</a:t>
            </a:r>
          </a:p>
        </p:txBody>
      </p:sp>
      <p:pic>
        <p:nvPicPr>
          <p:cNvPr id="2097164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2862262" y="3206750"/>
            <a:ext cx="2279650" cy="1546225"/>
          </a:xfrm>
          <a:prstGeom prst="rect"/>
          <a:solidFill>
            <a:schemeClr val="accent1"/>
          </a:solidFill>
          <a:ln>
            <a:noFill/>
          </a:ln>
        </p:spPr>
      </p:pic>
      <p:sp>
        <p:nvSpPr>
          <p:cNvPr id="1048936" name=""/>
          <p:cNvSpPr/>
          <p:nvPr/>
        </p:nvSpPr>
        <p:spPr>
          <a:xfrm rot="0">
            <a:off x="514350" y="3371850"/>
            <a:ext cx="8286750" cy="226695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tabLst>
                <a:tab algn="l" pos="4629150"/>
                <a:tab algn="l" pos="5029200"/>
              </a:tabLst>
            </a:pPr>
            <a:r>
              <a:rPr b="1" lang="en-US"/>
              <a:t>		</a:t>
            </a:r>
            <a:r>
              <a:rPr b="1" sz="2000" lang="en-US"/>
              <a:t>N</a:t>
            </a:r>
            <a:r>
              <a:rPr baseline="-25000" b="1" sz="2000" lang="en-US"/>
              <a:t>S</a:t>
            </a:r>
            <a:r>
              <a:rPr b="1" sz="2000" lang="en-US"/>
              <a:t> secondary coil turns		N</a:t>
            </a:r>
            <a:r>
              <a:rPr baseline="-25000" b="1" sz="2000" lang="en-US"/>
              <a:t>P</a:t>
            </a:r>
            <a:r>
              <a:rPr b="1" sz="2000" lang="en-US"/>
              <a:t> primary coil turns</a:t>
            </a:r>
          </a:p>
          <a:p>
            <a:pPr lvl="1"/>
            <a:r>
              <a:rPr b="1" sz="2000" lang="en-US"/>
              <a:t>		V</a:t>
            </a:r>
            <a:r>
              <a:rPr baseline="-25000" b="1" sz="2000" lang="en-US"/>
              <a:t>S</a:t>
            </a:r>
            <a:r>
              <a:rPr b="1" sz="2000" lang="en-US"/>
              <a:t> secondary voltage</a:t>
            </a:r>
          </a:p>
          <a:p>
            <a:pPr lvl="1"/>
            <a:r>
              <a:rPr b="1" sz="2000" lang="en-US"/>
              <a:t>		V</a:t>
            </a:r>
            <a:r>
              <a:rPr baseline="-25000" b="1" sz="2000" lang="en-US"/>
              <a:t>P</a:t>
            </a:r>
            <a:r>
              <a:rPr b="1" sz="2000" lang="en-US"/>
              <a:t> primary voltage</a:t>
            </a:r>
          </a:p>
          <a:p>
            <a:pPr algn="ctr" lvl="1">
              <a:spcBef>
                <a:spcPct val="50000"/>
              </a:spcBef>
            </a:pPr>
            <a:r>
              <a:rPr b="1" lang="en-US"/>
              <a:t>direct relationship	</a:t>
            </a:r>
          </a:p>
        </p:txBody>
      </p:sp>
    </p:spTree>
  </p:cSld>
  <p:clrMapOvr>
    <a:masterClrMapping/>
  </p:clrMapOvr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944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15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939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r>
              <a:t>Transformer Current</a:t>
            </a:r>
          </a:p>
        </p:txBody>
      </p:sp>
      <p:sp>
        <p:nvSpPr>
          <p:cNvPr id="1048940" name=""/>
          <p:cNvSpPr/>
          <p:nvPr>
            <p:ph type="body" sz="full" idx="1"/>
          </p:nvPr>
        </p:nvSpPr>
        <p:spPr>
          <a:xfrm rot="0">
            <a:off x="682625" y="1774825"/>
            <a:ext cx="7610475" cy="1408112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tabLst>
                <a:tab algn="l" pos="4127500"/>
              </a:tabLst>
            </a:pPr>
            <a:r>
              <a:rPr sz="2800" lang="en-US"/>
              <a:t>Current in a transformer will be inversely proportional to the TR of the transformer</a:t>
            </a:r>
          </a:p>
          <a:p>
            <a:pPr lvl="0">
              <a:tabLst>
                <a:tab algn="l" pos="4127500"/>
              </a:tabLst>
            </a:pPr>
            <a:r>
              <a:rPr sz="2800" lang="en-US"/>
              <a:t>formula:</a:t>
            </a:r>
          </a:p>
        </p:txBody>
      </p:sp>
      <p:pic>
        <p:nvPicPr>
          <p:cNvPr id="2097165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2738437" y="2736850"/>
            <a:ext cx="1377950" cy="1065212"/>
          </a:xfrm>
          <a:prstGeom prst="rect"/>
          <a:solidFill>
            <a:schemeClr val="accent1"/>
          </a:solidFill>
          <a:ln>
            <a:noFill/>
          </a:ln>
        </p:spPr>
      </p:pic>
      <p:pic>
        <p:nvPicPr>
          <p:cNvPr id="2097166" name=""/>
          <p:cNvPicPr>
            <a:picLocks/>
          </p:cNvPicPr>
          <p:nvPr/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2700337" y="4276725"/>
            <a:ext cx="1377950" cy="1065212"/>
          </a:xfrm>
          <a:prstGeom prst="rect"/>
          <a:solidFill>
            <a:schemeClr val="accent1"/>
          </a:solidFill>
          <a:ln>
            <a:noFill/>
          </a:ln>
        </p:spPr>
      </p:pic>
      <p:sp>
        <p:nvSpPr>
          <p:cNvPr id="1048941" name=""/>
          <p:cNvSpPr/>
          <p:nvPr/>
        </p:nvSpPr>
        <p:spPr>
          <a:xfrm rot="0">
            <a:off x="514350" y="2620962"/>
            <a:ext cx="8058150" cy="107473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tabLst>
                <a:tab algn="l" pos="3714750"/>
              </a:tabLst>
            </a:pPr>
            <a:r>
              <a:rPr b="1" sz="3200" lang="en-US"/>
              <a:t>		</a:t>
            </a:r>
            <a:r>
              <a:rPr b="1" lang="en-US"/>
              <a:t>I</a:t>
            </a:r>
            <a:r>
              <a:rPr baseline="-25000" b="1" lang="en-US"/>
              <a:t>P</a:t>
            </a:r>
            <a:r>
              <a:rPr b="1" lang="en-US"/>
              <a:t> primary coil current</a:t>
            </a:r>
          </a:p>
          <a:p>
            <a:pPr lvl="0">
              <a:tabLst>
                <a:tab algn="l" pos="3714750"/>
              </a:tabLst>
            </a:pPr>
            <a:r>
              <a:rPr b="1" lang="en-US"/>
              <a:t>		I</a:t>
            </a:r>
            <a:r>
              <a:rPr baseline="-25000" b="1" lang="en-US"/>
              <a:t>S</a:t>
            </a:r>
            <a:r>
              <a:rPr b="1" lang="en-US"/>
              <a:t> secondary coil current</a:t>
            </a:r>
          </a:p>
        </p:txBody>
      </p:sp>
      <p:sp>
        <p:nvSpPr>
          <p:cNvPr id="1048942" name=""/>
          <p:cNvSpPr/>
          <p:nvPr/>
        </p:nvSpPr>
        <p:spPr>
          <a:xfrm rot="0">
            <a:off x="685800" y="3744912"/>
            <a:ext cx="7772400" cy="56038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indent="-457200" latinLnBrk="1" lvl="0" marL="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tabLst>
                <a:tab algn="l" pos="4127500"/>
              </a:tabLst>
            </a:pPr>
            <a:r>
              <a:rPr b="1" sz="2800" lang="en-US"/>
              <a:t>I vs. V = inverse relationship</a:t>
            </a: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066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16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945" name=""/>
          <p:cNvSpPr/>
          <p:nvPr>
            <p:ph type="title" sz="full" idx="0"/>
          </p:nvPr>
        </p:nvSpPr>
        <p:spPr>
          <a:xfrm rot="0">
            <a:off x="512762" y="762000"/>
            <a:ext cx="7754937" cy="646112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r>
              <a:t>Types of Transformers</a:t>
            </a:r>
          </a:p>
        </p:txBody>
      </p:sp>
      <p:sp>
        <p:nvSpPr>
          <p:cNvPr id="1048946" name=""/>
          <p:cNvSpPr/>
          <p:nvPr>
            <p:ph type="body" sz="full" idx="1"/>
          </p:nvPr>
        </p:nvSpPr>
        <p:spPr>
          <a:xfrm rot="0">
            <a:off x="533400" y="1371600"/>
            <a:ext cx="7772400" cy="65563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/>
            <a:r>
              <a:rPr lang="en-US"/>
              <a:t>Based on </a:t>
            </a:r>
            <a:r>
              <a:rPr lang="en-US">
                <a:solidFill>
                  <a:srgbClr val="FF3300"/>
                </a:solidFill>
              </a:rPr>
              <a:t>TURNS  RATIO</a:t>
            </a:r>
          </a:p>
          <a:p>
            <a:pPr lvl="1">
              <a:buNone/>
            </a:pPr>
            <a:endParaRPr baseline="-25000">
              <a:solidFill>
                <a:srgbClr val="FF9900"/>
              </a:solidFill>
              <a:latin typeface="Arial" pitchFamily="34" charset="0"/>
            </a:endParaRPr>
          </a:p>
        </p:txBody>
      </p:sp>
      <p:grpSp>
        <p:nvGrpSpPr>
          <p:cNvPr id="69" name=""/>
          <p:cNvGrpSpPr/>
          <p:nvPr/>
        </p:nvGrpSpPr>
        <p:grpSpPr>
          <a:xfrm rot="0">
            <a:off x="4206875" y="1878012"/>
            <a:ext cx="4156075" cy="1625600"/>
            <a:chOff x="2650" y="1183"/>
            <a:chExt cx="2618" cy="1024"/>
          </a:xfrm>
        </p:grpSpPr>
        <p:sp>
          <p:nvSpPr>
            <p:cNvPr id="1048947" name=""/>
            <p:cNvSpPr/>
            <p:nvPr/>
          </p:nvSpPr>
          <p:spPr>
            <a:xfrm rot="0">
              <a:off x="4001" y="1183"/>
              <a:ext cx="264" cy="948"/>
            </a:xfrm>
            <a:prstGeom prst="rect"/>
            <a:solidFill>
              <a:srgbClr val="FF33CC"/>
            </a:solidFill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50000"/>
                </a:schemeClr>
              </a:outerShdw>
            </a:effectLst>
          </p:spPr>
        </p:sp>
        <p:sp>
          <p:nvSpPr>
            <p:cNvPr id="1048948" name=""/>
            <p:cNvSpPr/>
            <p:nvPr/>
          </p:nvSpPr>
          <p:spPr>
            <a:xfrm rot="0" flipV="1">
              <a:off x="2781" y="1286"/>
              <a:ext cx="0" cy="244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49" name=""/>
            <p:cNvSpPr/>
            <p:nvPr/>
          </p:nvSpPr>
          <p:spPr>
            <a:xfrm rot="0">
              <a:off x="2787" y="1709"/>
              <a:ext cx="0" cy="288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0" name=""/>
            <p:cNvSpPr/>
            <p:nvPr/>
          </p:nvSpPr>
          <p:spPr>
            <a:xfrm rot="0" flipH="1">
              <a:off x="2779" y="1289"/>
              <a:ext cx="693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1" name=""/>
            <p:cNvSpPr/>
            <p:nvPr/>
          </p:nvSpPr>
          <p:spPr>
            <a:xfrm rot="0" flipH="1">
              <a:off x="2793" y="1998"/>
              <a:ext cx="693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70" name=""/>
            <p:cNvGrpSpPr/>
            <p:nvPr/>
          </p:nvGrpSpPr>
          <p:grpSpPr>
            <a:xfrm rot="0">
              <a:off x="2650" y="1517"/>
              <a:ext cx="274" cy="225"/>
              <a:chOff x="2986" y="1853"/>
              <a:chExt cx="274" cy="225"/>
            </a:xfrm>
          </p:grpSpPr>
          <p:sp>
            <p:nvSpPr>
              <p:cNvPr id="1048952" name=""/>
              <p:cNvSpPr/>
              <p:nvPr/>
            </p:nvSpPr>
            <p:spPr>
              <a:xfrm rot="0">
                <a:off x="2986" y="1853"/>
                <a:ext cx="274" cy="225"/>
              </a:xfrm>
              <a:prstGeom prst="ellipse"/>
              <a:solidFill>
                <a:srgbClr val="FFFFFF"/>
              </a:solidFill>
              <a:ln w="25399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grpSp>
            <p:nvGrpSpPr>
              <p:cNvPr id="71" name=""/>
              <p:cNvGrpSpPr/>
              <p:nvPr/>
            </p:nvGrpSpPr>
            <p:grpSpPr>
              <a:xfrm rot="0">
                <a:off x="3028" y="1898"/>
                <a:ext cx="190" cy="133"/>
                <a:chOff x="3028" y="1898"/>
                <a:chExt cx="190" cy="133"/>
              </a:xfrm>
            </p:grpSpPr>
            <p:sp>
              <p:nvSpPr>
                <p:cNvPr id="1048953" name=""/>
                <p:cNvSpPr/>
                <p:nvPr/>
              </p:nvSpPr>
              <p:spPr>
                <a:xfrm rot="10800000">
                  <a:off x="3028" y="1898"/>
                  <a:ext cx="100" cy="70"/>
                </a:xfrm>
                <a:custGeom>
                  <a:avLst/>
                  <a:ahLst/>
                  <a:rect l="0" t="0" r="r" b="b"/>
                  <a:pathLst>
                    <a:path w="21598" h="10800" fill="none" extrusionOk="0">
                      <a:moveTo>
                        <a:pt x="21598" y="157"/>
                      </a:moveTo>
                      <a:arcTo wR="10800" hR="10800" stAng="50109" swAng="10749891"/>
                    </a:path>
                    <a:path w="21598" h="10800" stroke="0">
                      <a:moveTo>
                        <a:pt x="21598" y="157"/>
                      </a:moveTo>
                      <a:arcTo wR="10800" hR="10800" stAng="50109" swAng="10749891"/>
                      <a:lnTo>
                        <a:pt x="10800" y="0"/>
                      </a:lnTo>
                      <a:close/>
                    </a:path>
                  </a:pathLst>
                </a:custGeom>
                <a:noFill/>
                <a:ln w="25399" cap="rnd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954" name=""/>
                <p:cNvSpPr/>
                <p:nvPr/>
              </p:nvSpPr>
              <p:spPr>
                <a:xfrm rot="0">
                  <a:off x="3119" y="1960"/>
                  <a:ext cx="99" cy="71"/>
                </a:xfrm>
                <a:custGeom>
                  <a:avLst/>
                  <a:ahLst/>
                  <a:rect l="0" t="0" r="r" b="b"/>
                  <a:pathLst>
                    <a:path w="21599" h="10957" fill="none" extrusionOk="0">
                      <a:moveTo>
                        <a:pt x="21597" y="0"/>
                      </a:moveTo>
                      <a:arcTo wR="10800" hR="10800" stAng="21550034" swAng="10801000"/>
                    </a:path>
                    <a:path w="21599" h="10957" stroke="0">
                      <a:moveTo>
                        <a:pt x="21597" y="0"/>
                      </a:moveTo>
                      <a:arcTo wR="10800" hR="10800" stAng="21550034" swAng="10801000"/>
                      <a:lnTo>
                        <a:pt x="10799" y="157"/>
                      </a:lnTo>
                      <a:close/>
                    </a:path>
                  </a:pathLst>
                </a:custGeom>
                <a:noFill/>
                <a:ln w="25399" cap="rnd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</p:grpSp>
        <p:sp>
          <p:nvSpPr>
            <p:cNvPr id="1048955" name=""/>
            <p:cNvSpPr/>
            <p:nvPr/>
          </p:nvSpPr>
          <p:spPr>
            <a:xfrm rot="0" flipV="1">
              <a:off x="4857" y="1212"/>
              <a:ext cx="0" cy="402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6" name=""/>
            <p:cNvSpPr/>
            <p:nvPr/>
          </p:nvSpPr>
          <p:spPr>
            <a:xfrm rot="0">
              <a:off x="4853" y="1721"/>
              <a:ext cx="1" cy="373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7" name=""/>
            <p:cNvSpPr/>
            <p:nvPr/>
          </p:nvSpPr>
          <p:spPr>
            <a:xfrm rot="0">
              <a:off x="4161" y="1209"/>
              <a:ext cx="692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58" name=""/>
            <p:cNvSpPr/>
            <p:nvPr/>
          </p:nvSpPr>
          <p:spPr>
            <a:xfrm rot="0">
              <a:off x="4166" y="2093"/>
              <a:ext cx="692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72" name=""/>
            <p:cNvGrpSpPr/>
            <p:nvPr/>
          </p:nvGrpSpPr>
          <p:grpSpPr>
            <a:xfrm rot="0">
              <a:off x="3938" y="1212"/>
              <a:ext cx="389" cy="877"/>
              <a:chOff x="4274" y="1548"/>
              <a:chExt cx="389" cy="877"/>
            </a:xfrm>
          </p:grpSpPr>
          <p:sp>
            <p:nvSpPr>
              <p:cNvPr id="1048959" name=""/>
              <p:cNvSpPr/>
              <p:nvPr/>
            </p:nvSpPr>
            <p:spPr>
              <a:xfrm rot="0">
                <a:off x="4274" y="1642"/>
                <a:ext cx="389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0" name=""/>
              <p:cNvSpPr/>
              <p:nvPr/>
            </p:nvSpPr>
            <p:spPr>
              <a:xfrm rot="0">
                <a:off x="4274" y="1595"/>
                <a:ext cx="389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1" name=""/>
              <p:cNvSpPr/>
              <p:nvPr/>
            </p:nvSpPr>
            <p:spPr>
              <a:xfrm rot="0">
                <a:off x="4274" y="1548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2" name=""/>
              <p:cNvSpPr/>
              <p:nvPr/>
            </p:nvSpPr>
            <p:spPr>
              <a:xfrm rot="0">
                <a:off x="4274" y="1683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3" name=""/>
              <p:cNvSpPr/>
              <p:nvPr/>
            </p:nvSpPr>
            <p:spPr>
              <a:xfrm rot="0">
                <a:off x="4274" y="1740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4" name=""/>
              <p:cNvSpPr/>
              <p:nvPr/>
            </p:nvSpPr>
            <p:spPr>
              <a:xfrm rot="0">
                <a:off x="4274" y="1780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5" name=""/>
              <p:cNvSpPr/>
              <p:nvPr/>
            </p:nvSpPr>
            <p:spPr>
              <a:xfrm rot="0">
                <a:off x="4274" y="1835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6" name=""/>
              <p:cNvSpPr/>
              <p:nvPr/>
            </p:nvSpPr>
            <p:spPr>
              <a:xfrm rot="0">
                <a:off x="4274" y="1885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7" name=""/>
              <p:cNvSpPr/>
              <p:nvPr/>
            </p:nvSpPr>
            <p:spPr>
              <a:xfrm rot="0">
                <a:off x="4274" y="1932"/>
                <a:ext cx="389" cy="69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8" name=""/>
              <p:cNvSpPr/>
              <p:nvPr/>
            </p:nvSpPr>
            <p:spPr>
              <a:xfrm rot="0">
                <a:off x="4274" y="1974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69" name=""/>
              <p:cNvSpPr/>
              <p:nvPr/>
            </p:nvSpPr>
            <p:spPr>
              <a:xfrm rot="0">
                <a:off x="4274" y="2022"/>
                <a:ext cx="389" cy="69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0" name=""/>
              <p:cNvSpPr/>
              <p:nvPr/>
            </p:nvSpPr>
            <p:spPr>
              <a:xfrm rot="0">
                <a:off x="4274" y="1974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1" name=""/>
              <p:cNvSpPr/>
              <p:nvPr/>
            </p:nvSpPr>
            <p:spPr>
              <a:xfrm rot="0">
                <a:off x="4274" y="1928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2" name=""/>
              <p:cNvSpPr/>
              <p:nvPr/>
            </p:nvSpPr>
            <p:spPr>
              <a:xfrm rot="0">
                <a:off x="4274" y="2062"/>
                <a:ext cx="389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3" name=""/>
              <p:cNvSpPr/>
              <p:nvPr/>
            </p:nvSpPr>
            <p:spPr>
              <a:xfrm rot="0">
                <a:off x="4274" y="2119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4" name=""/>
              <p:cNvSpPr/>
              <p:nvPr/>
            </p:nvSpPr>
            <p:spPr>
              <a:xfrm rot="0">
                <a:off x="4274" y="2160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5" name=""/>
              <p:cNvSpPr/>
              <p:nvPr/>
            </p:nvSpPr>
            <p:spPr>
              <a:xfrm rot="0">
                <a:off x="4274" y="2215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6" name=""/>
              <p:cNvSpPr/>
              <p:nvPr/>
            </p:nvSpPr>
            <p:spPr>
              <a:xfrm rot="0">
                <a:off x="4274" y="2263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7" name=""/>
              <p:cNvSpPr/>
              <p:nvPr/>
            </p:nvSpPr>
            <p:spPr>
              <a:xfrm rot="0">
                <a:off x="4274" y="2310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78" name=""/>
              <p:cNvSpPr/>
              <p:nvPr/>
            </p:nvSpPr>
            <p:spPr>
              <a:xfrm rot="0">
                <a:off x="4274" y="2354"/>
                <a:ext cx="389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73" name=""/>
            <p:cNvGrpSpPr/>
            <p:nvPr/>
          </p:nvGrpSpPr>
          <p:grpSpPr>
            <a:xfrm rot="0">
              <a:off x="4797" y="1546"/>
              <a:ext cx="358" cy="232"/>
              <a:chOff x="4797" y="1546"/>
              <a:chExt cx="358" cy="232"/>
            </a:xfrm>
          </p:grpSpPr>
          <p:sp>
            <p:nvSpPr>
              <p:cNvPr id="1048979" name=""/>
              <p:cNvSpPr/>
              <p:nvPr/>
            </p:nvSpPr>
            <p:spPr>
              <a:xfrm rot="0">
                <a:off x="4797" y="1599"/>
                <a:ext cx="265" cy="125"/>
              </a:xfrm>
              <a:prstGeom prst="ellipse"/>
              <a:solidFill>
                <a:srgbClr val="996633"/>
              </a:solidFill>
              <a:ln w="12699" cap="flat" cmpd="sng">
                <a:solidFill>
                  <a:srgbClr val="996633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980" name=""/>
              <p:cNvSpPr/>
              <p:nvPr/>
            </p:nvSpPr>
            <p:spPr>
              <a:xfrm rot="0">
                <a:off x="4824" y="1617"/>
                <a:ext cx="4" cy="87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81" name=""/>
              <p:cNvSpPr/>
              <p:nvPr/>
            </p:nvSpPr>
            <p:spPr>
              <a:xfrm rot="0">
                <a:off x="4852" y="1604"/>
                <a:ext cx="6" cy="113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82" name=""/>
              <p:cNvSpPr/>
              <p:nvPr/>
            </p:nvSpPr>
            <p:spPr>
              <a:xfrm rot="0">
                <a:off x="4882" y="1598"/>
                <a:ext cx="8" cy="125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83" name=""/>
              <p:cNvSpPr/>
              <p:nvPr/>
            </p:nvSpPr>
            <p:spPr>
              <a:xfrm rot="0">
                <a:off x="4908" y="1594"/>
                <a:ext cx="9" cy="134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84" name=""/>
              <p:cNvSpPr/>
              <p:nvPr/>
            </p:nvSpPr>
            <p:spPr>
              <a:xfrm rot="0">
                <a:off x="4940" y="1546"/>
                <a:ext cx="215" cy="232"/>
              </a:xfrm>
              <a:prstGeom prst="ellipse"/>
              <a:solidFill>
                <a:srgbClr val="FFFF00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8985" name=""/>
            <p:cNvSpPr/>
            <p:nvPr/>
          </p:nvSpPr>
          <p:spPr>
            <a:xfrm rot="0" flipH="1" flipV="1">
              <a:off x="4968" y="1436"/>
              <a:ext cx="31" cy="8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86" name=""/>
            <p:cNvSpPr/>
            <p:nvPr/>
          </p:nvSpPr>
          <p:spPr>
            <a:xfrm rot="0" flipV="1">
              <a:off x="5087" y="1429"/>
              <a:ext cx="21" cy="91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87" name=""/>
            <p:cNvSpPr/>
            <p:nvPr/>
          </p:nvSpPr>
          <p:spPr>
            <a:xfrm rot="0" flipV="1">
              <a:off x="5166" y="1538"/>
              <a:ext cx="72" cy="55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88" name=""/>
            <p:cNvSpPr/>
            <p:nvPr/>
          </p:nvSpPr>
          <p:spPr>
            <a:xfrm rot="0">
              <a:off x="5108" y="1788"/>
              <a:ext cx="51" cy="9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89" name=""/>
            <p:cNvSpPr/>
            <p:nvPr/>
          </p:nvSpPr>
          <p:spPr>
            <a:xfrm rot="0">
              <a:off x="5166" y="1720"/>
              <a:ext cx="102" cy="4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90" name=""/>
            <p:cNvSpPr/>
            <p:nvPr/>
          </p:nvSpPr>
          <p:spPr>
            <a:xfrm rot="0" flipV="1">
              <a:off x="4981" y="1792"/>
              <a:ext cx="21" cy="9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991" name=""/>
            <p:cNvSpPr/>
            <p:nvPr/>
          </p:nvSpPr>
          <p:spPr>
            <a:xfrm rot="0">
              <a:off x="3781" y="1201"/>
              <a:ext cx="0" cy="1006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74" name=""/>
            <p:cNvGrpSpPr/>
            <p:nvPr/>
          </p:nvGrpSpPr>
          <p:grpSpPr>
            <a:xfrm rot="0">
              <a:off x="3320" y="1248"/>
              <a:ext cx="398" cy="789"/>
              <a:chOff x="3656" y="1584"/>
              <a:chExt cx="398" cy="789"/>
            </a:xfrm>
          </p:grpSpPr>
          <p:sp>
            <p:nvSpPr>
              <p:cNvPr id="1048992" name=""/>
              <p:cNvSpPr/>
              <p:nvPr/>
            </p:nvSpPr>
            <p:spPr>
              <a:xfrm rot="0">
                <a:off x="3703" y="1584"/>
                <a:ext cx="286" cy="785"/>
              </a:xfrm>
              <a:prstGeom prst="rect"/>
              <a:solidFill>
                <a:srgbClr val="FF9900"/>
              </a:solidFill>
              <a:ln w="12699" cap="flat" cmpd="sng">
                <a:solidFill>
                  <a:srgbClr val="4D4D4D">
                    <a:alpha val="100000"/>
                  </a:srgbClr>
                </a:solidFill>
                <a:prstDash val="solid"/>
                <a:round/>
              </a:ln>
              <a:effectLst>
                <a:outerShdw algn="ctr" dir="2699999" dist="107763" kx="0" sx="100000" sy="100000">
                  <a:schemeClr val="dk2">
                    <a:alpha val="100000"/>
                  </a:schemeClr>
                </a:outerShdw>
              </a:effectLst>
            </p:spPr>
          </p:sp>
          <p:sp>
            <p:nvSpPr>
              <p:cNvPr id="1048993" name=""/>
              <p:cNvSpPr/>
              <p:nvPr/>
            </p:nvSpPr>
            <p:spPr>
              <a:xfrm rot="0">
                <a:off x="3663" y="1759"/>
                <a:ext cx="388" cy="102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4" name=""/>
              <p:cNvSpPr/>
              <p:nvPr/>
            </p:nvSpPr>
            <p:spPr>
              <a:xfrm rot="0">
                <a:off x="3659" y="1693"/>
                <a:ext cx="387" cy="103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5" name=""/>
              <p:cNvSpPr/>
              <p:nvPr/>
            </p:nvSpPr>
            <p:spPr>
              <a:xfrm rot="0">
                <a:off x="3656" y="1628"/>
                <a:ext cx="388" cy="102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6" name=""/>
              <p:cNvSpPr/>
              <p:nvPr/>
            </p:nvSpPr>
            <p:spPr>
              <a:xfrm rot="0">
                <a:off x="3667" y="1817"/>
                <a:ext cx="387" cy="103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7" name=""/>
              <p:cNvSpPr/>
              <p:nvPr/>
            </p:nvSpPr>
            <p:spPr>
              <a:xfrm rot="0">
                <a:off x="3663" y="1898"/>
                <a:ext cx="388" cy="102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8" name=""/>
              <p:cNvSpPr/>
              <p:nvPr/>
            </p:nvSpPr>
            <p:spPr>
              <a:xfrm rot="0">
                <a:off x="3659" y="1955"/>
                <a:ext cx="387" cy="102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999" name=""/>
              <p:cNvSpPr/>
              <p:nvPr/>
            </p:nvSpPr>
            <p:spPr>
              <a:xfrm rot="0">
                <a:off x="3663" y="2032"/>
                <a:ext cx="388" cy="103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00" name=""/>
              <p:cNvSpPr/>
              <p:nvPr/>
            </p:nvSpPr>
            <p:spPr>
              <a:xfrm rot="0">
                <a:off x="3659" y="2100"/>
                <a:ext cx="387" cy="102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01" name=""/>
              <p:cNvSpPr/>
              <p:nvPr/>
            </p:nvSpPr>
            <p:spPr>
              <a:xfrm rot="0">
                <a:off x="3659" y="2167"/>
                <a:ext cx="387" cy="10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02" name=""/>
              <p:cNvSpPr/>
              <p:nvPr/>
            </p:nvSpPr>
            <p:spPr>
              <a:xfrm rot="0">
                <a:off x="3656" y="2227"/>
                <a:ext cx="388" cy="103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03" name=""/>
              <p:cNvSpPr/>
              <p:nvPr/>
            </p:nvSpPr>
            <p:spPr>
              <a:xfrm rot="0">
                <a:off x="3797" y="2055"/>
                <a:ext cx="176" cy="318"/>
              </a:xfrm>
              <a:prstGeom prst="rect"/>
              <a:noFill/>
              <a:ln>
                <a:noFill/>
              </a:ln>
            </p:spPr>
            <p:txBody>
              <a:bodyPr anchor="t" bIns="69850" lIns="139700" rIns="139700" tIns="69850" vert="horz" wrap="none">
                <a:spAutoFit/>
              </a:bodyPr>
              <a:lstStyle>
                <a:lvl1pPr algn="l" fontAlgn="base" indent="0" latinLnBrk="1" marL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2400" i="0" u="none">
                    <a:solidFill>
                      <a:schemeClr val="dk1"/>
                    </a:solidFill>
                    <a:latin typeface="Times New Roman" pitchFamily="18" charset="0"/>
                    <a:sym typeface="Times New Roman" pitchFamily="18" charset="0"/>
                  </a:defRPr>
                </a:lvl1pPr>
                <a:lvl2pPr algn="l" fontAlgn="base" indent="0" latinLnBrk="1" marL="4572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2400" i="0" u="none">
                    <a:solidFill>
                      <a:schemeClr val="dk1"/>
                    </a:solidFill>
                    <a:latin typeface="Times New Roman" pitchFamily="18" charset="0"/>
                    <a:sym typeface="Times New Roman" pitchFamily="18" charset="0"/>
                  </a:defRPr>
                </a:lvl2pPr>
                <a:lvl3pPr algn="l" fontAlgn="base" indent="0" latinLnBrk="1" marL="9144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2400" i="0" u="none">
                    <a:solidFill>
                      <a:schemeClr val="dk1"/>
                    </a:solidFill>
                    <a:latin typeface="Times New Roman" pitchFamily="18" charset="0"/>
                    <a:sym typeface="Times New Roman" pitchFamily="18" charset="0"/>
                  </a:defRPr>
                </a:lvl3pPr>
                <a:lvl4pPr algn="l" fontAlgn="base" indent="0" latinLnBrk="1" marL="13716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2400" i="0" u="none">
                    <a:solidFill>
                      <a:schemeClr val="dk1"/>
                    </a:solidFill>
                    <a:latin typeface="Times New Roman" pitchFamily="18" charset="0"/>
                    <a:sym typeface="Times New Roman" pitchFamily="18" charset="0"/>
                  </a:defRPr>
                </a:lvl4pPr>
                <a:lvl5pPr algn="l" fontAlgn="base" indent="0" latinLnBrk="1" marL="182880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baseline="0" b="0" sz="2400" i="0" u="none">
                    <a:solidFill>
                      <a:schemeClr val="dk1"/>
                    </a:solidFill>
                    <a:latin typeface="Times New Roman" pitchFamily="18" charset="0"/>
                    <a:sym typeface="Times New Roman" pitchFamily="18" charset="0"/>
                  </a:defRPr>
                </a:lvl5pPr>
              </a:lstStyle>
              <a:p>
                <a:endParaRPr altLang="en-US" lang="zh-CN"/>
              </a:p>
            </p:txBody>
          </p:sp>
        </p:grpSp>
      </p:grpSp>
      <p:grpSp>
        <p:nvGrpSpPr>
          <p:cNvPr id="75" name=""/>
          <p:cNvGrpSpPr/>
          <p:nvPr/>
        </p:nvGrpSpPr>
        <p:grpSpPr>
          <a:xfrm rot="0">
            <a:off x="4168775" y="3957637"/>
            <a:ext cx="4078287" cy="1619250"/>
            <a:chOff x="2626" y="2493"/>
            <a:chExt cx="2569" cy="1020"/>
          </a:xfrm>
        </p:grpSpPr>
        <p:sp>
          <p:nvSpPr>
            <p:cNvPr id="1049004" name=""/>
            <p:cNvSpPr/>
            <p:nvPr/>
          </p:nvSpPr>
          <p:spPr>
            <a:xfrm rot="0">
              <a:off x="3353" y="2493"/>
              <a:ext cx="265" cy="948"/>
            </a:xfrm>
            <a:prstGeom prst="rect"/>
            <a:solidFill>
              <a:srgbClr val="FF9900"/>
            </a:solidFill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50000"/>
                </a:schemeClr>
              </a:outerShdw>
            </a:effectLst>
          </p:spPr>
        </p:sp>
        <p:sp>
          <p:nvSpPr>
            <p:cNvPr id="1049005" name=""/>
            <p:cNvSpPr/>
            <p:nvPr/>
          </p:nvSpPr>
          <p:spPr>
            <a:xfrm rot="0" flipV="1">
              <a:off x="4836" y="2595"/>
              <a:ext cx="2" cy="273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06" name=""/>
            <p:cNvSpPr/>
            <p:nvPr/>
          </p:nvSpPr>
          <p:spPr>
            <a:xfrm rot="0">
              <a:off x="4830" y="3012"/>
              <a:ext cx="2" cy="295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07" name=""/>
            <p:cNvSpPr/>
            <p:nvPr/>
          </p:nvSpPr>
          <p:spPr>
            <a:xfrm rot="0">
              <a:off x="4146" y="2599"/>
              <a:ext cx="693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08" name=""/>
            <p:cNvSpPr/>
            <p:nvPr/>
          </p:nvSpPr>
          <p:spPr>
            <a:xfrm rot="0">
              <a:off x="4133" y="3307"/>
              <a:ext cx="692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09" name=""/>
            <p:cNvSpPr/>
            <p:nvPr/>
          </p:nvSpPr>
          <p:spPr>
            <a:xfrm rot="0" flipV="1">
              <a:off x="2753" y="2516"/>
              <a:ext cx="1" cy="404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10" name=""/>
            <p:cNvSpPr/>
            <p:nvPr/>
          </p:nvSpPr>
          <p:spPr>
            <a:xfrm rot="0">
              <a:off x="2762" y="3035"/>
              <a:ext cx="1" cy="366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11" name=""/>
            <p:cNvSpPr/>
            <p:nvPr/>
          </p:nvSpPr>
          <p:spPr>
            <a:xfrm rot="0" flipH="1">
              <a:off x="2764" y="2519"/>
              <a:ext cx="694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12" name=""/>
            <p:cNvSpPr/>
            <p:nvPr/>
          </p:nvSpPr>
          <p:spPr>
            <a:xfrm rot="0" flipH="1">
              <a:off x="2759" y="3402"/>
              <a:ext cx="694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76" name=""/>
            <p:cNvGrpSpPr/>
            <p:nvPr/>
          </p:nvGrpSpPr>
          <p:grpSpPr>
            <a:xfrm rot="0">
              <a:off x="3292" y="2522"/>
              <a:ext cx="388" cy="876"/>
              <a:chOff x="3652" y="2882"/>
              <a:chExt cx="388" cy="876"/>
            </a:xfrm>
          </p:grpSpPr>
          <p:sp>
            <p:nvSpPr>
              <p:cNvPr id="1049013" name=""/>
              <p:cNvSpPr/>
              <p:nvPr/>
            </p:nvSpPr>
            <p:spPr>
              <a:xfrm rot="0">
                <a:off x="3652" y="2975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4" name=""/>
              <p:cNvSpPr/>
              <p:nvPr/>
            </p:nvSpPr>
            <p:spPr>
              <a:xfrm rot="0">
                <a:off x="3652" y="2929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5" name=""/>
              <p:cNvSpPr/>
              <p:nvPr/>
            </p:nvSpPr>
            <p:spPr>
              <a:xfrm rot="0">
                <a:off x="3652" y="2882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6" name=""/>
              <p:cNvSpPr/>
              <p:nvPr/>
            </p:nvSpPr>
            <p:spPr>
              <a:xfrm rot="0">
                <a:off x="3652" y="3017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7" name=""/>
              <p:cNvSpPr/>
              <p:nvPr/>
            </p:nvSpPr>
            <p:spPr>
              <a:xfrm rot="0">
                <a:off x="3652" y="3074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8" name=""/>
              <p:cNvSpPr/>
              <p:nvPr/>
            </p:nvSpPr>
            <p:spPr>
              <a:xfrm rot="0">
                <a:off x="3652" y="3114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19" name=""/>
              <p:cNvSpPr/>
              <p:nvPr/>
            </p:nvSpPr>
            <p:spPr>
              <a:xfrm rot="0">
                <a:off x="3652" y="3169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0" name=""/>
              <p:cNvSpPr/>
              <p:nvPr/>
            </p:nvSpPr>
            <p:spPr>
              <a:xfrm rot="0">
                <a:off x="3652" y="3219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1" name=""/>
              <p:cNvSpPr/>
              <p:nvPr/>
            </p:nvSpPr>
            <p:spPr>
              <a:xfrm rot="0">
                <a:off x="3652" y="3265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2" name=""/>
              <p:cNvSpPr/>
              <p:nvPr/>
            </p:nvSpPr>
            <p:spPr>
              <a:xfrm rot="0">
                <a:off x="3652" y="3308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3" name=""/>
              <p:cNvSpPr/>
              <p:nvPr/>
            </p:nvSpPr>
            <p:spPr>
              <a:xfrm rot="0">
                <a:off x="3652" y="3355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4" name=""/>
              <p:cNvSpPr/>
              <p:nvPr/>
            </p:nvSpPr>
            <p:spPr>
              <a:xfrm rot="0">
                <a:off x="3652" y="3308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5" name=""/>
              <p:cNvSpPr/>
              <p:nvPr/>
            </p:nvSpPr>
            <p:spPr>
              <a:xfrm rot="0">
                <a:off x="3652" y="3261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6" name=""/>
              <p:cNvSpPr/>
              <p:nvPr/>
            </p:nvSpPr>
            <p:spPr>
              <a:xfrm rot="0">
                <a:off x="3652" y="3395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7" name=""/>
              <p:cNvSpPr/>
              <p:nvPr/>
            </p:nvSpPr>
            <p:spPr>
              <a:xfrm rot="0">
                <a:off x="3652" y="3453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8" name=""/>
              <p:cNvSpPr/>
              <p:nvPr/>
            </p:nvSpPr>
            <p:spPr>
              <a:xfrm rot="0">
                <a:off x="3652" y="3494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29" name=""/>
              <p:cNvSpPr/>
              <p:nvPr/>
            </p:nvSpPr>
            <p:spPr>
              <a:xfrm rot="0">
                <a:off x="3652" y="3549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30" name=""/>
              <p:cNvSpPr/>
              <p:nvPr/>
            </p:nvSpPr>
            <p:spPr>
              <a:xfrm rot="0">
                <a:off x="3652" y="3596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31" name=""/>
              <p:cNvSpPr/>
              <p:nvPr/>
            </p:nvSpPr>
            <p:spPr>
              <a:xfrm rot="0">
                <a:off x="3652" y="3644"/>
                <a:ext cx="388" cy="70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32" name=""/>
              <p:cNvSpPr/>
              <p:nvPr/>
            </p:nvSpPr>
            <p:spPr>
              <a:xfrm rot="0">
                <a:off x="3652" y="3687"/>
                <a:ext cx="388" cy="71"/>
              </a:xfrm>
              <a:prstGeom prst="ellips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77" name=""/>
            <p:cNvGrpSpPr/>
            <p:nvPr/>
          </p:nvGrpSpPr>
          <p:grpSpPr>
            <a:xfrm rot="0">
              <a:off x="4724" y="2708"/>
              <a:ext cx="471" cy="454"/>
              <a:chOff x="4724" y="2708"/>
              <a:chExt cx="471" cy="454"/>
            </a:xfrm>
          </p:grpSpPr>
          <p:grpSp>
            <p:nvGrpSpPr>
              <p:cNvPr id="78" name=""/>
              <p:cNvGrpSpPr/>
              <p:nvPr/>
            </p:nvGrpSpPr>
            <p:grpSpPr>
              <a:xfrm rot="0">
                <a:off x="4724" y="2824"/>
                <a:ext cx="358" cy="232"/>
                <a:chOff x="4724" y="2824"/>
                <a:chExt cx="358" cy="232"/>
              </a:xfrm>
            </p:grpSpPr>
            <p:sp>
              <p:nvSpPr>
                <p:cNvPr id="1049033" name=""/>
                <p:cNvSpPr/>
                <p:nvPr/>
              </p:nvSpPr>
              <p:spPr>
                <a:xfrm rot="0">
                  <a:off x="4724" y="2878"/>
                  <a:ext cx="265" cy="124"/>
                </a:xfrm>
                <a:prstGeom prst="ellipse"/>
                <a:solidFill>
                  <a:srgbClr val="996633"/>
                </a:solidFill>
                <a:ln w="12699" cap="flat" cmpd="sng">
                  <a:solidFill>
                    <a:srgbClr val="996633">
                      <a:alpha val="100000"/>
                    </a:srgbClr>
                  </a:solidFill>
                  <a:prstDash val="solid"/>
                  <a:round/>
                </a:ln>
              </p:spPr>
            </p:sp>
            <p:sp>
              <p:nvSpPr>
                <p:cNvPr id="1049034" name=""/>
                <p:cNvSpPr/>
                <p:nvPr/>
              </p:nvSpPr>
              <p:spPr>
                <a:xfrm rot="0">
                  <a:off x="4751" y="2896"/>
                  <a:ext cx="4" cy="88"/>
                </a:xfrm>
                <a:prstGeom prst="line"/>
                <a:noFill/>
                <a:ln w="126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035" name=""/>
                <p:cNvSpPr/>
                <p:nvPr/>
              </p:nvSpPr>
              <p:spPr>
                <a:xfrm rot="0">
                  <a:off x="4779" y="2884"/>
                  <a:ext cx="6" cy="112"/>
                </a:xfrm>
                <a:prstGeom prst="line"/>
                <a:noFill/>
                <a:ln w="126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036" name=""/>
                <p:cNvSpPr/>
                <p:nvPr/>
              </p:nvSpPr>
              <p:spPr>
                <a:xfrm rot="0">
                  <a:off x="4809" y="2877"/>
                  <a:ext cx="8" cy="125"/>
                </a:xfrm>
                <a:prstGeom prst="line"/>
                <a:noFill/>
                <a:ln w="126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037" name=""/>
                <p:cNvSpPr/>
                <p:nvPr/>
              </p:nvSpPr>
              <p:spPr>
                <a:xfrm rot="0">
                  <a:off x="4835" y="2874"/>
                  <a:ext cx="9" cy="132"/>
                </a:xfrm>
                <a:prstGeom prst="line"/>
                <a:noFill/>
                <a:ln w="126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038" name=""/>
                <p:cNvSpPr/>
                <p:nvPr/>
              </p:nvSpPr>
              <p:spPr>
                <a:xfrm rot="0">
                  <a:off x="4867" y="2824"/>
                  <a:ext cx="215" cy="232"/>
                </a:xfrm>
                <a:prstGeom prst="ellipse"/>
                <a:solidFill>
                  <a:srgbClr val="FFFF00"/>
                </a:solidFill>
                <a:ln w="126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  <p:sp>
            <p:nvSpPr>
              <p:cNvPr id="1049039" name=""/>
              <p:cNvSpPr/>
              <p:nvPr/>
            </p:nvSpPr>
            <p:spPr>
              <a:xfrm rot="0" flipH="1" flipV="1">
                <a:off x="4895" y="2714"/>
                <a:ext cx="31" cy="81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40" name=""/>
              <p:cNvSpPr/>
              <p:nvPr/>
            </p:nvSpPr>
            <p:spPr>
              <a:xfrm rot="0" flipV="1">
                <a:off x="5014" y="2708"/>
                <a:ext cx="21" cy="91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41" name=""/>
              <p:cNvSpPr/>
              <p:nvPr/>
            </p:nvSpPr>
            <p:spPr>
              <a:xfrm rot="0" flipV="1">
                <a:off x="5093" y="2818"/>
                <a:ext cx="72" cy="54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42" name=""/>
              <p:cNvSpPr/>
              <p:nvPr/>
            </p:nvSpPr>
            <p:spPr>
              <a:xfrm rot="0">
                <a:off x="5035" y="3066"/>
                <a:ext cx="51" cy="90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43" name=""/>
              <p:cNvSpPr/>
              <p:nvPr/>
            </p:nvSpPr>
            <p:spPr>
              <a:xfrm rot="0">
                <a:off x="5093" y="2999"/>
                <a:ext cx="102" cy="40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44" name=""/>
              <p:cNvSpPr/>
              <p:nvPr/>
            </p:nvSpPr>
            <p:spPr>
              <a:xfrm rot="0" flipV="1">
                <a:off x="4908" y="3070"/>
                <a:ext cx="21" cy="92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045" name=""/>
            <p:cNvSpPr/>
            <p:nvPr/>
          </p:nvSpPr>
          <p:spPr>
            <a:xfrm rot="0">
              <a:off x="3838" y="2508"/>
              <a:ext cx="0" cy="1005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46" name=""/>
            <p:cNvSpPr/>
            <p:nvPr/>
          </p:nvSpPr>
          <p:spPr>
            <a:xfrm rot="0">
              <a:off x="3965" y="2558"/>
              <a:ext cx="286" cy="784"/>
            </a:xfrm>
            <a:prstGeom prst="rect"/>
            <a:solidFill>
              <a:srgbClr val="FF33CC"/>
            </a:solidFill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100000"/>
                </a:schemeClr>
              </a:outerShdw>
            </a:effectLst>
          </p:spPr>
        </p:sp>
        <p:sp>
          <p:nvSpPr>
            <p:cNvPr id="1049047" name=""/>
            <p:cNvSpPr/>
            <p:nvPr/>
          </p:nvSpPr>
          <p:spPr>
            <a:xfrm rot="0">
              <a:off x="3903" y="2733"/>
              <a:ext cx="388" cy="102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48" name=""/>
            <p:cNvSpPr/>
            <p:nvPr/>
          </p:nvSpPr>
          <p:spPr>
            <a:xfrm rot="0">
              <a:off x="3908" y="2667"/>
              <a:ext cx="387" cy="103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49" name=""/>
            <p:cNvSpPr/>
            <p:nvPr/>
          </p:nvSpPr>
          <p:spPr>
            <a:xfrm rot="0">
              <a:off x="3911" y="2602"/>
              <a:ext cx="388" cy="102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0" name=""/>
            <p:cNvSpPr/>
            <p:nvPr/>
          </p:nvSpPr>
          <p:spPr>
            <a:xfrm rot="0">
              <a:off x="3901" y="2790"/>
              <a:ext cx="386" cy="103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1" name=""/>
            <p:cNvSpPr/>
            <p:nvPr/>
          </p:nvSpPr>
          <p:spPr>
            <a:xfrm rot="0">
              <a:off x="3903" y="2871"/>
              <a:ext cx="388" cy="102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2" name=""/>
            <p:cNvSpPr/>
            <p:nvPr/>
          </p:nvSpPr>
          <p:spPr>
            <a:xfrm rot="0">
              <a:off x="3908" y="2929"/>
              <a:ext cx="387" cy="102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3" name=""/>
            <p:cNvSpPr/>
            <p:nvPr/>
          </p:nvSpPr>
          <p:spPr>
            <a:xfrm rot="0">
              <a:off x="3903" y="3005"/>
              <a:ext cx="388" cy="103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4" name=""/>
            <p:cNvSpPr/>
            <p:nvPr/>
          </p:nvSpPr>
          <p:spPr>
            <a:xfrm rot="0">
              <a:off x="3908" y="3074"/>
              <a:ext cx="387" cy="102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5" name=""/>
            <p:cNvSpPr/>
            <p:nvPr/>
          </p:nvSpPr>
          <p:spPr>
            <a:xfrm rot="0">
              <a:off x="3908" y="3140"/>
              <a:ext cx="387" cy="101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56" name=""/>
            <p:cNvSpPr/>
            <p:nvPr/>
          </p:nvSpPr>
          <p:spPr>
            <a:xfrm rot="0">
              <a:off x="3911" y="3200"/>
              <a:ext cx="388" cy="103"/>
            </a:xfrm>
            <a:prstGeom prst="ellips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79" name=""/>
            <p:cNvGrpSpPr/>
            <p:nvPr/>
          </p:nvGrpSpPr>
          <p:grpSpPr>
            <a:xfrm rot="0">
              <a:off x="2626" y="2873"/>
              <a:ext cx="274" cy="225"/>
              <a:chOff x="2986" y="3233"/>
              <a:chExt cx="274" cy="225"/>
            </a:xfrm>
          </p:grpSpPr>
          <p:sp>
            <p:nvSpPr>
              <p:cNvPr id="1049057" name=""/>
              <p:cNvSpPr/>
              <p:nvPr/>
            </p:nvSpPr>
            <p:spPr>
              <a:xfrm rot="0">
                <a:off x="2986" y="3233"/>
                <a:ext cx="274" cy="225"/>
              </a:xfrm>
              <a:prstGeom prst="ellipse"/>
              <a:solidFill>
                <a:srgbClr val="FFFFFF"/>
              </a:solidFill>
              <a:ln w="25399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grpSp>
            <p:nvGrpSpPr>
              <p:cNvPr id="80" name=""/>
              <p:cNvGrpSpPr/>
              <p:nvPr/>
            </p:nvGrpSpPr>
            <p:grpSpPr>
              <a:xfrm rot="0">
                <a:off x="3028" y="3277"/>
                <a:ext cx="190" cy="134"/>
                <a:chOff x="3028" y="3277"/>
                <a:chExt cx="190" cy="134"/>
              </a:xfrm>
            </p:grpSpPr>
            <p:sp>
              <p:nvSpPr>
                <p:cNvPr id="1049058" name=""/>
                <p:cNvSpPr/>
                <p:nvPr/>
              </p:nvSpPr>
              <p:spPr>
                <a:xfrm rot="10800000">
                  <a:off x="3028" y="3277"/>
                  <a:ext cx="100" cy="70"/>
                </a:xfrm>
                <a:custGeom>
                  <a:avLst/>
                  <a:ahLst/>
                  <a:rect l="0" t="0" r="r" b="b"/>
                  <a:pathLst>
                    <a:path w="21598" h="10800" fill="none" extrusionOk="0">
                      <a:moveTo>
                        <a:pt x="21598" y="157"/>
                      </a:moveTo>
                      <a:arcTo wR="10800" hR="10800" stAng="50109" swAng="10749891"/>
                    </a:path>
                    <a:path w="21598" h="10800" stroke="0">
                      <a:moveTo>
                        <a:pt x="21598" y="157"/>
                      </a:moveTo>
                      <a:arcTo wR="10800" hR="10800" stAng="50109" swAng="10749891"/>
                      <a:lnTo>
                        <a:pt x="10800" y="0"/>
                      </a:lnTo>
                      <a:close/>
                    </a:path>
                  </a:pathLst>
                </a:custGeom>
                <a:noFill/>
                <a:ln w="25399" cap="rnd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059" name=""/>
                <p:cNvSpPr/>
                <p:nvPr/>
              </p:nvSpPr>
              <p:spPr>
                <a:xfrm rot="0">
                  <a:off x="3119" y="3340"/>
                  <a:ext cx="99" cy="71"/>
                </a:xfrm>
                <a:custGeom>
                  <a:avLst/>
                  <a:ahLst/>
                  <a:rect l="0" t="0" r="r" b="b"/>
                  <a:pathLst>
                    <a:path w="21599" h="10957" fill="none" extrusionOk="0">
                      <a:moveTo>
                        <a:pt x="21597" y="0"/>
                      </a:moveTo>
                      <a:arcTo wR="10800" hR="10800" stAng="21550034" swAng="10801000"/>
                    </a:path>
                    <a:path w="21599" h="10957" stroke="0">
                      <a:moveTo>
                        <a:pt x="21597" y="0"/>
                      </a:moveTo>
                      <a:arcTo wR="10800" hR="10800" stAng="21550034" swAng="10801000"/>
                      <a:lnTo>
                        <a:pt x="10799" y="157"/>
                      </a:lnTo>
                      <a:close/>
                    </a:path>
                  </a:pathLst>
                </a:custGeom>
                <a:noFill/>
                <a:ln w="25399" cap="rnd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</p:grpSp>
      </p:grpSp>
      <p:sp>
        <p:nvSpPr>
          <p:cNvPr id="1049060" name=""/>
          <p:cNvSpPr/>
          <p:nvPr/>
        </p:nvSpPr>
        <p:spPr>
          <a:xfrm rot="0">
            <a:off x="1065212" y="3743325"/>
            <a:ext cx="6699250" cy="0"/>
          </a:xfrm>
          <a:prstGeom prst="line"/>
          <a:noFill/>
          <a:ln w="50799" cap="flat" cmpd="sng">
            <a:solidFill>
              <a:schemeClr val="accent2">
                <a:alpha val="100000"/>
              </a:schemeClr>
            </a:solidFill>
            <a:prstDash val="dash"/>
            <a:round/>
          </a:ln>
        </p:spPr>
      </p:sp>
      <p:sp>
        <p:nvSpPr>
          <p:cNvPr id="1049061" name=""/>
          <p:cNvSpPr/>
          <p:nvPr/>
        </p:nvSpPr>
        <p:spPr>
          <a:xfrm rot="0">
            <a:off x="514350" y="3943350"/>
            <a:ext cx="7772400" cy="208438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1"/>
            <a:r>
              <a:rPr b="1" lang="en-US"/>
              <a:t>2. </a:t>
            </a:r>
            <a:r>
              <a:rPr b="1" lang="en-US">
                <a:solidFill>
                  <a:srgbClr val="A11203"/>
                </a:solidFill>
              </a:rPr>
              <a:t>step-down</a:t>
            </a:r>
            <a:r>
              <a:rPr b="1" lang="en-US"/>
              <a:t> </a:t>
            </a:r>
          </a:p>
          <a:p>
            <a:pPr lvl="2"/>
            <a:r>
              <a:rPr b="1" lang="en-US">
                <a:solidFill>
                  <a:srgbClr val="339933"/>
                </a:solidFill>
                <a:latin typeface="Arial" pitchFamily="34" charset="0"/>
              </a:rPr>
              <a:t>turns ratio &lt; 1</a:t>
            </a:r>
          </a:p>
          <a:p>
            <a:pPr lvl="2"/>
            <a:r>
              <a:rPr b="1" lang="en-US">
                <a:solidFill>
                  <a:srgbClr val="FF33CC"/>
                </a:solidFill>
                <a:latin typeface="Arial" pitchFamily="34" charset="0"/>
              </a:rPr>
              <a:t>V</a:t>
            </a:r>
            <a:r>
              <a:rPr baseline="-25000" b="1" lang="en-US">
                <a:solidFill>
                  <a:srgbClr val="FF33CC"/>
                </a:solidFill>
                <a:latin typeface="Arial" pitchFamily="34" charset="0"/>
              </a:rPr>
              <a:t>S 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chemeClr val="lt2"/>
                </a:solidFill>
                <a:latin typeface="Arial" pitchFamily="34" charset="0"/>
              </a:rPr>
              <a:t>&lt;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FF9900"/>
                </a:solidFill>
                <a:latin typeface="Arial" pitchFamily="34" charset="0"/>
              </a:rPr>
              <a:t>V</a:t>
            </a:r>
            <a:r>
              <a:rPr baseline="-25000" b="1" lang="en-US">
                <a:solidFill>
                  <a:srgbClr val="FF9900"/>
                </a:solidFill>
                <a:latin typeface="Arial" pitchFamily="34" charset="0"/>
              </a:rPr>
              <a:t>P</a:t>
            </a:r>
          </a:p>
          <a:p>
            <a:pPr lvl="2"/>
            <a:r>
              <a:rPr b="1" lang="en-US">
                <a:solidFill>
                  <a:srgbClr val="FF33CC"/>
                </a:solidFill>
                <a:latin typeface="Arial" pitchFamily="34" charset="0"/>
              </a:rPr>
              <a:t>I</a:t>
            </a:r>
            <a:r>
              <a:rPr baseline="-25000" b="1" lang="en-US">
                <a:solidFill>
                  <a:srgbClr val="FF33CC"/>
                </a:solidFill>
                <a:latin typeface="Arial" pitchFamily="34" charset="0"/>
              </a:rPr>
              <a:t>S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66FF66"/>
                </a:solidFill>
                <a:latin typeface="Arial" pitchFamily="34" charset="0"/>
              </a:rPr>
              <a:t>&gt;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FF9900"/>
                </a:solidFill>
                <a:latin typeface="Arial" pitchFamily="34" charset="0"/>
              </a:rPr>
              <a:t>I</a:t>
            </a:r>
            <a:r>
              <a:rPr baseline="-25000" b="1" lang="en-US">
                <a:solidFill>
                  <a:srgbClr val="FF9900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049062" name=""/>
          <p:cNvSpPr/>
          <p:nvPr/>
        </p:nvSpPr>
        <p:spPr>
          <a:xfrm rot="0">
            <a:off x="495300" y="1828800"/>
            <a:ext cx="7772400" cy="210343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1"/>
            <a:r>
              <a:rPr b="1" lang="en-US"/>
              <a:t>1.	</a:t>
            </a:r>
            <a:r>
              <a:rPr b="1" sz="2600" lang="en-US">
                <a:solidFill>
                  <a:srgbClr val="A11203"/>
                </a:solidFill>
              </a:rPr>
              <a:t>step-up</a:t>
            </a:r>
            <a:r>
              <a:rPr b="1" lang="en-US">
                <a:solidFill>
                  <a:srgbClr val="66FF66"/>
                </a:solidFill>
              </a:rPr>
              <a:t> </a:t>
            </a:r>
          </a:p>
          <a:p>
            <a:pPr lvl="2"/>
            <a:r>
              <a:rPr b="1" lang="en-US">
                <a:solidFill>
                  <a:srgbClr val="339933"/>
                </a:solidFill>
                <a:latin typeface="Arial" pitchFamily="34" charset="0"/>
              </a:rPr>
              <a:t>turns ratio &gt; 1</a:t>
            </a:r>
          </a:p>
          <a:p>
            <a:pPr lvl="2"/>
            <a:r>
              <a:rPr b="1" lang="en-US">
                <a:solidFill>
                  <a:srgbClr val="FF33CC"/>
                </a:solidFill>
                <a:latin typeface="Arial" pitchFamily="34" charset="0"/>
              </a:rPr>
              <a:t>V</a:t>
            </a:r>
            <a:r>
              <a:rPr baseline="-25000" b="1" lang="en-US">
                <a:solidFill>
                  <a:srgbClr val="FF33CC"/>
                </a:solidFill>
                <a:latin typeface="Arial" pitchFamily="34" charset="0"/>
              </a:rPr>
              <a:t>S</a:t>
            </a:r>
            <a:r>
              <a:rPr baseline="-25000" b="1" lang="en-US">
                <a:latin typeface="Arial" pitchFamily="34" charset="0"/>
              </a:rPr>
              <a:t> 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66FF66"/>
                </a:solidFill>
                <a:latin typeface="Arial" pitchFamily="34" charset="0"/>
              </a:rPr>
              <a:t>&gt;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FF9900"/>
                </a:solidFill>
                <a:latin typeface="Arial" pitchFamily="34" charset="0"/>
              </a:rPr>
              <a:t>V</a:t>
            </a:r>
            <a:r>
              <a:rPr baseline="-25000" b="1" lang="en-US">
                <a:solidFill>
                  <a:srgbClr val="FF9900"/>
                </a:solidFill>
                <a:latin typeface="Arial" pitchFamily="34" charset="0"/>
              </a:rPr>
              <a:t>P</a:t>
            </a:r>
          </a:p>
          <a:p>
            <a:pPr lvl="2"/>
            <a:r>
              <a:rPr b="1" lang="en-US">
                <a:solidFill>
                  <a:srgbClr val="FF33CC"/>
                </a:solidFill>
                <a:latin typeface="Arial" pitchFamily="34" charset="0"/>
              </a:rPr>
              <a:t>I</a:t>
            </a:r>
            <a:r>
              <a:rPr baseline="-25000" b="1" lang="en-US">
                <a:solidFill>
                  <a:srgbClr val="FF33CC"/>
                </a:solidFill>
                <a:latin typeface="Arial" pitchFamily="34" charset="0"/>
              </a:rPr>
              <a:t>S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chemeClr val="lt2"/>
                </a:solidFill>
                <a:latin typeface="Arial" pitchFamily="34" charset="0"/>
              </a:rPr>
              <a:t>&lt;</a:t>
            </a:r>
            <a:r>
              <a:rPr b="1" lang="en-US">
                <a:latin typeface="Arial" pitchFamily="34" charset="0"/>
              </a:rPr>
              <a:t> </a:t>
            </a:r>
            <a:r>
              <a:rPr b="1" lang="en-US">
                <a:solidFill>
                  <a:srgbClr val="FF9900"/>
                </a:solidFill>
                <a:latin typeface="Arial" pitchFamily="34" charset="0"/>
              </a:rPr>
              <a:t>I</a:t>
            </a:r>
            <a:r>
              <a:rPr baseline="-25000" b="1" lang="en-US">
                <a:solidFill>
                  <a:srgbClr val="FF9900"/>
                </a:solidFill>
                <a:latin typeface="Arial" pitchFamily="34" charset="0"/>
              </a:rPr>
              <a:t>P</a:t>
            </a:r>
          </a:p>
          <a:p>
            <a:pPr lvl="1"/>
            <a:endParaRPr baseline="-25000" b="1">
              <a:solidFill>
                <a:srgbClr val="FF9900"/>
              </a:solidFill>
              <a:latin typeface="Arial" pitchFamily="34" charset="0"/>
            </a:endParaRPr>
          </a:p>
        </p:txBody>
      </p:sp>
      <p:sp>
        <p:nvSpPr>
          <p:cNvPr id="1049063" name=""/>
          <p:cNvSpPr/>
          <p:nvPr/>
        </p:nvSpPr>
        <p:spPr>
          <a:xfrm rot="0">
            <a:off x="6016625" y="3981450"/>
            <a:ext cx="0" cy="1595437"/>
          </a:xfrm>
          <a:prstGeom prst="line"/>
          <a:noFill/>
          <a:ln w="12699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  <p:sp>
        <p:nvSpPr>
          <p:cNvPr id="1049064" name=""/>
          <p:cNvSpPr/>
          <p:nvPr/>
        </p:nvSpPr>
        <p:spPr>
          <a:xfrm rot="0">
            <a:off x="6097587" y="1906587"/>
            <a:ext cx="0" cy="1595437"/>
          </a:xfrm>
          <a:prstGeom prst="line"/>
          <a:noFill/>
          <a:ln w="12699" cap="flat" cmpd="sng">
            <a:solidFill>
              <a:schemeClr val="dk1">
                <a:alpha val="100000"/>
              </a:schemeClr>
            </a:solidFill>
            <a:prstDash val="solid"/>
            <a:round/>
          </a:ln>
        </p:spPr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159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17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9067" name=""/>
          <p:cNvSpPr/>
          <p:nvPr>
            <p:ph type="title" sz="full" idx="0"/>
          </p:nvPr>
        </p:nvSpPr>
        <p:spPr>
          <a:xfrm rot="0">
            <a:off x="514350" y="838200"/>
            <a:ext cx="8324850" cy="83820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lang="en-US"/>
              <a:t>Transformer Types </a:t>
            </a:r>
            <a:r>
              <a:rPr sz="3200" lang="en-US"/>
              <a:t>(cont.)</a:t>
            </a:r>
            <a:r>
              <a:rPr lang="en-US"/>
              <a:t> </a:t>
            </a:r>
            <a:br/>
            <a:r>
              <a:rPr sz="2800" lang="en-US">
                <a:solidFill>
                  <a:schemeClr val="dk1"/>
                </a:solidFill>
              </a:rPr>
              <a:t>Based on STRUCTURE OF COILS</a:t>
            </a:r>
          </a:p>
        </p:txBody>
      </p:sp>
      <p:sp>
        <p:nvSpPr>
          <p:cNvPr id="1049068" name=""/>
          <p:cNvSpPr/>
          <p:nvPr>
            <p:ph type="body" sz="full" idx="1"/>
          </p:nvPr>
        </p:nvSpPr>
        <p:spPr>
          <a:xfrm rot="0">
            <a:off x="534987" y="1836737"/>
            <a:ext cx="4335462" cy="1811337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buNone/>
            </a:pPr>
            <a:r>
              <a:rPr sz="2800" lang="en-US"/>
              <a:t>1.  air core </a:t>
            </a:r>
          </a:p>
          <a:p>
            <a:pPr lvl="1">
              <a:buNone/>
            </a:pPr>
            <a:r>
              <a:rPr sz="2400" lang="en-US"/>
              <a:t>--	inside area of coil is empty</a:t>
            </a:r>
          </a:p>
          <a:p>
            <a:pPr lvl="1">
              <a:buNone/>
            </a:pPr>
            <a:r>
              <a:rPr sz="2400" lang="en-US"/>
              <a:t>-- inefficient induction</a:t>
            </a:r>
          </a:p>
        </p:txBody>
      </p:sp>
      <p:grpSp>
        <p:nvGrpSpPr>
          <p:cNvPr id="82" name=""/>
          <p:cNvGrpSpPr/>
          <p:nvPr/>
        </p:nvGrpSpPr>
        <p:grpSpPr>
          <a:xfrm rot="0">
            <a:off x="5218112" y="3744912"/>
            <a:ext cx="2620962" cy="1644650"/>
            <a:chOff x="3287" y="2359"/>
            <a:chExt cx="1651" cy="1036"/>
          </a:xfrm>
        </p:grpSpPr>
        <p:sp>
          <p:nvSpPr>
            <p:cNvPr id="1049069" name=""/>
            <p:cNvSpPr/>
            <p:nvPr/>
          </p:nvSpPr>
          <p:spPr>
            <a:xfrm rot="0" flipH="1">
              <a:off x="3287" y="3268"/>
              <a:ext cx="459" cy="3"/>
            </a:xfrm>
            <a:prstGeom prst="line"/>
            <a:noFill/>
            <a:ln w="25399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70" name=""/>
            <p:cNvSpPr/>
            <p:nvPr/>
          </p:nvSpPr>
          <p:spPr>
            <a:xfrm rot="0" flipH="1">
              <a:off x="3288" y="2411"/>
              <a:ext cx="426" cy="2"/>
            </a:xfrm>
            <a:prstGeom prst="line"/>
            <a:noFill/>
            <a:ln w="25399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71" name=""/>
            <p:cNvSpPr/>
            <p:nvPr/>
          </p:nvSpPr>
          <p:spPr>
            <a:xfrm rot="0">
              <a:off x="3684" y="2359"/>
              <a:ext cx="265" cy="948"/>
            </a:xfrm>
            <a:prstGeom prst="rect"/>
            <a:solidFill>
              <a:srgbClr val="FFFF00"/>
            </a:solidFill>
            <a:ln w="28575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50000"/>
                </a:schemeClr>
              </a:outerShdw>
            </a:effectLst>
          </p:spPr>
        </p:sp>
        <p:sp>
          <p:nvSpPr>
            <p:cNvPr id="1049072" name=""/>
            <p:cNvSpPr/>
            <p:nvPr/>
          </p:nvSpPr>
          <p:spPr>
            <a:xfrm rot="0" flipV="1">
              <a:off x="4440" y="2461"/>
              <a:ext cx="497" cy="3"/>
            </a:xfrm>
            <a:prstGeom prst="line"/>
            <a:noFill/>
            <a:ln w="253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073" name=""/>
            <p:cNvSpPr/>
            <p:nvPr/>
          </p:nvSpPr>
          <p:spPr>
            <a:xfrm rot="0">
              <a:off x="4442" y="3173"/>
              <a:ext cx="496" cy="1"/>
            </a:xfrm>
            <a:prstGeom prst="line"/>
            <a:noFill/>
            <a:ln w="253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grpSp>
          <p:nvGrpSpPr>
            <p:cNvPr id="83" name=""/>
            <p:cNvGrpSpPr/>
            <p:nvPr/>
          </p:nvGrpSpPr>
          <p:grpSpPr>
            <a:xfrm rot="0">
              <a:off x="3622" y="2394"/>
              <a:ext cx="388" cy="877"/>
              <a:chOff x="3549" y="2651"/>
              <a:chExt cx="388" cy="877"/>
            </a:xfrm>
          </p:grpSpPr>
          <p:sp>
            <p:nvSpPr>
              <p:cNvPr id="1049074" name=""/>
              <p:cNvSpPr/>
              <p:nvPr/>
            </p:nvSpPr>
            <p:spPr>
              <a:xfrm rot="0">
                <a:off x="3549" y="2744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75" name=""/>
              <p:cNvSpPr/>
              <p:nvPr/>
            </p:nvSpPr>
            <p:spPr>
              <a:xfrm rot="0">
                <a:off x="3549" y="2698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76" name=""/>
              <p:cNvSpPr/>
              <p:nvPr/>
            </p:nvSpPr>
            <p:spPr>
              <a:xfrm rot="0">
                <a:off x="3549" y="2651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77" name=""/>
              <p:cNvSpPr/>
              <p:nvPr/>
            </p:nvSpPr>
            <p:spPr>
              <a:xfrm rot="0">
                <a:off x="3549" y="2786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78" name=""/>
              <p:cNvSpPr/>
              <p:nvPr/>
            </p:nvSpPr>
            <p:spPr>
              <a:xfrm rot="0">
                <a:off x="3549" y="2843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79" name=""/>
              <p:cNvSpPr/>
              <p:nvPr/>
            </p:nvSpPr>
            <p:spPr>
              <a:xfrm rot="0">
                <a:off x="3549" y="2883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0" name=""/>
              <p:cNvSpPr/>
              <p:nvPr/>
            </p:nvSpPr>
            <p:spPr>
              <a:xfrm rot="0">
                <a:off x="3549" y="2938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1" name=""/>
              <p:cNvSpPr/>
              <p:nvPr/>
            </p:nvSpPr>
            <p:spPr>
              <a:xfrm rot="0">
                <a:off x="3549" y="2988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2" name=""/>
              <p:cNvSpPr/>
              <p:nvPr/>
            </p:nvSpPr>
            <p:spPr>
              <a:xfrm rot="0">
                <a:off x="3549" y="3034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3" name=""/>
              <p:cNvSpPr/>
              <p:nvPr/>
            </p:nvSpPr>
            <p:spPr>
              <a:xfrm rot="0">
                <a:off x="3549" y="3077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4" name=""/>
              <p:cNvSpPr/>
              <p:nvPr/>
            </p:nvSpPr>
            <p:spPr>
              <a:xfrm rot="0">
                <a:off x="3549" y="3124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5" name=""/>
              <p:cNvSpPr/>
              <p:nvPr/>
            </p:nvSpPr>
            <p:spPr>
              <a:xfrm rot="0">
                <a:off x="3549" y="3077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6" name=""/>
              <p:cNvSpPr/>
              <p:nvPr/>
            </p:nvSpPr>
            <p:spPr>
              <a:xfrm rot="0">
                <a:off x="3549" y="3031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7" name=""/>
              <p:cNvSpPr/>
              <p:nvPr/>
            </p:nvSpPr>
            <p:spPr>
              <a:xfrm rot="0">
                <a:off x="3549" y="3164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8" name=""/>
              <p:cNvSpPr/>
              <p:nvPr/>
            </p:nvSpPr>
            <p:spPr>
              <a:xfrm rot="0">
                <a:off x="3549" y="3222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89" name=""/>
              <p:cNvSpPr/>
              <p:nvPr/>
            </p:nvSpPr>
            <p:spPr>
              <a:xfrm rot="0">
                <a:off x="3549" y="3263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90" name=""/>
              <p:cNvSpPr/>
              <p:nvPr/>
            </p:nvSpPr>
            <p:spPr>
              <a:xfrm rot="0">
                <a:off x="3549" y="3318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91" name=""/>
              <p:cNvSpPr/>
              <p:nvPr/>
            </p:nvSpPr>
            <p:spPr>
              <a:xfrm rot="0">
                <a:off x="3549" y="3366"/>
                <a:ext cx="388" cy="70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92" name=""/>
              <p:cNvSpPr/>
              <p:nvPr/>
            </p:nvSpPr>
            <p:spPr>
              <a:xfrm rot="0">
                <a:off x="3549" y="3413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093" name=""/>
              <p:cNvSpPr/>
              <p:nvPr/>
            </p:nvSpPr>
            <p:spPr>
              <a:xfrm rot="0">
                <a:off x="3549" y="3457"/>
                <a:ext cx="388" cy="7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094" name=""/>
            <p:cNvSpPr/>
            <p:nvPr/>
          </p:nvSpPr>
          <p:spPr>
            <a:xfrm rot="0">
              <a:off x="4131" y="2376"/>
              <a:ext cx="0" cy="1005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95" name=""/>
            <p:cNvSpPr/>
            <p:nvPr/>
          </p:nvSpPr>
          <p:spPr>
            <a:xfrm rot="0" flipH="1">
              <a:off x="4056" y="2376"/>
              <a:ext cx="1" cy="1019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096" name=""/>
            <p:cNvSpPr/>
            <p:nvPr/>
          </p:nvSpPr>
          <p:spPr>
            <a:xfrm rot="0">
              <a:off x="4259" y="2423"/>
              <a:ext cx="285" cy="784"/>
            </a:xfrm>
            <a:prstGeom prst="rect"/>
            <a:solidFill>
              <a:srgbClr val="FFFF00"/>
            </a:solidFill>
            <a:ln w="28575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100000"/>
                </a:schemeClr>
              </a:outerShdw>
            </a:effectLst>
          </p:spPr>
        </p:sp>
        <p:sp>
          <p:nvSpPr>
            <p:cNvPr id="1049097" name=""/>
            <p:cNvSpPr/>
            <p:nvPr/>
          </p:nvSpPr>
          <p:spPr>
            <a:xfrm rot="0">
              <a:off x="4196" y="2598"/>
              <a:ext cx="388" cy="102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098" name=""/>
            <p:cNvSpPr/>
            <p:nvPr/>
          </p:nvSpPr>
          <p:spPr>
            <a:xfrm rot="0">
              <a:off x="4201" y="2532"/>
              <a:ext cx="387" cy="103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099" name=""/>
            <p:cNvSpPr/>
            <p:nvPr/>
          </p:nvSpPr>
          <p:spPr>
            <a:xfrm rot="0">
              <a:off x="4204" y="2467"/>
              <a:ext cx="388" cy="102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0" name=""/>
            <p:cNvSpPr/>
            <p:nvPr/>
          </p:nvSpPr>
          <p:spPr>
            <a:xfrm rot="0">
              <a:off x="4194" y="2655"/>
              <a:ext cx="387" cy="104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1" name=""/>
            <p:cNvSpPr/>
            <p:nvPr/>
          </p:nvSpPr>
          <p:spPr>
            <a:xfrm rot="0">
              <a:off x="4196" y="2737"/>
              <a:ext cx="388" cy="102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2" name=""/>
            <p:cNvSpPr/>
            <p:nvPr/>
          </p:nvSpPr>
          <p:spPr>
            <a:xfrm rot="0">
              <a:off x="4201" y="2794"/>
              <a:ext cx="387" cy="102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3" name=""/>
            <p:cNvSpPr/>
            <p:nvPr/>
          </p:nvSpPr>
          <p:spPr>
            <a:xfrm rot="0">
              <a:off x="4196" y="2870"/>
              <a:ext cx="388" cy="104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4" name=""/>
            <p:cNvSpPr/>
            <p:nvPr/>
          </p:nvSpPr>
          <p:spPr>
            <a:xfrm rot="0">
              <a:off x="4201" y="2939"/>
              <a:ext cx="387" cy="102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5" name=""/>
            <p:cNvSpPr/>
            <p:nvPr/>
          </p:nvSpPr>
          <p:spPr>
            <a:xfrm rot="0">
              <a:off x="4201" y="3005"/>
              <a:ext cx="387" cy="10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06" name=""/>
            <p:cNvSpPr/>
            <p:nvPr/>
          </p:nvSpPr>
          <p:spPr>
            <a:xfrm rot="0">
              <a:off x="4204" y="3065"/>
              <a:ext cx="388" cy="104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</p:grpSp>
      <p:grpSp>
        <p:nvGrpSpPr>
          <p:cNvPr id="84" name=""/>
          <p:cNvGrpSpPr/>
          <p:nvPr/>
        </p:nvGrpSpPr>
        <p:grpSpPr>
          <a:xfrm rot="0">
            <a:off x="5159375" y="1838325"/>
            <a:ext cx="2620962" cy="1625600"/>
            <a:chOff x="3250" y="1158"/>
            <a:chExt cx="1651" cy="1024"/>
          </a:xfrm>
        </p:grpSpPr>
        <p:sp>
          <p:nvSpPr>
            <p:cNvPr id="1049107" name=""/>
            <p:cNvSpPr/>
            <p:nvPr/>
          </p:nvSpPr>
          <p:spPr>
            <a:xfrm rot="0">
              <a:off x="4475" y="1182"/>
              <a:ext cx="426" cy="2"/>
            </a:xfrm>
            <a:prstGeom prst="line"/>
            <a:noFill/>
            <a:ln w="19050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grpSp>
          <p:nvGrpSpPr>
            <p:cNvPr id="85" name=""/>
            <p:cNvGrpSpPr/>
            <p:nvPr/>
          </p:nvGrpSpPr>
          <p:grpSpPr>
            <a:xfrm rot="0">
              <a:off x="4214" y="1192"/>
              <a:ext cx="388" cy="878"/>
              <a:chOff x="4160" y="1291"/>
              <a:chExt cx="388" cy="878"/>
            </a:xfrm>
          </p:grpSpPr>
          <p:sp>
            <p:nvSpPr>
              <p:cNvPr id="1049108" name=""/>
              <p:cNvSpPr/>
              <p:nvPr/>
            </p:nvSpPr>
            <p:spPr>
              <a:xfrm rot="0">
                <a:off x="4160" y="1385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09" name=""/>
              <p:cNvSpPr/>
              <p:nvPr/>
            </p:nvSpPr>
            <p:spPr>
              <a:xfrm rot="0">
                <a:off x="4160" y="1339"/>
                <a:ext cx="388" cy="69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0" name=""/>
              <p:cNvSpPr/>
              <p:nvPr/>
            </p:nvSpPr>
            <p:spPr>
              <a:xfrm rot="0">
                <a:off x="4160" y="1291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1" name=""/>
              <p:cNvSpPr/>
              <p:nvPr/>
            </p:nvSpPr>
            <p:spPr>
              <a:xfrm rot="0">
                <a:off x="4160" y="1426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2" name=""/>
              <p:cNvSpPr/>
              <p:nvPr/>
            </p:nvSpPr>
            <p:spPr>
              <a:xfrm rot="0">
                <a:off x="4160" y="1484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3" name=""/>
              <p:cNvSpPr/>
              <p:nvPr/>
            </p:nvSpPr>
            <p:spPr>
              <a:xfrm rot="0">
                <a:off x="4160" y="1524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4" name=""/>
              <p:cNvSpPr/>
              <p:nvPr/>
            </p:nvSpPr>
            <p:spPr>
              <a:xfrm rot="0">
                <a:off x="4160" y="1579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5" name=""/>
              <p:cNvSpPr/>
              <p:nvPr/>
            </p:nvSpPr>
            <p:spPr>
              <a:xfrm rot="0">
                <a:off x="4160" y="1629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6" name=""/>
              <p:cNvSpPr/>
              <p:nvPr/>
            </p:nvSpPr>
            <p:spPr>
              <a:xfrm rot="0">
                <a:off x="4160" y="1675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7" name=""/>
              <p:cNvSpPr/>
              <p:nvPr/>
            </p:nvSpPr>
            <p:spPr>
              <a:xfrm rot="0">
                <a:off x="4160" y="1718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8" name=""/>
              <p:cNvSpPr/>
              <p:nvPr/>
            </p:nvSpPr>
            <p:spPr>
              <a:xfrm rot="0">
                <a:off x="4160" y="1765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19" name=""/>
              <p:cNvSpPr/>
              <p:nvPr/>
            </p:nvSpPr>
            <p:spPr>
              <a:xfrm rot="0">
                <a:off x="4160" y="1718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0" name=""/>
              <p:cNvSpPr/>
              <p:nvPr/>
            </p:nvSpPr>
            <p:spPr>
              <a:xfrm rot="0">
                <a:off x="4160" y="1671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1" name=""/>
              <p:cNvSpPr/>
              <p:nvPr/>
            </p:nvSpPr>
            <p:spPr>
              <a:xfrm rot="0">
                <a:off x="4160" y="1805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2" name=""/>
              <p:cNvSpPr/>
              <p:nvPr/>
            </p:nvSpPr>
            <p:spPr>
              <a:xfrm rot="0">
                <a:off x="4160" y="1863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3" name=""/>
              <p:cNvSpPr/>
              <p:nvPr/>
            </p:nvSpPr>
            <p:spPr>
              <a:xfrm rot="0">
                <a:off x="4160" y="1904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4" name=""/>
              <p:cNvSpPr/>
              <p:nvPr/>
            </p:nvSpPr>
            <p:spPr>
              <a:xfrm rot="0">
                <a:off x="4160" y="1959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5" name=""/>
              <p:cNvSpPr/>
              <p:nvPr/>
            </p:nvSpPr>
            <p:spPr>
              <a:xfrm rot="0">
                <a:off x="4160" y="2007"/>
                <a:ext cx="388" cy="70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6" name=""/>
              <p:cNvSpPr/>
              <p:nvPr/>
            </p:nvSpPr>
            <p:spPr>
              <a:xfrm rot="0">
                <a:off x="4160" y="2054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27" name=""/>
              <p:cNvSpPr/>
              <p:nvPr/>
            </p:nvSpPr>
            <p:spPr>
              <a:xfrm rot="0">
                <a:off x="4160" y="2098"/>
                <a:ext cx="388" cy="71"/>
              </a:xfrm>
              <a:prstGeom prst="ellipse"/>
              <a:noFill/>
              <a:ln w="19050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9128" name=""/>
            <p:cNvSpPr/>
            <p:nvPr/>
          </p:nvSpPr>
          <p:spPr>
            <a:xfrm rot="0">
              <a:off x="4056" y="1158"/>
              <a:ext cx="0" cy="1006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129" name=""/>
            <p:cNvSpPr/>
            <p:nvPr/>
          </p:nvSpPr>
          <p:spPr>
            <a:xfrm rot="0" flipH="1">
              <a:off x="4128" y="1158"/>
              <a:ext cx="2" cy="1024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86" name=""/>
            <p:cNvGrpSpPr/>
            <p:nvPr/>
          </p:nvGrpSpPr>
          <p:grpSpPr>
            <a:xfrm rot="0">
              <a:off x="3250" y="1267"/>
              <a:ext cx="744" cy="713"/>
              <a:chOff x="3184" y="1078"/>
              <a:chExt cx="744" cy="713"/>
            </a:xfrm>
          </p:grpSpPr>
          <p:sp>
            <p:nvSpPr>
              <p:cNvPr id="1049130" name=""/>
              <p:cNvSpPr/>
              <p:nvPr/>
            </p:nvSpPr>
            <p:spPr>
              <a:xfrm rot="0" flipH="1" flipV="1">
                <a:off x="3184" y="1078"/>
                <a:ext cx="498" cy="2"/>
              </a:xfrm>
              <a:prstGeom prst="lin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1" name=""/>
              <p:cNvSpPr/>
              <p:nvPr/>
            </p:nvSpPr>
            <p:spPr>
              <a:xfrm rot="0" flipH="1">
                <a:off x="3185" y="1790"/>
                <a:ext cx="496" cy="1"/>
              </a:xfrm>
              <a:prstGeom prst="lin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2" name=""/>
              <p:cNvSpPr/>
              <p:nvPr/>
            </p:nvSpPr>
            <p:spPr>
              <a:xfrm rot="0">
                <a:off x="3537" y="1214"/>
                <a:ext cx="388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3" name=""/>
              <p:cNvSpPr/>
              <p:nvPr/>
            </p:nvSpPr>
            <p:spPr>
              <a:xfrm rot="0">
                <a:off x="3533" y="1148"/>
                <a:ext cx="387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4" name=""/>
              <p:cNvSpPr/>
              <p:nvPr/>
            </p:nvSpPr>
            <p:spPr>
              <a:xfrm rot="0">
                <a:off x="3529" y="1083"/>
                <a:ext cx="389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5" name=""/>
              <p:cNvSpPr/>
              <p:nvPr/>
            </p:nvSpPr>
            <p:spPr>
              <a:xfrm rot="0">
                <a:off x="3541" y="1272"/>
                <a:ext cx="387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6" name=""/>
              <p:cNvSpPr/>
              <p:nvPr/>
            </p:nvSpPr>
            <p:spPr>
              <a:xfrm rot="0">
                <a:off x="3537" y="1353"/>
                <a:ext cx="388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7" name=""/>
              <p:cNvSpPr/>
              <p:nvPr/>
            </p:nvSpPr>
            <p:spPr>
              <a:xfrm rot="0">
                <a:off x="3533" y="1411"/>
                <a:ext cx="387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8" name=""/>
              <p:cNvSpPr/>
              <p:nvPr/>
            </p:nvSpPr>
            <p:spPr>
              <a:xfrm rot="0">
                <a:off x="3537" y="1487"/>
                <a:ext cx="388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39" name=""/>
              <p:cNvSpPr/>
              <p:nvPr/>
            </p:nvSpPr>
            <p:spPr>
              <a:xfrm rot="0">
                <a:off x="3533" y="1556"/>
                <a:ext cx="387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40" name=""/>
              <p:cNvSpPr/>
              <p:nvPr/>
            </p:nvSpPr>
            <p:spPr>
              <a:xfrm rot="0">
                <a:off x="3533" y="1622"/>
                <a:ext cx="387" cy="10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41" name=""/>
              <p:cNvSpPr/>
              <p:nvPr/>
            </p:nvSpPr>
            <p:spPr>
              <a:xfrm rot="0">
                <a:off x="3529" y="1682"/>
                <a:ext cx="389" cy="104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142" name=""/>
            <p:cNvSpPr/>
            <p:nvPr/>
          </p:nvSpPr>
          <p:spPr>
            <a:xfrm rot="0">
              <a:off x="4454" y="2071"/>
              <a:ext cx="426" cy="1"/>
            </a:xfrm>
            <a:prstGeom prst="line"/>
            <a:noFill/>
            <a:ln w="19050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</p:grpSp>
      <p:sp>
        <p:nvSpPr>
          <p:cNvPr id="1049143" name=""/>
          <p:cNvSpPr/>
          <p:nvPr/>
        </p:nvSpPr>
        <p:spPr>
          <a:xfrm rot="0">
            <a:off x="514350" y="3559175"/>
            <a:ext cx="7688262" cy="0"/>
          </a:xfrm>
          <a:prstGeom prst="line"/>
          <a:noFill/>
          <a:ln w="50799" cap="flat" cmpd="sng">
            <a:solidFill>
              <a:schemeClr val="accent2">
                <a:alpha val="100000"/>
              </a:schemeClr>
            </a:solidFill>
            <a:prstDash val="dash"/>
            <a:round/>
          </a:ln>
        </p:spPr>
      </p:sp>
      <p:sp>
        <p:nvSpPr>
          <p:cNvPr id="1049144" name=""/>
          <p:cNvSpPr/>
          <p:nvPr/>
        </p:nvSpPr>
        <p:spPr>
          <a:xfrm rot="0">
            <a:off x="514350" y="3649662"/>
            <a:ext cx="4151312" cy="200025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indent="-457200" latinLnBrk="1" lvl="0" marL="45720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b="1" sz="2800" lang="en-US"/>
              <a:t>2. open core</a:t>
            </a:r>
          </a:p>
          <a:p>
            <a:pPr eaLnBrk="1" hangingPunct="1" indent="-455612" latinLnBrk="1" lvl="1" marL="1027112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b="1" lang="en-US"/>
              <a:t>--	ferromagnetic material inside coils</a:t>
            </a:r>
          </a:p>
          <a:p>
            <a:pPr eaLnBrk="1" hangingPunct="1" indent="-455612" latinLnBrk="1" lvl="1" marL="1027112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b="1" lang="en-US"/>
              <a:t>--	</a:t>
            </a:r>
            <a:r>
              <a:rPr b="1" lang="zh-CN">
                <a:sym typeface="Symbol" pitchFamily="18" charset="2"/>
              </a:rPr>
              <a:t></a:t>
            </a:r>
            <a:r>
              <a:rPr b="1" lang="en-US"/>
              <a:t>B = </a:t>
            </a:r>
            <a:r>
              <a:rPr b="1" lang="zh-CN">
                <a:sym typeface="Symbol" pitchFamily="18" charset="2"/>
              </a:rPr>
              <a:t></a:t>
            </a:r>
            <a:r>
              <a:rPr b="1" lang="en-US"/>
              <a:t>induction</a:t>
            </a:r>
          </a:p>
        </p:txBody>
      </p:sp>
      <p:sp>
        <p:nvSpPr>
          <p:cNvPr id="1049145" name=""/>
          <p:cNvSpPr/>
          <p:nvPr/>
        </p:nvSpPr>
        <p:spPr>
          <a:xfrm rot="0">
            <a:off x="0" y="1603375"/>
            <a:ext cx="9144000" cy="0"/>
          </a:xfrm>
          <a:prstGeom prst="rect"/>
          <a:noFill/>
          <a:ln>
            <a:noFill/>
          </a:ln>
        </p:spPr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0" y="2397125"/>
          <a:ext cx="182562" cy="517525"/>
        </p:xfrm>
        <a:graphic>
          <a:graphicData uri="http://schemas.openxmlformats.org/drawingml/2006/table">
            <a:tbl>
              <a:tblPr/>
              <a:tblGrid>
                <a:gridCol w="182562"/>
              </a:tblGrid>
              <a:tr h="517525">
                <a:tc>
                  <a:txBody>
                    <a:bodyPr/>
                    <a:p>
                      <a:pPr indent="0" lvl="0" marL="0">
                        <a:buNone/>
                      </a:pPr>
                      <a:endParaRPr altLang="en-US" lang="zh-CN"/>
                    </a:p>
                  </a:txBody>
                  <a:tcPr marL="91440" marR="91440" marT="45720" marB="45720" anchor="t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9151" name=""/>
          <p:cNvSpPr/>
          <p:nvPr/>
        </p:nvSpPr>
        <p:spPr>
          <a:xfrm rot="0">
            <a:off x="0" y="1603375"/>
            <a:ext cx="9144000" cy="0"/>
          </a:xfrm>
          <a:prstGeom prst="rect"/>
          <a:noFill/>
          <a:ln>
            <a:noFill/>
          </a:ln>
        </p:spPr>
      </p:sp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0" y="2914650"/>
          <a:ext cx="182562" cy="517525"/>
        </p:xfrm>
        <a:graphic>
          <a:graphicData uri="http://schemas.openxmlformats.org/drawingml/2006/table">
            <a:tbl>
              <a:tblPr/>
              <a:tblGrid>
                <a:gridCol w="182562"/>
              </a:tblGrid>
              <a:tr h="517525">
                <a:tc>
                  <a:txBody>
                    <a:bodyPr/>
                    <a:p>
                      <a:pPr indent="0" lvl="0" marL="0">
                        <a:buNone/>
                      </a:pPr>
                      <a:endParaRPr altLang="en-US" lang="zh-CN"/>
                    </a:p>
                  </a:txBody>
                  <a:tcPr marL="91440" marR="91440" marT="45720" marB="45720" anchor="t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9157" name=""/>
          <p:cNvSpPr/>
          <p:nvPr/>
        </p:nvSpPr>
        <p:spPr>
          <a:xfrm rot="0">
            <a:off x="0" y="3434079"/>
            <a:ext cx="220980" cy="256542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/>
            <a:r>
              <a:rPr sz="1100" lang="zh-CN">
                <a:ea typeface="Times New Roman" pitchFamily="18" charset="0"/>
              </a:rPr>
              <a:t>	</a:t>
            </a:r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9219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18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9160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r>
              <a:t>Transformer Types (cont.)</a:t>
            </a:r>
          </a:p>
        </p:txBody>
      </p:sp>
      <p:sp>
        <p:nvSpPr>
          <p:cNvPr id="1049161" name=""/>
          <p:cNvSpPr/>
          <p:nvPr>
            <p:ph type="body" sz="full" idx="1"/>
          </p:nvPr>
        </p:nvSpPr>
        <p:spPr>
          <a:xfrm rot="0">
            <a:off x="495300" y="1606550"/>
            <a:ext cx="4695825" cy="180975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lang="en-US"/>
              <a:t>3.  closed core</a:t>
            </a:r>
          </a:p>
          <a:p>
            <a:pPr lvl="1">
              <a:lnSpc>
                <a:spcPct val="90000"/>
              </a:lnSpc>
              <a:buNone/>
            </a:pPr>
            <a:r>
              <a:rPr lang="en-US"/>
              <a:t>--	ferromagnetic ends connected</a:t>
            </a:r>
          </a:p>
          <a:p>
            <a:pPr lvl="1">
              <a:lnSpc>
                <a:spcPct val="90000"/>
              </a:lnSpc>
              <a:buNone/>
            </a:pPr>
            <a:r>
              <a:rPr lang="en-US"/>
              <a:t>--	</a:t>
            </a:r>
            <a:r>
              <a:rPr lang="en-US">
                <a:latin typeface="Symbol" pitchFamily="18" charset="2"/>
              </a:rPr>
              <a:t> ­B = ­ </a:t>
            </a:r>
            <a:r>
              <a:rPr lang="en-US"/>
              <a:t>induction</a:t>
            </a:r>
          </a:p>
        </p:txBody>
      </p:sp>
      <p:grpSp>
        <p:nvGrpSpPr>
          <p:cNvPr id="90" name=""/>
          <p:cNvGrpSpPr/>
          <p:nvPr/>
        </p:nvGrpSpPr>
        <p:grpSpPr>
          <a:xfrm rot="0">
            <a:off x="5241925" y="1646237"/>
            <a:ext cx="2914650" cy="1584325"/>
            <a:chOff x="3463" y="819"/>
            <a:chExt cx="1836" cy="998"/>
          </a:xfrm>
        </p:grpSpPr>
        <p:grpSp>
          <p:nvGrpSpPr>
            <p:cNvPr id="91" name=""/>
            <p:cNvGrpSpPr/>
            <p:nvPr/>
          </p:nvGrpSpPr>
          <p:grpSpPr>
            <a:xfrm rot="0">
              <a:off x="3865" y="819"/>
              <a:ext cx="1083" cy="998"/>
              <a:chOff x="3865" y="819"/>
              <a:chExt cx="1083" cy="998"/>
            </a:xfrm>
          </p:grpSpPr>
          <p:sp>
            <p:nvSpPr>
              <p:cNvPr id="1049162" name=""/>
              <p:cNvSpPr/>
              <p:nvPr/>
            </p:nvSpPr>
            <p:spPr>
              <a:xfrm rot="0">
                <a:off x="3865" y="819"/>
                <a:ext cx="1083" cy="998"/>
              </a:xfrm>
              <a:prstGeom prst="rect"/>
              <a:solidFill>
                <a:schemeClr val="accent1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63" name=""/>
              <p:cNvSpPr/>
              <p:nvPr/>
            </p:nvSpPr>
            <p:spPr>
              <a:xfrm rot="0">
                <a:off x="4091" y="1045"/>
                <a:ext cx="629" cy="545"/>
              </a:xfrm>
              <a:prstGeom prst="rect"/>
              <a:solidFill>
                <a:srgbClr val="FFFFFF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92" name=""/>
            <p:cNvGrpSpPr/>
            <p:nvPr/>
          </p:nvGrpSpPr>
          <p:grpSpPr>
            <a:xfrm rot="0">
              <a:off x="3463" y="1066"/>
              <a:ext cx="736" cy="175"/>
              <a:chOff x="3511" y="1594"/>
              <a:chExt cx="736" cy="175"/>
            </a:xfrm>
          </p:grpSpPr>
          <p:sp>
            <p:nvSpPr>
              <p:cNvPr id="1049164" name=""/>
              <p:cNvSpPr/>
              <p:nvPr/>
            </p:nvSpPr>
            <p:spPr>
              <a:xfrm rot="0" flipH="1" flipV="1">
                <a:off x="3511" y="1594"/>
                <a:ext cx="498" cy="3"/>
              </a:xfrm>
              <a:prstGeom prst="lin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65" name=""/>
              <p:cNvSpPr/>
              <p:nvPr/>
            </p:nvSpPr>
            <p:spPr>
              <a:xfrm rot="0">
                <a:off x="3860" y="1666"/>
                <a:ext cx="387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66" name=""/>
              <p:cNvSpPr/>
              <p:nvPr/>
            </p:nvSpPr>
            <p:spPr>
              <a:xfrm rot="0">
                <a:off x="3856" y="1601"/>
                <a:ext cx="389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167" name=""/>
            <p:cNvSpPr/>
            <p:nvPr/>
          </p:nvSpPr>
          <p:spPr>
            <a:xfrm rot="0">
              <a:off x="3812" y="1196"/>
              <a:ext cx="387" cy="104"/>
            </a:xfrm>
            <a:prstGeom prst="ellipse"/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168" name=""/>
            <p:cNvSpPr/>
            <p:nvPr/>
          </p:nvSpPr>
          <p:spPr>
            <a:xfrm rot="0">
              <a:off x="3811" y="1258"/>
              <a:ext cx="388" cy="102"/>
            </a:xfrm>
            <a:prstGeom prst="ellipse"/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169" name=""/>
            <p:cNvSpPr/>
            <p:nvPr/>
          </p:nvSpPr>
          <p:spPr>
            <a:xfrm rot="0">
              <a:off x="3812" y="1330"/>
              <a:ext cx="387" cy="102"/>
            </a:xfrm>
            <a:prstGeom prst="ellipse"/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93" name=""/>
            <p:cNvGrpSpPr/>
            <p:nvPr/>
          </p:nvGrpSpPr>
          <p:grpSpPr>
            <a:xfrm rot="0">
              <a:off x="3464" y="1406"/>
              <a:ext cx="735" cy="169"/>
              <a:chOff x="3512" y="1934"/>
              <a:chExt cx="735" cy="169"/>
            </a:xfrm>
          </p:grpSpPr>
          <p:sp>
            <p:nvSpPr>
              <p:cNvPr id="1049170" name=""/>
              <p:cNvSpPr/>
              <p:nvPr/>
            </p:nvSpPr>
            <p:spPr>
              <a:xfrm rot="0" flipH="1">
                <a:off x="3512" y="2102"/>
                <a:ext cx="496" cy="1"/>
              </a:xfrm>
              <a:prstGeom prst="lin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71" name=""/>
              <p:cNvSpPr/>
              <p:nvPr/>
            </p:nvSpPr>
            <p:spPr>
              <a:xfrm rot="0">
                <a:off x="3860" y="1934"/>
                <a:ext cx="387" cy="101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72" name=""/>
              <p:cNvSpPr/>
              <p:nvPr/>
            </p:nvSpPr>
            <p:spPr>
              <a:xfrm rot="0">
                <a:off x="3856" y="1994"/>
                <a:ext cx="389" cy="104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173" name=""/>
            <p:cNvSpPr/>
            <p:nvPr/>
          </p:nvSpPr>
          <p:spPr>
            <a:xfrm rot="0">
              <a:off x="4873" y="1035"/>
              <a:ext cx="426" cy="3"/>
            </a:xfrm>
            <a:prstGeom prst="lin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4" name=""/>
            <p:cNvSpPr/>
            <p:nvPr/>
          </p:nvSpPr>
          <p:spPr>
            <a:xfrm rot="0">
              <a:off x="4612" y="1140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5" name=""/>
            <p:cNvSpPr/>
            <p:nvPr/>
          </p:nvSpPr>
          <p:spPr>
            <a:xfrm rot="0">
              <a:off x="4612" y="1094"/>
              <a:ext cx="388" cy="69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6" name=""/>
            <p:cNvSpPr/>
            <p:nvPr/>
          </p:nvSpPr>
          <p:spPr>
            <a:xfrm rot="0">
              <a:off x="4612" y="1046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7" name=""/>
            <p:cNvSpPr/>
            <p:nvPr/>
          </p:nvSpPr>
          <p:spPr>
            <a:xfrm rot="0">
              <a:off x="4612" y="1181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8" name=""/>
            <p:cNvSpPr/>
            <p:nvPr/>
          </p:nvSpPr>
          <p:spPr>
            <a:xfrm rot="0">
              <a:off x="4607" y="1185"/>
              <a:ext cx="388" cy="70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79" name=""/>
            <p:cNvSpPr/>
            <p:nvPr/>
          </p:nvSpPr>
          <p:spPr>
            <a:xfrm rot="0">
              <a:off x="4607" y="1225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0" name=""/>
            <p:cNvSpPr/>
            <p:nvPr/>
          </p:nvSpPr>
          <p:spPr>
            <a:xfrm rot="0">
              <a:off x="4607" y="1283"/>
              <a:ext cx="388" cy="70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1" name=""/>
            <p:cNvSpPr/>
            <p:nvPr/>
          </p:nvSpPr>
          <p:spPr>
            <a:xfrm rot="0">
              <a:off x="4607" y="1324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2" name=""/>
            <p:cNvSpPr/>
            <p:nvPr/>
          </p:nvSpPr>
          <p:spPr>
            <a:xfrm rot="0">
              <a:off x="4607" y="1379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3" name=""/>
            <p:cNvSpPr/>
            <p:nvPr/>
          </p:nvSpPr>
          <p:spPr>
            <a:xfrm rot="0">
              <a:off x="4607" y="1426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4" name=""/>
            <p:cNvSpPr/>
            <p:nvPr/>
          </p:nvSpPr>
          <p:spPr>
            <a:xfrm rot="0">
              <a:off x="4607" y="1474"/>
              <a:ext cx="388" cy="71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5" name=""/>
            <p:cNvSpPr/>
            <p:nvPr/>
          </p:nvSpPr>
          <p:spPr>
            <a:xfrm rot="0">
              <a:off x="4607" y="1518"/>
              <a:ext cx="388" cy="70"/>
            </a:xfrm>
            <a:prstGeom prst="ellips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  <p:sp>
          <p:nvSpPr>
            <p:cNvPr id="1049186" name=""/>
            <p:cNvSpPr/>
            <p:nvPr/>
          </p:nvSpPr>
          <p:spPr>
            <a:xfrm rot="0">
              <a:off x="4847" y="1590"/>
              <a:ext cx="426" cy="1"/>
            </a:xfrm>
            <a:prstGeom prst="line"/>
            <a:noFill/>
            <a:ln w="12699" cap="flat" cmpd="sng">
              <a:solidFill>
                <a:srgbClr val="FF3300">
                  <a:alpha val="100000"/>
                </a:srgbClr>
              </a:solidFill>
              <a:prstDash val="solid"/>
              <a:round/>
            </a:ln>
          </p:spPr>
        </p:sp>
      </p:grpSp>
      <p:grpSp>
        <p:nvGrpSpPr>
          <p:cNvPr id="94" name=""/>
          <p:cNvGrpSpPr/>
          <p:nvPr/>
        </p:nvGrpSpPr>
        <p:grpSpPr>
          <a:xfrm rot="0">
            <a:off x="4749800" y="4225925"/>
            <a:ext cx="4000500" cy="1585912"/>
            <a:chOff x="3049" y="2237"/>
            <a:chExt cx="2520" cy="999"/>
          </a:xfrm>
        </p:grpSpPr>
        <p:grpSp>
          <p:nvGrpSpPr>
            <p:cNvPr id="95" name=""/>
            <p:cNvGrpSpPr/>
            <p:nvPr/>
          </p:nvGrpSpPr>
          <p:grpSpPr>
            <a:xfrm rot="0">
              <a:off x="3349" y="2237"/>
              <a:ext cx="1084" cy="999"/>
              <a:chOff x="3469" y="2777"/>
              <a:chExt cx="1084" cy="999"/>
            </a:xfrm>
          </p:grpSpPr>
          <p:sp>
            <p:nvSpPr>
              <p:cNvPr id="1049187" name=""/>
              <p:cNvSpPr/>
              <p:nvPr/>
            </p:nvSpPr>
            <p:spPr>
              <a:xfrm rot="0">
                <a:off x="3469" y="2777"/>
                <a:ext cx="1084" cy="999"/>
              </a:xfrm>
              <a:prstGeom prst="rect"/>
              <a:solidFill>
                <a:schemeClr val="accent1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88" name=""/>
              <p:cNvSpPr/>
              <p:nvPr/>
            </p:nvSpPr>
            <p:spPr>
              <a:xfrm rot="0">
                <a:off x="3696" y="3003"/>
                <a:ext cx="629" cy="545"/>
              </a:xfrm>
              <a:prstGeom prst="rect"/>
              <a:solidFill>
                <a:srgbClr val="FFFFFF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96" name=""/>
            <p:cNvGrpSpPr/>
            <p:nvPr/>
          </p:nvGrpSpPr>
          <p:grpSpPr>
            <a:xfrm rot="0">
              <a:off x="4209" y="2237"/>
              <a:ext cx="1084" cy="999"/>
              <a:chOff x="4329" y="2777"/>
              <a:chExt cx="1084" cy="999"/>
            </a:xfrm>
          </p:grpSpPr>
          <p:sp>
            <p:nvSpPr>
              <p:cNvPr id="1049189" name=""/>
              <p:cNvSpPr/>
              <p:nvPr/>
            </p:nvSpPr>
            <p:spPr>
              <a:xfrm rot="0">
                <a:off x="4329" y="2777"/>
                <a:ext cx="1084" cy="999"/>
              </a:xfrm>
              <a:prstGeom prst="rect"/>
              <a:solidFill>
                <a:schemeClr val="accent1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190" name=""/>
              <p:cNvSpPr/>
              <p:nvPr/>
            </p:nvSpPr>
            <p:spPr>
              <a:xfrm rot="0">
                <a:off x="4556" y="3003"/>
                <a:ext cx="629" cy="545"/>
              </a:xfrm>
              <a:prstGeom prst="rect"/>
              <a:solidFill>
                <a:srgbClr val="FFFFFF"/>
              </a:solidFill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sp>
          <p:nvSpPr>
            <p:cNvPr id="1049191" name=""/>
            <p:cNvSpPr/>
            <p:nvPr/>
          </p:nvSpPr>
          <p:spPr>
            <a:xfrm rot="0">
              <a:off x="4209" y="2242"/>
              <a:ext cx="0" cy="217"/>
            </a:xfrm>
            <a:prstGeom prst="line"/>
            <a:noFill/>
            <a:ln w="50799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9192" name=""/>
            <p:cNvSpPr/>
            <p:nvPr/>
          </p:nvSpPr>
          <p:spPr>
            <a:xfrm rot="0">
              <a:off x="4212" y="3018"/>
              <a:ext cx="0" cy="210"/>
            </a:xfrm>
            <a:prstGeom prst="line"/>
            <a:noFill/>
            <a:ln w="50799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97" name=""/>
            <p:cNvGrpSpPr/>
            <p:nvPr/>
          </p:nvGrpSpPr>
          <p:grpSpPr>
            <a:xfrm rot="0">
              <a:off x="4112" y="2437"/>
              <a:ext cx="1457" cy="550"/>
              <a:chOff x="4232" y="2977"/>
              <a:chExt cx="1457" cy="550"/>
            </a:xfrm>
          </p:grpSpPr>
          <p:sp>
            <p:nvSpPr>
              <p:cNvPr id="1049193" name=""/>
              <p:cNvSpPr/>
              <p:nvPr/>
            </p:nvSpPr>
            <p:spPr>
              <a:xfrm rot="0">
                <a:off x="4474" y="2977"/>
                <a:ext cx="1215" cy="2"/>
              </a:xfrm>
              <a:prstGeom prst="lin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4" name=""/>
              <p:cNvSpPr/>
              <p:nvPr/>
            </p:nvSpPr>
            <p:spPr>
              <a:xfrm rot="0">
                <a:off x="4237" y="3073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5" name=""/>
              <p:cNvSpPr/>
              <p:nvPr/>
            </p:nvSpPr>
            <p:spPr>
              <a:xfrm rot="0">
                <a:off x="4237" y="3027"/>
                <a:ext cx="388" cy="70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6" name=""/>
              <p:cNvSpPr/>
              <p:nvPr/>
            </p:nvSpPr>
            <p:spPr>
              <a:xfrm rot="0">
                <a:off x="4237" y="2980"/>
                <a:ext cx="388" cy="70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7" name=""/>
              <p:cNvSpPr/>
              <p:nvPr/>
            </p:nvSpPr>
            <p:spPr>
              <a:xfrm rot="0">
                <a:off x="4237" y="3115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8" name=""/>
              <p:cNvSpPr/>
              <p:nvPr/>
            </p:nvSpPr>
            <p:spPr>
              <a:xfrm rot="0">
                <a:off x="4232" y="3119"/>
                <a:ext cx="388" cy="69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199" name=""/>
              <p:cNvSpPr/>
              <p:nvPr/>
            </p:nvSpPr>
            <p:spPr>
              <a:xfrm rot="0">
                <a:off x="4232" y="3159"/>
                <a:ext cx="388" cy="70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0" name=""/>
              <p:cNvSpPr/>
              <p:nvPr/>
            </p:nvSpPr>
            <p:spPr>
              <a:xfrm rot="0">
                <a:off x="4232" y="3216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1" name=""/>
              <p:cNvSpPr/>
              <p:nvPr/>
            </p:nvSpPr>
            <p:spPr>
              <a:xfrm rot="0">
                <a:off x="4232" y="3257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2" name=""/>
              <p:cNvSpPr/>
              <p:nvPr/>
            </p:nvSpPr>
            <p:spPr>
              <a:xfrm rot="0">
                <a:off x="4232" y="3312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3" name=""/>
              <p:cNvSpPr/>
              <p:nvPr/>
            </p:nvSpPr>
            <p:spPr>
              <a:xfrm rot="0">
                <a:off x="4232" y="3360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4" name=""/>
              <p:cNvSpPr/>
              <p:nvPr/>
            </p:nvSpPr>
            <p:spPr>
              <a:xfrm rot="0">
                <a:off x="4232" y="3407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5" name=""/>
              <p:cNvSpPr/>
              <p:nvPr/>
            </p:nvSpPr>
            <p:spPr>
              <a:xfrm rot="0">
                <a:off x="4232" y="3451"/>
                <a:ext cx="388" cy="71"/>
              </a:xfrm>
              <a:prstGeom prst="ellips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9206" name=""/>
              <p:cNvSpPr/>
              <p:nvPr/>
            </p:nvSpPr>
            <p:spPr>
              <a:xfrm rot="0">
                <a:off x="4476" y="3525"/>
                <a:ext cx="1162" cy="2"/>
              </a:xfrm>
              <a:prstGeom prst="line"/>
              <a:noFill/>
              <a:ln w="12699" cap="flat" cmpd="sng">
                <a:solidFill>
                  <a:srgbClr val="FF3300">
                    <a:alpha val="100000"/>
                  </a:srgbClr>
                </a:solidFill>
                <a:prstDash val="solid"/>
                <a:round/>
              </a:ln>
            </p:spPr>
          </p:sp>
        </p:grpSp>
        <p:grpSp>
          <p:nvGrpSpPr>
            <p:cNvPr id="98" name=""/>
            <p:cNvGrpSpPr/>
            <p:nvPr/>
          </p:nvGrpSpPr>
          <p:grpSpPr>
            <a:xfrm rot="0">
              <a:off x="3049" y="2468"/>
              <a:ext cx="1430" cy="504"/>
              <a:chOff x="3169" y="3008"/>
              <a:chExt cx="1430" cy="504"/>
            </a:xfrm>
          </p:grpSpPr>
          <p:grpSp>
            <p:nvGrpSpPr>
              <p:cNvPr id="99" name=""/>
              <p:cNvGrpSpPr/>
              <p:nvPr/>
            </p:nvGrpSpPr>
            <p:grpSpPr>
              <a:xfrm rot="0">
                <a:off x="3193" y="3008"/>
                <a:ext cx="1406" cy="171"/>
                <a:chOff x="3193" y="3008"/>
                <a:chExt cx="1406" cy="171"/>
              </a:xfrm>
            </p:grpSpPr>
            <p:sp>
              <p:nvSpPr>
                <p:cNvPr id="1049207" name=""/>
                <p:cNvSpPr/>
                <p:nvPr/>
              </p:nvSpPr>
              <p:spPr>
                <a:xfrm rot="0" flipH="1">
                  <a:off x="3193" y="3008"/>
                  <a:ext cx="1168" cy="1"/>
                </a:xfrm>
                <a:prstGeom prst="lin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208" name=""/>
                <p:cNvSpPr/>
                <p:nvPr/>
              </p:nvSpPr>
              <p:spPr>
                <a:xfrm rot="0">
                  <a:off x="4212" y="3076"/>
                  <a:ext cx="387" cy="103"/>
                </a:xfrm>
                <a:prstGeom prst="ellips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209" name=""/>
                <p:cNvSpPr/>
                <p:nvPr/>
              </p:nvSpPr>
              <p:spPr>
                <a:xfrm rot="0">
                  <a:off x="4208" y="3011"/>
                  <a:ext cx="388" cy="102"/>
                </a:xfrm>
                <a:prstGeom prst="ellips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  <p:sp>
            <p:nvSpPr>
              <p:cNvPr id="1049210" name=""/>
              <p:cNvSpPr/>
              <p:nvPr/>
            </p:nvSpPr>
            <p:spPr>
              <a:xfrm rot="0">
                <a:off x="4212" y="3135"/>
                <a:ext cx="387" cy="103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211" name=""/>
              <p:cNvSpPr/>
              <p:nvPr/>
            </p:nvSpPr>
            <p:spPr>
              <a:xfrm rot="0">
                <a:off x="4211" y="3196"/>
                <a:ext cx="388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9212" name=""/>
              <p:cNvSpPr/>
              <p:nvPr/>
            </p:nvSpPr>
            <p:spPr>
              <a:xfrm rot="0">
                <a:off x="4212" y="3269"/>
                <a:ext cx="387" cy="102"/>
              </a:xfrm>
              <a:prstGeom prst="ellipse"/>
              <a:noFill/>
              <a:ln w="19050" cap="flat" cmpd="sng">
                <a:solidFill>
                  <a:schemeClr val="hlink">
                    <a:alpha val="100000"/>
                  </a:schemeClr>
                </a:solidFill>
                <a:prstDash val="solid"/>
                <a:round/>
              </a:ln>
            </p:spPr>
          </p:sp>
          <p:grpSp>
            <p:nvGrpSpPr>
              <p:cNvPr id="100" name=""/>
              <p:cNvGrpSpPr/>
              <p:nvPr/>
            </p:nvGrpSpPr>
            <p:grpSpPr>
              <a:xfrm rot="0">
                <a:off x="3169" y="3345"/>
                <a:ext cx="1430" cy="167"/>
                <a:chOff x="3169" y="3345"/>
                <a:chExt cx="1430" cy="167"/>
              </a:xfrm>
            </p:grpSpPr>
            <p:sp>
              <p:nvSpPr>
                <p:cNvPr id="1049213" name=""/>
                <p:cNvSpPr/>
                <p:nvPr/>
              </p:nvSpPr>
              <p:spPr>
                <a:xfrm rot="0" flipH="1">
                  <a:off x="3169" y="3512"/>
                  <a:ext cx="1190" cy="0"/>
                </a:xfrm>
                <a:prstGeom prst="lin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214" name=""/>
                <p:cNvSpPr/>
                <p:nvPr/>
              </p:nvSpPr>
              <p:spPr>
                <a:xfrm rot="0">
                  <a:off x="4212" y="3345"/>
                  <a:ext cx="387" cy="101"/>
                </a:xfrm>
                <a:prstGeom prst="ellips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9215" name=""/>
                <p:cNvSpPr/>
                <p:nvPr/>
              </p:nvSpPr>
              <p:spPr>
                <a:xfrm rot="0">
                  <a:off x="4208" y="3405"/>
                  <a:ext cx="388" cy="103"/>
                </a:xfrm>
                <a:prstGeom prst="ellipse"/>
                <a:noFill/>
                <a:ln w="19050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</p:grpSp>
      </p:grpSp>
      <p:sp>
        <p:nvSpPr>
          <p:cNvPr id="1049216" name=""/>
          <p:cNvSpPr/>
          <p:nvPr/>
        </p:nvSpPr>
        <p:spPr>
          <a:xfrm rot="0">
            <a:off x="514350" y="3457575"/>
            <a:ext cx="8167687" cy="0"/>
          </a:xfrm>
          <a:prstGeom prst="line"/>
          <a:noFill/>
          <a:ln w="50799" cap="flat" cmpd="sng">
            <a:solidFill>
              <a:schemeClr val="accent2">
                <a:alpha val="100000"/>
              </a:schemeClr>
            </a:solidFill>
            <a:prstDash val="dash"/>
            <a:round/>
          </a:ln>
        </p:spPr>
      </p:sp>
      <p:sp>
        <p:nvSpPr>
          <p:cNvPr id="1049217" name=""/>
          <p:cNvSpPr/>
          <p:nvPr/>
        </p:nvSpPr>
        <p:spPr>
          <a:xfrm rot="0">
            <a:off x="514350" y="3614737"/>
            <a:ext cx="4497387" cy="243840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eaLnBrk="1" hangingPunct="1" indent="-457200" latinLnBrk="1" lvl="0" marL="457200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None/>
            </a:pPr>
            <a:r>
              <a:rPr b="1" sz="3200" lang="en-US"/>
              <a:t>4.  shell </a:t>
            </a:r>
          </a:p>
          <a:p>
            <a:pPr eaLnBrk="1" hangingPunct="1" indent="-455612" latinLnBrk="1" lvl="1" marL="1027112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b="1" sz="2800" lang="en-US"/>
              <a:t>-- lazy square eight</a:t>
            </a:r>
          </a:p>
          <a:p>
            <a:pPr eaLnBrk="1" hangingPunct="1" indent="-455612" latinLnBrk="1" lvl="1" marL="1027112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b="1" sz="2800" lang="en-US"/>
              <a:t>-- overlap of coils on same ferromagnetic core</a:t>
            </a: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7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2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91" name=""/>
          <p:cNvSpPr/>
          <p:nvPr>
            <p:ph type="title" sz="full" idx="0"/>
          </p:nvPr>
        </p:nvSpPr>
        <p:spPr>
          <a:xfrm rot="0">
            <a:off x="642937" y="261937"/>
            <a:ext cx="7772400" cy="881062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sz="3600" lang="en-US"/>
              <a:t>Transformers</a:t>
            </a:r>
          </a:p>
        </p:txBody>
      </p:sp>
      <p:sp>
        <p:nvSpPr>
          <p:cNvPr id="1048592" name=""/>
          <p:cNvSpPr/>
          <p:nvPr/>
        </p:nvSpPr>
        <p:spPr>
          <a:xfrm rot="0">
            <a:off x="5334000" y="1981200"/>
            <a:ext cx="3810000" cy="4114800"/>
          </a:xfrm>
          <a:prstGeom prst="rect"/>
          <a:noFill/>
          <a:ln>
            <a:noFill/>
          </a:ln>
        </p:spPr>
      </p:sp>
      <p:sp>
        <p:nvSpPr>
          <p:cNvPr id="1048593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594" name=""/>
          <p:cNvSpPr/>
          <p:nvPr/>
        </p:nvSpPr>
        <p:spPr>
          <a:xfrm rot="0">
            <a:off x="0" y="3419475"/>
            <a:ext cx="9144000" cy="0"/>
          </a:xfrm>
          <a:prstGeom prst="rect"/>
          <a:noFill/>
          <a:ln>
            <a:noFill/>
          </a:ln>
        </p:spPr>
      </p:sp>
      <p:sp>
        <p:nvSpPr>
          <p:cNvPr id="1048595" name=""/>
          <p:cNvSpPr txBox="1"/>
          <p:nvPr/>
        </p:nvSpPr>
        <p:spPr>
          <a:xfrm rot="0">
            <a:off x="857250" y="5784850"/>
            <a:ext cx="777875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>
              <a:spcBef>
                <a:spcPct val="50000"/>
              </a:spcBef>
            </a:pPr>
            <a:r>
              <a:rPr b="1" lang="en-US">
                <a:solidFill>
                  <a:srgbClr val="FF0000"/>
                </a:solidFill>
              </a:rPr>
              <a:t>Very large three-phase network transformer. </a:t>
            </a:r>
          </a:p>
        </p:txBody>
      </p:sp>
      <p:pic>
        <p:nvPicPr>
          <p:cNvPr id="2097153" name="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830387" y="1414462"/>
            <a:ext cx="5741987" cy="4114800"/>
          </a:xfrm>
          <a:prstGeom prst="rect"/>
          <a:noFill/>
          <a:ln>
            <a:noFill/>
          </a:ln>
        </p:spPr>
      </p:pic>
    </p:spTree>
  </p:cSld>
  <p:clrMapOvr>
    <a:masterClrMapping/>
  </p:clrMapOvr>
  <p:transition spd="fast" advClick="1">
    <p:cut thruBlk="0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2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8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3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598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lang="en-US"/>
              <a:t>Transformer    </a:t>
            </a:r>
            <a:br/>
            <a:r>
              <a:rPr sz="2400" lang="en-US"/>
              <a:t> 	</a:t>
            </a:r>
            <a:r>
              <a:rPr sz="2400" lang="en-US">
                <a:solidFill>
                  <a:schemeClr val="dk1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electromagnetic device (mutual induction)</a:t>
            </a:r>
          </a:p>
        </p:txBody>
      </p:sp>
      <p:sp>
        <p:nvSpPr>
          <p:cNvPr id="1048599" name=""/>
          <p:cNvSpPr/>
          <p:nvPr>
            <p:ph type="body" sz="full" idx="1"/>
          </p:nvPr>
        </p:nvSpPr>
        <p:spPr>
          <a:xfrm rot="0">
            <a:off x="514350" y="1644650"/>
            <a:ext cx="8088312" cy="4610100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buNone/>
            </a:pPr>
            <a:r>
              <a:rPr lang="en-US"/>
              <a:t>1. components:</a:t>
            </a:r>
          </a:p>
          <a:p>
            <a:pPr lvl="1">
              <a:buNone/>
            </a:pPr>
            <a:r>
              <a:rPr sz="2400" lang="en-US"/>
              <a:t>-- </a:t>
            </a:r>
            <a:r>
              <a:rPr lang="en-US"/>
              <a:t>2 adjacent coils</a:t>
            </a:r>
          </a:p>
          <a:p>
            <a:pPr lvl="1">
              <a:buNone/>
            </a:pPr>
            <a:r>
              <a:rPr lang="en-US"/>
              <a:t>-- </a:t>
            </a:r>
            <a:r>
              <a:rPr sz="2400" lang="en-US"/>
              <a:t>coils not physically connected to each other</a:t>
            </a:r>
          </a:p>
        </p:txBody>
      </p:sp>
      <p:grpSp>
        <p:nvGrpSpPr>
          <p:cNvPr id="26" name=""/>
          <p:cNvGrpSpPr/>
          <p:nvPr/>
        </p:nvGrpSpPr>
        <p:grpSpPr>
          <a:xfrm rot="0">
            <a:off x="2249487" y="3390900"/>
            <a:ext cx="5497512" cy="2152650"/>
            <a:chOff x="1417" y="2136"/>
            <a:chExt cx="3463" cy="1356"/>
          </a:xfrm>
        </p:grpSpPr>
        <p:sp>
          <p:nvSpPr>
            <p:cNvPr id="1048600" name=""/>
            <p:cNvSpPr/>
            <p:nvPr/>
          </p:nvSpPr>
          <p:spPr>
            <a:xfrm rot="0">
              <a:off x="3204" y="2136"/>
              <a:ext cx="352" cy="1256"/>
            </a:xfrm>
            <a:prstGeom prst="rect"/>
            <a:solidFill>
              <a:srgbClr val="FFFF00"/>
            </a:solidFill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50000"/>
                </a:schemeClr>
              </a:outerShdw>
            </a:effectLst>
          </p:spPr>
        </p:sp>
        <p:grpSp>
          <p:nvGrpSpPr>
            <p:cNvPr id="27" name=""/>
            <p:cNvGrpSpPr/>
            <p:nvPr/>
          </p:nvGrpSpPr>
          <p:grpSpPr>
            <a:xfrm rot="0">
              <a:off x="1417" y="2221"/>
              <a:ext cx="1412" cy="1040"/>
              <a:chOff x="1417" y="2221"/>
              <a:chExt cx="1412" cy="1040"/>
            </a:xfrm>
          </p:grpSpPr>
          <p:sp>
            <p:nvSpPr>
              <p:cNvPr id="1048601" name=""/>
              <p:cNvSpPr/>
              <p:nvPr/>
            </p:nvSpPr>
            <p:spPr>
              <a:xfrm rot="0" flipH="1" flipV="1">
                <a:off x="1592" y="2272"/>
                <a:ext cx="1" cy="322"/>
              </a:xfrm>
              <a:prstGeom prst="lin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02" name=""/>
              <p:cNvSpPr/>
              <p:nvPr/>
            </p:nvSpPr>
            <p:spPr>
              <a:xfrm rot="0">
                <a:off x="1600" y="2832"/>
                <a:ext cx="0" cy="380"/>
              </a:xfrm>
              <a:prstGeom prst="lin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03" name=""/>
              <p:cNvSpPr/>
              <p:nvPr/>
            </p:nvSpPr>
            <p:spPr>
              <a:xfrm rot="0">
                <a:off x="2367" y="2221"/>
                <a:ext cx="380" cy="1040"/>
              </a:xfrm>
              <a:prstGeom prst="rect"/>
              <a:solidFill>
                <a:srgbClr val="FF9900"/>
              </a:solidFill>
              <a:ln w="12699" cap="flat" cmpd="sng">
                <a:solidFill>
                  <a:srgbClr val="4D4D4D">
                    <a:alpha val="100000"/>
                  </a:srgbClr>
                </a:solidFill>
                <a:prstDash val="solid"/>
                <a:round/>
              </a:ln>
              <a:effectLst>
                <a:outerShdw algn="ctr" dir="2699999" dist="107763" kx="0" sx="100000" sy="100000">
                  <a:schemeClr val="dk2">
                    <a:alpha val="100000"/>
                  </a:schemeClr>
                </a:outerShdw>
              </a:effectLst>
            </p:spPr>
          </p:sp>
          <p:grpSp>
            <p:nvGrpSpPr>
              <p:cNvPr id="28" name=""/>
              <p:cNvGrpSpPr/>
              <p:nvPr/>
            </p:nvGrpSpPr>
            <p:grpSpPr>
              <a:xfrm rot="0">
                <a:off x="1590" y="2277"/>
                <a:ext cx="1239" cy="936"/>
                <a:chOff x="1482" y="2493"/>
                <a:chExt cx="1239" cy="936"/>
              </a:xfrm>
            </p:grpSpPr>
            <p:sp>
              <p:nvSpPr>
                <p:cNvPr id="1048604" name=""/>
                <p:cNvSpPr/>
                <p:nvPr/>
              </p:nvSpPr>
              <p:spPr>
                <a:xfrm rot="0">
                  <a:off x="2209" y="2673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05" name=""/>
                <p:cNvSpPr/>
                <p:nvPr/>
              </p:nvSpPr>
              <p:spPr>
                <a:xfrm rot="0">
                  <a:off x="2204" y="2586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06" name=""/>
                <p:cNvSpPr/>
                <p:nvPr/>
              </p:nvSpPr>
              <p:spPr>
                <a:xfrm rot="0">
                  <a:off x="2199" y="2500"/>
                  <a:ext cx="508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07" name=""/>
                <p:cNvSpPr/>
                <p:nvPr/>
              </p:nvSpPr>
              <p:spPr>
                <a:xfrm rot="0">
                  <a:off x="2214" y="2750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08" name=""/>
                <p:cNvSpPr/>
                <p:nvPr/>
              </p:nvSpPr>
              <p:spPr>
                <a:xfrm rot="0">
                  <a:off x="2209" y="2855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09" name=""/>
                <p:cNvSpPr/>
                <p:nvPr/>
              </p:nvSpPr>
              <p:spPr>
                <a:xfrm rot="0">
                  <a:off x="2204" y="2932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0" name=""/>
                <p:cNvSpPr/>
                <p:nvPr/>
              </p:nvSpPr>
              <p:spPr>
                <a:xfrm rot="0">
                  <a:off x="2209" y="3033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1" name=""/>
                <p:cNvSpPr/>
                <p:nvPr/>
              </p:nvSpPr>
              <p:spPr>
                <a:xfrm rot="0">
                  <a:off x="2204" y="3124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2" name=""/>
                <p:cNvSpPr/>
                <p:nvPr/>
              </p:nvSpPr>
              <p:spPr>
                <a:xfrm rot="0">
                  <a:off x="2204" y="3211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3" name=""/>
                <p:cNvSpPr/>
                <p:nvPr/>
              </p:nvSpPr>
              <p:spPr>
                <a:xfrm rot="0">
                  <a:off x="2199" y="3292"/>
                  <a:ext cx="508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4" name=""/>
                <p:cNvSpPr/>
                <p:nvPr/>
              </p:nvSpPr>
              <p:spPr>
                <a:xfrm rot="0" flipH="1">
                  <a:off x="1482" y="2493"/>
                  <a:ext cx="916" cy="0"/>
                </a:xfrm>
                <a:prstGeom prst="lin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15" name=""/>
                <p:cNvSpPr/>
                <p:nvPr/>
              </p:nvSpPr>
              <p:spPr>
                <a:xfrm rot="0" flipH="1">
                  <a:off x="1501" y="3429"/>
                  <a:ext cx="916" cy="0"/>
                </a:xfrm>
                <a:prstGeom prst="lin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  <p:grpSp>
            <p:nvGrpSpPr>
              <p:cNvPr id="29" name=""/>
              <p:cNvGrpSpPr/>
              <p:nvPr/>
            </p:nvGrpSpPr>
            <p:grpSpPr>
              <a:xfrm rot="0">
                <a:off x="1417" y="2576"/>
                <a:ext cx="368" cy="304"/>
                <a:chOff x="1309" y="2792"/>
                <a:chExt cx="368" cy="304"/>
              </a:xfrm>
            </p:grpSpPr>
            <p:sp>
              <p:nvSpPr>
                <p:cNvPr id="1048616" name=""/>
                <p:cNvSpPr/>
                <p:nvPr/>
              </p:nvSpPr>
              <p:spPr>
                <a:xfrm rot="0">
                  <a:off x="1309" y="2792"/>
                  <a:ext cx="368" cy="304"/>
                </a:xfrm>
                <a:prstGeom prst="ellipse"/>
                <a:solidFill>
                  <a:srgbClr val="FFFFFF"/>
                </a:solidFill>
                <a:ln w="28575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grpSp>
              <p:nvGrpSpPr>
                <p:cNvPr id="30" name=""/>
                <p:cNvGrpSpPr/>
                <p:nvPr/>
              </p:nvGrpSpPr>
              <p:grpSpPr>
                <a:xfrm rot="0">
                  <a:off x="1368" y="2854"/>
                  <a:ext cx="252" cy="175"/>
                  <a:chOff x="1368" y="2854"/>
                  <a:chExt cx="252" cy="175"/>
                </a:xfrm>
              </p:grpSpPr>
              <p:sp>
                <p:nvSpPr>
                  <p:cNvPr id="1048617" name=""/>
                  <p:cNvSpPr/>
                  <p:nvPr/>
                </p:nvSpPr>
                <p:spPr>
                  <a:xfrm rot="10800000">
                    <a:off x="1368" y="2854"/>
                    <a:ext cx="133" cy="91"/>
                  </a:xfrm>
                  <a:custGeom>
                    <a:avLst/>
                    <a:ahLst/>
                    <a:rect l="0" t="0" r="r" b="b"/>
                    <a:pathLst>
                      <a:path w="21599" h="10800" fill="none" extrusionOk="0">
                        <a:moveTo>
                          <a:pt x="21599" y="121"/>
                        </a:moveTo>
                        <a:arcTo wR="10800" hR="10800" stAng="38647" swAng="10761353"/>
                      </a:path>
                      <a:path w="21599" h="10800" stroke="0">
                        <a:moveTo>
                          <a:pt x="21599" y="121"/>
                        </a:moveTo>
                        <a:arcTo wR="10800" hR="10800" stAng="38647" swAng="10761353"/>
                        <a:lnTo>
                          <a:pt x="10800" y="0"/>
                        </a:lnTo>
                        <a:close/>
                      </a:path>
                    </a:pathLst>
                  </a:custGeom>
                  <a:noFill/>
                  <a:ln w="28575" cap="rnd" cmpd="sng">
                    <a:solidFill>
                      <a:schemeClr val="hlink">
                        <a:alpha val="100000"/>
                      </a:schemeClr>
                    </a:solidFill>
                    <a:prstDash val="solid"/>
                    <a:round/>
                  </a:ln>
                </p:spPr>
              </p:sp>
              <p:sp>
                <p:nvSpPr>
                  <p:cNvPr id="1048618" name=""/>
                  <p:cNvSpPr/>
                  <p:nvPr/>
                </p:nvSpPr>
                <p:spPr>
                  <a:xfrm rot="0">
                    <a:off x="1487" y="2936"/>
                    <a:ext cx="133" cy="93"/>
                  </a:xfrm>
                  <a:custGeom>
                    <a:avLst/>
                    <a:ahLst/>
                    <a:rect l="0" t="0" r="r" b="b"/>
                    <a:pathLst>
                      <a:path w="21600" h="10919" fill="none" extrusionOk="0">
                        <a:moveTo>
                          <a:pt x="21599" y="0"/>
                        </a:moveTo>
                        <a:arcTo wR="10800" hR="10800" stAng="21562144" swAng="10800567"/>
                      </a:path>
                      <a:path w="21600" h="10919" stroke="0">
                        <a:moveTo>
                          <a:pt x="21599" y="0"/>
                        </a:moveTo>
                        <a:arcTo wR="10800" hR="10800" stAng="21562144" swAng="10800567"/>
                        <a:lnTo>
                          <a:pt x="10800" y="119"/>
                        </a:lnTo>
                        <a:close/>
                      </a:path>
                    </a:pathLst>
                  </a:custGeom>
                  <a:noFill/>
                  <a:ln w="28575" cap="rnd" cmpd="sng">
                    <a:solidFill>
                      <a:schemeClr val="hlink">
                        <a:alpha val="100000"/>
                      </a:schemeClr>
                    </a:solidFill>
                    <a:prstDash val="solid"/>
                    <a:round/>
                  </a:ln>
                </p:spPr>
              </p:sp>
            </p:grpSp>
          </p:grpSp>
        </p:grpSp>
        <p:sp>
          <p:nvSpPr>
            <p:cNvPr id="1048619" name=""/>
            <p:cNvSpPr/>
            <p:nvPr/>
          </p:nvSpPr>
          <p:spPr>
            <a:xfrm rot="0" flipH="1" flipV="1">
              <a:off x="4347" y="2166"/>
              <a:ext cx="1" cy="534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20" name=""/>
            <p:cNvSpPr/>
            <p:nvPr/>
          </p:nvSpPr>
          <p:spPr>
            <a:xfrm rot="0" flipH="1">
              <a:off x="4331" y="2852"/>
              <a:ext cx="1" cy="478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21" name=""/>
            <p:cNvSpPr/>
            <p:nvPr/>
          </p:nvSpPr>
          <p:spPr>
            <a:xfrm rot="0">
              <a:off x="3417" y="2171"/>
              <a:ext cx="916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22" name=""/>
            <p:cNvSpPr/>
            <p:nvPr/>
          </p:nvSpPr>
          <p:spPr>
            <a:xfrm rot="0">
              <a:off x="3422" y="3339"/>
              <a:ext cx="916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31" name=""/>
            <p:cNvGrpSpPr/>
            <p:nvPr/>
          </p:nvGrpSpPr>
          <p:grpSpPr>
            <a:xfrm rot="0">
              <a:off x="3124" y="2178"/>
              <a:ext cx="508" cy="1154"/>
              <a:chOff x="3016" y="2394"/>
              <a:chExt cx="508" cy="1154"/>
            </a:xfrm>
          </p:grpSpPr>
          <p:sp>
            <p:nvSpPr>
              <p:cNvPr id="1048623" name=""/>
              <p:cNvSpPr/>
              <p:nvPr/>
            </p:nvSpPr>
            <p:spPr>
              <a:xfrm rot="0">
                <a:off x="3017" y="251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4" name=""/>
              <p:cNvSpPr/>
              <p:nvPr/>
            </p:nvSpPr>
            <p:spPr>
              <a:xfrm rot="0">
                <a:off x="3017" y="2455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5" name=""/>
              <p:cNvSpPr/>
              <p:nvPr/>
            </p:nvSpPr>
            <p:spPr>
              <a:xfrm rot="0">
                <a:off x="3016" y="2394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6" name=""/>
              <p:cNvSpPr/>
              <p:nvPr/>
            </p:nvSpPr>
            <p:spPr>
              <a:xfrm rot="0">
                <a:off x="3017" y="2572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7" name=""/>
              <p:cNvSpPr/>
              <p:nvPr/>
            </p:nvSpPr>
            <p:spPr>
              <a:xfrm rot="0">
                <a:off x="3017" y="264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8" name=""/>
              <p:cNvSpPr/>
              <p:nvPr/>
            </p:nvSpPr>
            <p:spPr>
              <a:xfrm rot="0">
                <a:off x="3017" y="2702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29" name=""/>
              <p:cNvSpPr/>
              <p:nvPr/>
            </p:nvSpPr>
            <p:spPr>
              <a:xfrm rot="0">
                <a:off x="3017" y="2774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0" name=""/>
              <p:cNvSpPr/>
              <p:nvPr/>
            </p:nvSpPr>
            <p:spPr>
              <a:xfrm rot="0">
                <a:off x="3017" y="2839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1" name=""/>
              <p:cNvSpPr/>
              <p:nvPr/>
            </p:nvSpPr>
            <p:spPr>
              <a:xfrm rot="0">
                <a:off x="3017" y="2901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2" name=""/>
              <p:cNvSpPr/>
              <p:nvPr/>
            </p:nvSpPr>
            <p:spPr>
              <a:xfrm rot="0">
                <a:off x="3016" y="2958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3" name=""/>
              <p:cNvSpPr/>
              <p:nvPr/>
            </p:nvSpPr>
            <p:spPr>
              <a:xfrm rot="0">
                <a:off x="3017" y="3019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4" name=""/>
              <p:cNvSpPr/>
              <p:nvPr/>
            </p:nvSpPr>
            <p:spPr>
              <a:xfrm rot="0">
                <a:off x="3017" y="295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5" name=""/>
              <p:cNvSpPr/>
              <p:nvPr/>
            </p:nvSpPr>
            <p:spPr>
              <a:xfrm rot="0">
                <a:off x="3016" y="2896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6" name=""/>
              <p:cNvSpPr/>
              <p:nvPr/>
            </p:nvSpPr>
            <p:spPr>
              <a:xfrm rot="0">
                <a:off x="3017" y="3074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7" name=""/>
              <p:cNvSpPr/>
              <p:nvPr/>
            </p:nvSpPr>
            <p:spPr>
              <a:xfrm rot="0">
                <a:off x="3017" y="3149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8" name=""/>
              <p:cNvSpPr/>
              <p:nvPr/>
            </p:nvSpPr>
            <p:spPr>
              <a:xfrm rot="0">
                <a:off x="3017" y="3203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39" name=""/>
              <p:cNvSpPr/>
              <p:nvPr/>
            </p:nvSpPr>
            <p:spPr>
              <a:xfrm rot="0">
                <a:off x="3017" y="3275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0" name=""/>
              <p:cNvSpPr/>
              <p:nvPr/>
            </p:nvSpPr>
            <p:spPr>
              <a:xfrm rot="0">
                <a:off x="3017" y="3340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1" name=""/>
              <p:cNvSpPr/>
              <p:nvPr/>
            </p:nvSpPr>
            <p:spPr>
              <a:xfrm rot="0">
                <a:off x="3017" y="3402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2" name=""/>
              <p:cNvSpPr/>
              <p:nvPr/>
            </p:nvSpPr>
            <p:spPr>
              <a:xfrm rot="0">
                <a:off x="3016" y="3460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32" name=""/>
            <p:cNvGrpSpPr/>
            <p:nvPr/>
          </p:nvGrpSpPr>
          <p:grpSpPr>
            <a:xfrm rot="0">
              <a:off x="4256" y="2616"/>
              <a:ext cx="476" cy="308"/>
              <a:chOff x="4256" y="2616"/>
              <a:chExt cx="476" cy="308"/>
            </a:xfrm>
          </p:grpSpPr>
          <p:sp>
            <p:nvSpPr>
              <p:cNvPr id="1048643" name=""/>
              <p:cNvSpPr/>
              <p:nvPr/>
            </p:nvSpPr>
            <p:spPr>
              <a:xfrm rot="0">
                <a:off x="4256" y="2686"/>
                <a:ext cx="352" cy="168"/>
              </a:xfrm>
              <a:prstGeom prst="ellipse"/>
              <a:solidFill>
                <a:srgbClr val="996633"/>
              </a:solidFill>
              <a:ln w="12699" cap="flat" cmpd="sng">
                <a:solidFill>
                  <a:srgbClr val="996633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644" name=""/>
              <p:cNvSpPr/>
              <p:nvPr/>
            </p:nvSpPr>
            <p:spPr>
              <a:xfrm rot="0">
                <a:off x="4292" y="2712"/>
                <a:ext cx="4" cy="116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5" name=""/>
              <p:cNvSpPr/>
              <p:nvPr/>
            </p:nvSpPr>
            <p:spPr>
              <a:xfrm rot="0">
                <a:off x="4328" y="2696"/>
                <a:ext cx="8" cy="148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6" name=""/>
              <p:cNvSpPr/>
              <p:nvPr/>
            </p:nvSpPr>
            <p:spPr>
              <a:xfrm rot="0">
                <a:off x="4368" y="2688"/>
                <a:ext cx="12" cy="164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7" name=""/>
              <p:cNvSpPr/>
              <p:nvPr/>
            </p:nvSpPr>
            <p:spPr>
              <a:xfrm rot="0">
                <a:off x="4404" y="2682"/>
                <a:ext cx="12" cy="176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48" name=""/>
              <p:cNvSpPr/>
              <p:nvPr/>
            </p:nvSpPr>
            <p:spPr>
              <a:xfrm rot="0">
                <a:off x="4444" y="2616"/>
                <a:ext cx="288" cy="308"/>
              </a:xfrm>
              <a:prstGeom prst="ellipse"/>
              <a:solidFill>
                <a:srgbClr val="FFFF00"/>
              </a:solidFill>
              <a:ln w="12699" cap="flat" cmpd="sng">
                <a:solidFill>
                  <a:srgbClr val="FFFF00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649" name=""/>
            <p:cNvSpPr/>
            <p:nvPr/>
          </p:nvSpPr>
          <p:spPr>
            <a:xfrm rot="0" flipH="1" flipV="1">
              <a:off x="4484" y="2472"/>
              <a:ext cx="40" cy="108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0" name=""/>
            <p:cNvSpPr/>
            <p:nvPr/>
          </p:nvSpPr>
          <p:spPr>
            <a:xfrm rot="0" flipV="1">
              <a:off x="4640" y="2464"/>
              <a:ext cx="2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1" name=""/>
            <p:cNvSpPr/>
            <p:nvPr/>
          </p:nvSpPr>
          <p:spPr>
            <a:xfrm rot="0" flipV="1">
              <a:off x="4744" y="2608"/>
              <a:ext cx="96" cy="7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2" name=""/>
            <p:cNvSpPr/>
            <p:nvPr/>
          </p:nvSpPr>
          <p:spPr>
            <a:xfrm rot="0">
              <a:off x="4668" y="2936"/>
              <a:ext cx="6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3" name=""/>
            <p:cNvSpPr/>
            <p:nvPr/>
          </p:nvSpPr>
          <p:spPr>
            <a:xfrm rot="0">
              <a:off x="4744" y="2848"/>
              <a:ext cx="136" cy="5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4" name=""/>
            <p:cNvSpPr/>
            <p:nvPr/>
          </p:nvSpPr>
          <p:spPr>
            <a:xfrm rot="0" flipV="1">
              <a:off x="4500" y="2944"/>
              <a:ext cx="2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5" name=""/>
            <p:cNvSpPr/>
            <p:nvPr/>
          </p:nvSpPr>
          <p:spPr>
            <a:xfrm rot="0">
              <a:off x="2915" y="2162"/>
              <a:ext cx="0" cy="1327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56" name=""/>
            <p:cNvSpPr/>
            <p:nvPr/>
          </p:nvSpPr>
          <p:spPr>
            <a:xfrm rot="0">
              <a:off x="3011" y="2162"/>
              <a:ext cx="1" cy="133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43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4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grpSp>
        <p:nvGrpSpPr>
          <p:cNvPr id="34" name=""/>
          <p:cNvGrpSpPr/>
          <p:nvPr/>
        </p:nvGrpSpPr>
        <p:grpSpPr>
          <a:xfrm rot="0">
            <a:off x="2249487" y="3390900"/>
            <a:ext cx="5497512" cy="2152650"/>
            <a:chOff x="1417" y="2136"/>
            <a:chExt cx="3463" cy="1356"/>
          </a:xfrm>
        </p:grpSpPr>
        <p:sp>
          <p:nvSpPr>
            <p:cNvPr id="1048659" name=""/>
            <p:cNvSpPr/>
            <p:nvPr/>
          </p:nvSpPr>
          <p:spPr>
            <a:xfrm rot="0">
              <a:off x="3204" y="2136"/>
              <a:ext cx="352" cy="1256"/>
            </a:xfrm>
            <a:prstGeom prst="rect"/>
            <a:solidFill>
              <a:srgbClr val="FFFF00"/>
            </a:solidFill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  <a:effectLst>
              <a:outerShdw algn="ctr" dir="2699999" dist="107763" kx="0" sx="100000" sy="100000">
                <a:schemeClr val="dk2">
                  <a:alpha val="50000"/>
                </a:schemeClr>
              </a:outerShdw>
            </a:effectLst>
          </p:spPr>
        </p:sp>
        <p:grpSp>
          <p:nvGrpSpPr>
            <p:cNvPr id="35" name=""/>
            <p:cNvGrpSpPr/>
            <p:nvPr/>
          </p:nvGrpSpPr>
          <p:grpSpPr>
            <a:xfrm rot="0">
              <a:off x="1417" y="2221"/>
              <a:ext cx="1412" cy="1040"/>
              <a:chOff x="1417" y="2221"/>
              <a:chExt cx="1412" cy="1040"/>
            </a:xfrm>
          </p:grpSpPr>
          <p:sp>
            <p:nvSpPr>
              <p:cNvPr id="1048660" name=""/>
              <p:cNvSpPr/>
              <p:nvPr/>
            </p:nvSpPr>
            <p:spPr>
              <a:xfrm rot="0" flipH="1" flipV="1">
                <a:off x="1592" y="2272"/>
                <a:ext cx="1" cy="322"/>
              </a:xfrm>
              <a:prstGeom prst="lin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61" name=""/>
              <p:cNvSpPr/>
              <p:nvPr/>
            </p:nvSpPr>
            <p:spPr>
              <a:xfrm rot="0">
                <a:off x="1600" y="2832"/>
                <a:ext cx="0" cy="380"/>
              </a:xfrm>
              <a:prstGeom prst="lin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62" name=""/>
              <p:cNvSpPr/>
              <p:nvPr/>
            </p:nvSpPr>
            <p:spPr>
              <a:xfrm rot="0">
                <a:off x="2367" y="2221"/>
                <a:ext cx="380" cy="1040"/>
              </a:xfrm>
              <a:prstGeom prst="rect"/>
              <a:solidFill>
                <a:srgbClr val="FF9900"/>
              </a:solidFill>
              <a:ln w="12699" cap="flat" cmpd="sng">
                <a:solidFill>
                  <a:srgbClr val="4D4D4D">
                    <a:alpha val="100000"/>
                  </a:srgbClr>
                </a:solidFill>
                <a:prstDash val="solid"/>
                <a:round/>
              </a:ln>
              <a:effectLst>
                <a:outerShdw algn="ctr" dir="2699999" dist="107763" kx="0" sx="100000" sy="100000">
                  <a:schemeClr val="dk2">
                    <a:alpha val="100000"/>
                  </a:schemeClr>
                </a:outerShdw>
              </a:effectLst>
            </p:spPr>
          </p:sp>
          <p:grpSp>
            <p:nvGrpSpPr>
              <p:cNvPr id="36" name=""/>
              <p:cNvGrpSpPr/>
              <p:nvPr/>
            </p:nvGrpSpPr>
            <p:grpSpPr>
              <a:xfrm rot="0">
                <a:off x="1590" y="2277"/>
                <a:ext cx="1239" cy="936"/>
                <a:chOff x="1482" y="2493"/>
                <a:chExt cx="1239" cy="936"/>
              </a:xfrm>
            </p:grpSpPr>
            <p:sp>
              <p:nvSpPr>
                <p:cNvPr id="1048663" name=""/>
                <p:cNvSpPr/>
                <p:nvPr/>
              </p:nvSpPr>
              <p:spPr>
                <a:xfrm rot="0">
                  <a:off x="2209" y="2673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4" name=""/>
                <p:cNvSpPr/>
                <p:nvPr/>
              </p:nvSpPr>
              <p:spPr>
                <a:xfrm rot="0">
                  <a:off x="2204" y="2586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5" name=""/>
                <p:cNvSpPr/>
                <p:nvPr/>
              </p:nvSpPr>
              <p:spPr>
                <a:xfrm rot="0">
                  <a:off x="2199" y="2500"/>
                  <a:ext cx="508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6" name=""/>
                <p:cNvSpPr/>
                <p:nvPr/>
              </p:nvSpPr>
              <p:spPr>
                <a:xfrm rot="0">
                  <a:off x="2214" y="2750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7" name=""/>
                <p:cNvSpPr/>
                <p:nvPr/>
              </p:nvSpPr>
              <p:spPr>
                <a:xfrm rot="0">
                  <a:off x="2209" y="2855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8" name=""/>
                <p:cNvSpPr/>
                <p:nvPr/>
              </p:nvSpPr>
              <p:spPr>
                <a:xfrm rot="0">
                  <a:off x="2204" y="2932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69" name=""/>
                <p:cNvSpPr/>
                <p:nvPr/>
              </p:nvSpPr>
              <p:spPr>
                <a:xfrm rot="0">
                  <a:off x="2209" y="3033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70" name=""/>
                <p:cNvSpPr/>
                <p:nvPr/>
              </p:nvSpPr>
              <p:spPr>
                <a:xfrm rot="0">
                  <a:off x="2204" y="3124"/>
                  <a:ext cx="507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71" name=""/>
                <p:cNvSpPr/>
                <p:nvPr/>
              </p:nvSpPr>
              <p:spPr>
                <a:xfrm rot="0">
                  <a:off x="2204" y="3211"/>
                  <a:ext cx="507" cy="129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72" name=""/>
                <p:cNvSpPr/>
                <p:nvPr/>
              </p:nvSpPr>
              <p:spPr>
                <a:xfrm rot="0">
                  <a:off x="2199" y="3292"/>
                  <a:ext cx="508" cy="130"/>
                </a:xfrm>
                <a:prstGeom prst="ellips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73" name=""/>
                <p:cNvSpPr/>
                <p:nvPr/>
              </p:nvSpPr>
              <p:spPr>
                <a:xfrm rot="0" flipH="1">
                  <a:off x="1482" y="2493"/>
                  <a:ext cx="916" cy="0"/>
                </a:xfrm>
                <a:prstGeom prst="lin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  <p:sp>
              <p:nvSpPr>
                <p:cNvPr id="1048674" name=""/>
                <p:cNvSpPr/>
                <p:nvPr/>
              </p:nvSpPr>
              <p:spPr>
                <a:xfrm rot="0" flipH="1">
                  <a:off x="1501" y="3429"/>
                  <a:ext cx="916" cy="0"/>
                </a:xfrm>
                <a:prstGeom prst="line"/>
                <a:noFill/>
                <a:ln w="25399" cap="flat" cmpd="sng">
                  <a:solidFill>
                    <a:schemeClr val="dk1">
                      <a:alpha val="100000"/>
                    </a:schemeClr>
                  </a:solidFill>
                  <a:prstDash val="solid"/>
                  <a:round/>
                </a:ln>
              </p:spPr>
            </p:sp>
          </p:grpSp>
          <p:grpSp>
            <p:nvGrpSpPr>
              <p:cNvPr id="37" name=""/>
              <p:cNvGrpSpPr/>
              <p:nvPr/>
            </p:nvGrpSpPr>
            <p:grpSpPr>
              <a:xfrm rot="0">
                <a:off x="1417" y="2576"/>
                <a:ext cx="368" cy="304"/>
                <a:chOff x="1309" y="2792"/>
                <a:chExt cx="368" cy="304"/>
              </a:xfrm>
            </p:grpSpPr>
            <p:sp>
              <p:nvSpPr>
                <p:cNvPr id="1048675" name=""/>
                <p:cNvSpPr/>
                <p:nvPr/>
              </p:nvSpPr>
              <p:spPr>
                <a:xfrm rot="0">
                  <a:off x="1309" y="2792"/>
                  <a:ext cx="368" cy="304"/>
                </a:xfrm>
                <a:prstGeom prst="ellipse"/>
                <a:solidFill>
                  <a:srgbClr val="FFFFFF"/>
                </a:solidFill>
                <a:ln w="28575" cap="flat" cmpd="sng">
                  <a:solidFill>
                    <a:schemeClr val="hlink">
                      <a:alpha val="100000"/>
                    </a:schemeClr>
                  </a:solidFill>
                  <a:prstDash val="solid"/>
                  <a:round/>
                </a:ln>
              </p:spPr>
            </p:sp>
            <p:grpSp>
              <p:nvGrpSpPr>
                <p:cNvPr id="38" name=""/>
                <p:cNvGrpSpPr/>
                <p:nvPr/>
              </p:nvGrpSpPr>
              <p:grpSpPr>
                <a:xfrm rot="0">
                  <a:off x="1368" y="2854"/>
                  <a:ext cx="252" cy="175"/>
                  <a:chOff x="1368" y="2854"/>
                  <a:chExt cx="252" cy="175"/>
                </a:xfrm>
              </p:grpSpPr>
              <p:sp>
                <p:nvSpPr>
                  <p:cNvPr id="1048676" name=""/>
                  <p:cNvSpPr/>
                  <p:nvPr/>
                </p:nvSpPr>
                <p:spPr>
                  <a:xfrm rot="10800000">
                    <a:off x="1368" y="2854"/>
                    <a:ext cx="133" cy="91"/>
                  </a:xfrm>
                  <a:custGeom>
                    <a:avLst/>
                    <a:ahLst/>
                    <a:rect l="0" t="0" r="r" b="b"/>
                    <a:pathLst>
                      <a:path w="21599" h="10800" fill="none" extrusionOk="0">
                        <a:moveTo>
                          <a:pt x="21599" y="121"/>
                        </a:moveTo>
                        <a:arcTo wR="10800" hR="10800" stAng="38647" swAng="10761353"/>
                      </a:path>
                      <a:path w="21599" h="10800" stroke="0">
                        <a:moveTo>
                          <a:pt x="21599" y="121"/>
                        </a:moveTo>
                        <a:arcTo wR="10800" hR="10800" stAng="38647" swAng="10761353"/>
                        <a:lnTo>
                          <a:pt x="10800" y="0"/>
                        </a:lnTo>
                        <a:close/>
                      </a:path>
                    </a:pathLst>
                  </a:custGeom>
                  <a:noFill/>
                  <a:ln w="28575" cap="rnd" cmpd="sng">
                    <a:solidFill>
                      <a:schemeClr val="hlink">
                        <a:alpha val="100000"/>
                      </a:schemeClr>
                    </a:solidFill>
                    <a:prstDash val="solid"/>
                    <a:round/>
                  </a:ln>
                </p:spPr>
              </p:sp>
              <p:sp>
                <p:nvSpPr>
                  <p:cNvPr id="1048677" name=""/>
                  <p:cNvSpPr/>
                  <p:nvPr/>
                </p:nvSpPr>
                <p:spPr>
                  <a:xfrm rot="0">
                    <a:off x="1487" y="2936"/>
                    <a:ext cx="133" cy="93"/>
                  </a:xfrm>
                  <a:custGeom>
                    <a:avLst/>
                    <a:ahLst/>
                    <a:rect l="0" t="0" r="r" b="b"/>
                    <a:pathLst>
                      <a:path w="21600" h="10919" fill="none" extrusionOk="0">
                        <a:moveTo>
                          <a:pt x="21599" y="0"/>
                        </a:moveTo>
                        <a:arcTo wR="10800" hR="10800" stAng="21562144" swAng="10800567"/>
                      </a:path>
                      <a:path w="21600" h="10919" stroke="0">
                        <a:moveTo>
                          <a:pt x="21599" y="0"/>
                        </a:moveTo>
                        <a:arcTo wR="10800" hR="10800" stAng="21562144" swAng="10800567"/>
                        <a:lnTo>
                          <a:pt x="10800" y="119"/>
                        </a:lnTo>
                        <a:close/>
                      </a:path>
                    </a:pathLst>
                  </a:custGeom>
                  <a:noFill/>
                  <a:ln w="28575" cap="rnd" cmpd="sng">
                    <a:solidFill>
                      <a:schemeClr val="hlink">
                        <a:alpha val="100000"/>
                      </a:schemeClr>
                    </a:solidFill>
                    <a:prstDash val="solid"/>
                    <a:round/>
                  </a:ln>
                </p:spPr>
              </p:sp>
            </p:grpSp>
          </p:grpSp>
        </p:grpSp>
        <p:sp>
          <p:nvSpPr>
            <p:cNvPr id="1048678" name=""/>
            <p:cNvSpPr/>
            <p:nvPr/>
          </p:nvSpPr>
          <p:spPr>
            <a:xfrm rot="0" flipH="1" flipV="1">
              <a:off x="4347" y="2166"/>
              <a:ext cx="1" cy="534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79" name=""/>
            <p:cNvSpPr/>
            <p:nvPr/>
          </p:nvSpPr>
          <p:spPr>
            <a:xfrm rot="0" flipH="1">
              <a:off x="4331" y="2852"/>
              <a:ext cx="1" cy="478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80" name=""/>
            <p:cNvSpPr/>
            <p:nvPr/>
          </p:nvSpPr>
          <p:spPr>
            <a:xfrm rot="0">
              <a:off x="3417" y="2171"/>
              <a:ext cx="916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681" name=""/>
            <p:cNvSpPr/>
            <p:nvPr/>
          </p:nvSpPr>
          <p:spPr>
            <a:xfrm rot="0">
              <a:off x="3422" y="3339"/>
              <a:ext cx="916" cy="0"/>
            </a:xfrm>
            <a:prstGeom prst="line"/>
            <a:noFill/>
            <a:ln w="253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grpSp>
          <p:nvGrpSpPr>
            <p:cNvPr id="39" name=""/>
            <p:cNvGrpSpPr/>
            <p:nvPr/>
          </p:nvGrpSpPr>
          <p:grpSpPr>
            <a:xfrm rot="0">
              <a:off x="3124" y="2178"/>
              <a:ext cx="508" cy="1154"/>
              <a:chOff x="3016" y="2394"/>
              <a:chExt cx="508" cy="1154"/>
            </a:xfrm>
          </p:grpSpPr>
          <p:sp>
            <p:nvSpPr>
              <p:cNvPr id="1048682" name=""/>
              <p:cNvSpPr/>
              <p:nvPr/>
            </p:nvSpPr>
            <p:spPr>
              <a:xfrm rot="0">
                <a:off x="3017" y="251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3" name=""/>
              <p:cNvSpPr/>
              <p:nvPr/>
            </p:nvSpPr>
            <p:spPr>
              <a:xfrm rot="0">
                <a:off x="3017" y="2455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4" name=""/>
              <p:cNvSpPr/>
              <p:nvPr/>
            </p:nvSpPr>
            <p:spPr>
              <a:xfrm rot="0">
                <a:off x="3016" y="2394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5" name=""/>
              <p:cNvSpPr/>
              <p:nvPr/>
            </p:nvSpPr>
            <p:spPr>
              <a:xfrm rot="0">
                <a:off x="3017" y="2572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6" name=""/>
              <p:cNvSpPr/>
              <p:nvPr/>
            </p:nvSpPr>
            <p:spPr>
              <a:xfrm rot="0">
                <a:off x="3017" y="264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7" name=""/>
              <p:cNvSpPr/>
              <p:nvPr/>
            </p:nvSpPr>
            <p:spPr>
              <a:xfrm rot="0">
                <a:off x="3017" y="2702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8" name=""/>
              <p:cNvSpPr/>
              <p:nvPr/>
            </p:nvSpPr>
            <p:spPr>
              <a:xfrm rot="0">
                <a:off x="3017" y="2774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89" name=""/>
              <p:cNvSpPr/>
              <p:nvPr/>
            </p:nvSpPr>
            <p:spPr>
              <a:xfrm rot="0">
                <a:off x="3017" y="2839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0" name=""/>
              <p:cNvSpPr/>
              <p:nvPr/>
            </p:nvSpPr>
            <p:spPr>
              <a:xfrm rot="0">
                <a:off x="3017" y="2901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1" name=""/>
              <p:cNvSpPr/>
              <p:nvPr/>
            </p:nvSpPr>
            <p:spPr>
              <a:xfrm rot="0">
                <a:off x="3016" y="2958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2" name=""/>
              <p:cNvSpPr/>
              <p:nvPr/>
            </p:nvSpPr>
            <p:spPr>
              <a:xfrm rot="0">
                <a:off x="3017" y="3019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3" name=""/>
              <p:cNvSpPr/>
              <p:nvPr/>
            </p:nvSpPr>
            <p:spPr>
              <a:xfrm rot="0">
                <a:off x="3017" y="2957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4" name=""/>
              <p:cNvSpPr/>
              <p:nvPr/>
            </p:nvSpPr>
            <p:spPr>
              <a:xfrm rot="0">
                <a:off x="3016" y="2896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5" name=""/>
              <p:cNvSpPr/>
              <p:nvPr/>
            </p:nvSpPr>
            <p:spPr>
              <a:xfrm rot="0">
                <a:off x="3017" y="3074"/>
                <a:ext cx="507" cy="87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6" name=""/>
              <p:cNvSpPr/>
              <p:nvPr/>
            </p:nvSpPr>
            <p:spPr>
              <a:xfrm rot="0">
                <a:off x="3017" y="3149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7" name=""/>
              <p:cNvSpPr/>
              <p:nvPr/>
            </p:nvSpPr>
            <p:spPr>
              <a:xfrm rot="0">
                <a:off x="3017" y="3203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8" name=""/>
              <p:cNvSpPr/>
              <p:nvPr/>
            </p:nvSpPr>
            <p:spPr>
              <a:xfrm rot="0">
                <a:off x="3017" y="3275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699" name=""/>
              <p:cNvSpPr/>
              <p:nvPr/>
            </p:nvSpPr>
            <p:spPr>
              <a:xfrm rot="0">
                <a:off x="3017" y="3340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0" name=""/>
              <p:cNvSpPr/>
              <p:nvPr/>
            </p:nvSpPr>
            <p:spPr>
              <a:xfrm rot="0">
                <a:off x="3017" y="3402"/>
                <a:ext cx="507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1" name=""/>
              <p:cNvSpPr/>
              <p:nvPr/>
            </p:nvSpPr>
            <p:spPr>
              <a:xfrm rot="0">
                <a:off x="3016" y="3460"/>
                <a:ext cx="508" cy="88"/>
              </a:xfrm>
              <a:prstGeom prst="ellipse"/>
              <a:noFill/>
              <a:ln w="253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</p:grpSp>
        <p:grpSp>
          <p:nvGrpSpPr>
            <p:cNvPr id="40" name=""/>
            <p:cNvGrpSpPr/>
            <p:nvPr/>
          </p:nvGrpSpPr>
          <p:grpSpPr>
            <a:xfrm rot="0">
              <a:off x="4256" y="2616"/>
              <a:ext cx="476" cy="308"/>
              <a:chOff x="4256" y="2616"/>
              <a:chExt cx="476" cy="308"/>
            </a:xfrm>
          </p:grpSpPr>
          <p:sp>
            <p:nvSpPr>
              <p:cNvPr id="1048702" name=""/>
              <p:cNvSpPr/>
              <p:nvPr/>
            </p:nvSpPr>
            <p:spPr>
              <a:xfrm rot="0">
                <a:off x="4256" y="2686"/>
                <a:ext cx="352" cy="168"/>
              </a:xfrm>
              <a:prstGeom prst="ellipse"/>
              <a:solidFill>
                <a:srgbClr val="996633"/>
              </a:solidFill>
              <a:ln w="12699" cap="flat" cmpd="sng">
                <a:solidFill>
                  <a:srgbClr val="996633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03" name=""/>
              <p:cNvSpPr/>
              <p:nvPr/>
            </p:nvSpPr>
            <p:spPr>
              <a:xfrm rot="0">
                <a:off x="4292" y="2712"/>
                <a:ext cx="4" cy="116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4" name=""/>
              <p:cNvSpPr/>
              <p:nvPr/>
            </p:nvSpPr>
            <p:spPr>
              <a:xfrm rot="0">
                <a:off x="4328" y="2696"/>
                <a:ext cx="8" cy="148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5" name=""/>
              <p:cNvSpPr/>
              <p:nvPr/>
            </p:nvSpPr>
            <p:spPr>
              <a:xfrm rot="0">
                <a:off x="4368" y="2688"/>
                <a:ext cx="12" cy="164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6" name=""/>
              <p:cNvSpPr/>
              <p:nvPr/>
            </p:nvSpPr>
            <p:spPr>
              <a:xfrm rot="0">
                <a:off x="4404" y="2682"/>
                <a:ext cx="12" cy="176"/>
              </a:xfrm>
              <a:prstGeom prst="line"/>
              <a:noFill/>
              <a:ln w="12699" cap="flat" cmpd="sng">
                <a:solidFill>
                  <a:schemeClr val="dk1">
                    <a:alpha val="100000"/>
                  </a:schemeClr>
                </a:solidFill>
                <a:prstDash val="solid"/>
                <a:round/>
              </a:ln>
            </p:spPr>
          </p:sp>
          <p:sp>
            <p:nvSpPr>
              <p:cNvPr id="1048707" name=""/>
              <p:cNvSpPr/>
              <p:nvPr/>
            </p:nvSpPr>
            <p:spPr>
              <a:xfrm rot="0">
                <a:off x="4444" y="2616"/>
                <a:ext cx="288" cy="308"/>
              </a:xfrm>
              <a:prstGeom prst="ellipse"/>
              <a:solidFill>
                <a:srgbClr val="FFFF00"/>
              </a:solidFill>
              <a:ln w="12699" cap="flat" cmpd="sng">
                <a:solidFill>
                  <a:srgbClr val="FFFF00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08" name=""/>
            <p:cNvSpPr/>
            <p:nvPr/>
          </p:nvSpPr>
          <p:spPr>
            <a:xfrm rot="0" flipH="1" flipV="1">
              <a:off x="4484" y="2472"/>
              <a:ext cx="40" cy="108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09" name=""/>
            <p:cNvSpPr/>
            <p:nvPr/>
          </p:nvSpPr>
          <p:spPr>
            <a:xfrm rot="0" flipV="1">
              <a:off x="4640" y="2464"/>
              <a:ext cx="2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0" name=""/>
            <p:cNvSpPr/>
            <p:nvPr/>
          </p:nvSpPr>
          <p:spPr>
            <a:xfrm rot="0" flipV="1">
              <a:off x="4744" y="2608"/>
              <a:ext cx="96" cy="7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1" name=""/>
            <p:cNvSpPr/>
            <p:nvPr/>
          </p:nvSpPr>
          <p:spPr>
            <a:xfrm rot="0">
              <a:off x="4668" y="2936"/>
              <a:ext cx="6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2" name=""/>
            <p:cNvSpPr/>
            <p:nvPr/>
          </p:nvSpPr>
          <p:spPr>
            <a:xfrm rot="0">
              <a:off x="4744" y="2848"/>
              <a:ext cx="136" cy="52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3" name=""/>
            <p:cNvSpPr/>
            <p:nvPr/>
          </p:nvSpPr>
          <p:spPr>
            <a:xfrm rot="0" flipV="1">
              <a:off x="4500" y="2944"/>
              <a:ext cx="28" cy="12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4" name=""/>
            <p:cNvSpPr/>
            <p:nvPr/>
          </p:nvSpPr>
          <p:spPr>
            <a:xfrm rot="0">
              <a:off x="2915" y="2162"/>
              <a:ext cx="0" cy="1327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  <p:sp>
          <p:nvSpPr>
            <p:cNvPr id="1048715" name=""/>
            <p:cNvSpPr/>
            <p:nvPr/>
          </p:nvSpPr>
          <p:spPr>
            <a:xfrm rot="0">
              <a:off x="3011" y="2162"/>
              <a:ext cx="1" cy="1330"/>
            </a:xfrm>
            <a:prstGeom prst="line"/>
            <a:noFill/>
            <a:ln w="12699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sp>
      </p:grpSp>
      <p:sp>
        <p:nvSpPr>
          <p:cNvPr id="1048716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ctr" bIns="46038" lIns="92075" rIns="92075" tIns="46038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lang="en-US"/>
              <a:t>Transformer </a:t>
            </a:r>
            <a:r>
              <a:rPr sz="2800" lang="en-US"/>
              <a:t>(cont.)</a:t>
            </a:r>
          </a:p>
        </p:txBody>
      </p:sp>
      <p:sp>
        <p:nvSpPr>
          <p:cNvPr id="1048717" name=""/>
          <p:cNvSpPr/>
          <p:nvPr>
            <p:ph type="body" sz="full" idx="1"/>
          </p:nvPr>
        </p:nvSpPr>
        <p:spPr>
          <a:xfrm rot="0">
            <a:off x="514350" y="1468437"/>
            <a:ext cx="7772400" cy="4513262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algn="l" eaLnBrk="1" fontAlgn="base" hangingPunct="1" indent="-457200" latinLnBrk="1" marL="457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Char char="n"/>
              <a:defRPr baseline="0" b="1" sz="32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eaLnBrk="1" fontAlgn="base" hangingPunct="1" indent="-455612" latinLnBrk="1" marL="10271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baseline="0" b="1" sz="28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eaLnBrk="1" fontAlgn="base" hangingPunct="1" indent="-228600" latinLnBrk="1" marL="13700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baseline="0" b="1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eaLnBrk="1" fontAlgn="base" hangingPunct="1" indent="-228600" latinLnBrk="1" marL="1712912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eaLnBrk="1" fontAlgn="base" hangingPunct="1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baseline="0" b="1" sz="20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indent="-342900" lvl="0" marL="800100">
              <a:buNone/>
            </a:pPr>
            <a:r>
              <a:rPr lang="en-US"/>
              <a:t>2. operation:</a:t>
            </a:r>
          </a:p>
          <a:p>
            <a:pPr indent="-455612" lvl="1" marL="1370012">
              <a:buNone/>
            </a:pPr>
            <a:r>
              <a:rPr sz="2400" lang="en-US"/>
              <a:t>a) AC in primary coil  produces </a:t>
            </a:r>
            <a:r>
              <a:rPr sz="2400" lang="en-US">
                <a:latin typeface="Symbol" pitchFamily="18" charset="2"/>
              </a:rPr>
              <a:t>D</a:t>
            </a:r>
            <a:r>
              <a:rPr sz="2400" lang="en-US"/>
              <a:t>  </a:t>
            </a:r>
            <a:r>
              <a:rPr sz="2400" lang="en-US">
                <a:solidFill>
                  <a:srgbClr val="FF33CC"/>
                </a:solidFill>
              </a:rPr>
              <a:t>B</a:t>
            </a:r>
          </a:p>
          <a:p>
            <a:pPr indent="-455612" lvl="1" marL="1370012">
              <a:buNone/>
            </a:pPr>
            <a:r>
              <a:rPr sz="2400" lang="en-US"/>
              <a:t>b) Secondary coil receives a </a:t>
            </a:r>
            <a:r>
              <a:rPr sz="2400" lang="en-US">
                <a:latin typeface="Symbol" pitchFamily="18" charset="2"/>
              </a:rPr>
              <a:t>D</a:t>
            </a:r>
            <a:r>
              <a:rPr sz="2400" lang="en-US"/>
              <a:t>  in  </a:t>
            </a:r>
            <a:r>
              <a:rPr sz="2400" lang="en-US">
                <a:solidFill>
                  <a:srgbClr val="66FF66"/>
                </a:solidFill>
              </a:rPr>
              <a:t>I </a:t>
            </a:r>
            <a:r>
              <a:rPr sz="2400" lang="en-US"/>
              <a:t>&amp; </a:t>
            </a:r>
            <a:r>
              <a:rPr sz="2400" lang="en-US">
                <a:solidFill>
                  <a:srgbClr val="FF3300"/>
                </a:solidFill>
              </a:rPr>
              <a:t>V</a:t>
            </a:r>
            <a:r>
              <a:rPr lang="en-US"/>
              <a:t> </a:t>
            </a:r>
          </a:p>
        </p:txBody>
      </p:sp>
      <p:grpSp>
        <p:nvGrpSpPr>
          <p:cNvPr id="41" name=""/>
          <p:cNvGrpSpPr/>
          <p:nvPr/>
        </p:nvGrpSpPr>
        <p:grpSpPr>
          <a:xfrm rot="0">
            <a:off x="3967162" y="2944812"/>
            <a:ext cx="1322387" cy="3330575"/>
            <a:chOff x="543" y="1747"/>
            <a:chExt cx="833" cy="2098"/>
          </a:xfrm>
        </p:grpSpPr>
        <p:grpSp>
          <p:nvGrpSpPr>
            <p:cNvPr id="42" name=""/>
            <p:cNvGrpSpPr/>
            <p:nvPr/>
          </p:nvGrpSpPr>
          <p:grpSpPr>
            <a:xfrm rot="0">
              <a:off x="543" y="1925"/>
              <a:ext cx="833" cy="1759"/>
              <a:chOff x="2427" y="1745"/>
              <a:chExt cx="833" cy="1759"/>
            </a:xfrm>
          </p:grpSpPr>
          <p:sp>
            <p:nvSpPr>
              <p:cNvPr id="1048718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19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20" name=""/>
            <p:cNvSpPr txBox="1"/>
            <p:nvPr/>
          </p:nvSpPr>
          <p:spPr>
            <a:xfrm rot="0">
              <a:off x="842" y="3595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21" name=""/>
            <p:cNvSpPr txBox="1"/>
            <p:nvPr/>
          </p:nvSpPr>
          <p:spPr>
            <a:xfrm rot="0">
              <a:off x="842" y="1747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43" name=""/>
          <p:cNvGrpSpPr/>
          <p:nvPr/>
        </p:nvGrpSpPr>
        <p:grpSpPr>
          <a:xfrm rot="0">
            <a:off x="3967162" y="2963862"/>
            <a:ext cx="1322387" cy="3292475"/>
            <a:chOff x="2427" y="1591"/>
            <a:chExt cx="833" cy="2074"/>
          </a:xfrm>
        </p:grpSpPr>
        <p:grpSp>
          <p:nvGrpSpPr>
            <p:cNvPr id="44" name=""/>
            <p:cNvGrpSpPr/>
            <p:nvPr/>
          </p:nvGrpSpPr>
          <p:grpSpPr>
            <a:xfrm rot="0">
              <a:off x="2427" y="1745"/>
              <a:ext cx="833" cy="1759"/>
              <a:chOff x="2427" y="1745"/>
              <a:chExt cx="833" cy="1759"/>
            </a:xfrm>
          </p:grpSpPr>
          <p:sp>
            <p:nvSpPr>
              <p:cNvPr id="1048722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23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24" name=""/>
            <p:cNvSpPr txBox="1"/>
            <p:nvPr/>
          </p:nvSpPr>
          <p:spPr>
            <a:xfrm rot="0">
              <a:off x="2738" y="1591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25" name=""/>
            <p:cNvSpPr txBox="1"/>
            <p:nvPr/>
          </p:nvSpPr>
          <p:spPr>
            <a:xfrm rot="0">
              <a:off x="2738" y="3415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45" name=""/>
          <p:cNvGrpSpPr/>
          <p:nvPr/>
        </p:nvGrpSpPr>
        <p:grpSpPr>
          <a:xfrm rot="0">
            <a:off x="3967162" y="2944812"/>
            <a:ext cx="1322387" cy="3330575"/>
            <a:chOff x="543" y="1747"/>
            <a:chExt cx="833" cy="2098"/>
          </a:xfrm>
        </p:grpSpPr>
        <p:grpSp>
          <p:nvGrpSpPr>
            <p:cNvPr id="46" name=""/>
            <p:cNvGrpSpPr/>
            <p:nvPr/>
          </p:nvGrpSpPr>
          <p:grpSpPr>
            <a:xfrm rot="0">
              <a:off x="543" y="1925"/>
              <a:ext cx="833" cy="1759"/>
              <a:chOff x="2427" y="1745"/>
              <a:chExt cx="833" cy="1759"/>
            </a:xfrm>
          </p:grpSpPr>
          <p:sp>
            <p:nvSpPr>
              <p:cNvPr id="1048726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27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28" name=""/>
            <p:cNvSpPr txBox="1"/>
            <p:nvPr/>
          </p:nvSpPr>
          <p:spPr>
            <a:xfrm rot="0">
              <a:off x="842" y="3595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29" name=""/>
            <p:cNvSpPr txBox="1"/>
            <p:nvPr/>
          </p:nvSpPr>
          <p:spPr>
            <a:xfrm rot="0">
              <a:off x="842" y="1747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47" name=""/>
          <p:cNvGrpSpPr/>
          <p:nvPr/>
        </p:nvGrpSpPr>
        <p:grpSpPr>
          <a:xfrm rot="0">
            <a:off x="3967162" y="2963862"/>
            <a:ext cx="1322387" cy="3292475"/>
            <a:chOff x="2427" y="1591"/>
            <a:chExt cx="833" cy="2074"/>
          </a:xfrm>
        </p:grpSpPr>
        <p:grpSp>
          <p:nvGrpSpPr>
            <p:cNvPr id="48" name=""/>
            <p:cNvGrpSpPr/>
            <p:nvPr/>
          </p:nvGrpSpPr>
          <p:grpSpPr>
            <a:xfrm rot="0">
              <a:off x="2427" y="1745"/>
              <a:ext cx="833" cy="1759"/>
              <a:chOff x="2427" y="1745"/>
              <a:chExt cx="833" cy="1759"/>
            </a:xfrm>
          </p:grpSpPr>
          <p:sp>
            <p:nvSpPr>
              <p:cNvPr id="1048730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31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32" name=""/>
            <p:cNvSpPr txBox="1"/>
            <p:nvPr/>
          </p:nvSpPr>
          <p:spPr>
            <a:xfrm rot="0">
              <a:off x="2738" y="1591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33" name=""/>
            <p:cNvSpPr txBox="1"/>
            <p:nvPr/>
          </p:nvSpPr>
          <p:spPr>
            <a:xfrm rot="0">
              <a:off x="2738" y="3415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49" name=""/>
          <p:cNvGrpSpPr/>
          <p:nvPr/>
        </p:nvGrpSpPr>
        <p:grpSpPr>
          <a:xfrm rot="0">
            <a:off x="3967162" y="2944812"/>
            <a:ext cx="1322387" cy="3330575"/>
            <a:chOff x="543" y="1747"/>
            <a:chExt cx="833" cy="2098"/>
          </a:xfrm>
        </p:grpSpPr>
        <p:grpSp>
          <p:nvGrpSpPr>
            <p:cNvPr id="50" name=""/>
            <p:cNvGrpSpPr/>
            <p:nvPr/>
          </p:nvGrpSpPr>
          <p:grpSpPr>
            <a:xfrm rot="0">
              <a:off x="543" y="1925"/>
              <a:ext cx="833" cy="1759"/>
              <a:chOff x="2427" y="1745"/>
              <a:chExt cx="833" cy="1759"/>
            </a:xfrm>
          </p:grpSpPr>
          <p:sp>
            <p:nvSpPr>
              <p:cNvPr id="1048734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35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36" name=""/>
            <p:cNvSpPr txBox="1"/>
            <p:nvPr/>
          </p:nvSpPr>
          <p:spPr>
            <a:xfrm rot="0">
              <a:off x="842" y="3595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37" name=""/>
            <p:cNvSpPr txBox="1"/>
            <p:nvPr/>
          </p:nvSpPr>
          <p:spPr>
            <a:xfrm rot="0">
              <a:off x="842" y="1747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51" name=""/>
          <p:cNvGrpSpPr/>
          <p:nvPr/>
        </p:nvGrpSpPr>
        <p:grpSpPr>
          <a:xfrm rot="0">
            <a:off x="3967162" y="2963862"/>
            <a:ext cx="1322387" cy="3292475"/>
            <a:chOff x="2427" y="1591"/>
            <a:chExt cx="833" cy="2074"/>
          </a:xfrm>
        </p:grpSpPr>
        <p:grpSp>
          <p:nvGrpSpPr>
            <p:cNvPr id="52" name=""/>
            <p:cNvGrpSpPr/>
            <p:nvPr/>
          </p:nvGrpSpPr>
          <p:grpSpPr>
            <a:xfrm rot="0">
              <a:off x="2427" y="1745"/>
              <a:ext cx="833" cy="1759"/>
              <a:chOff x="2427" y="1745"/>
              <a:chExt cx="833" cy="1759"/>
            </a:xfrm>
          </p:grpSpPr>
          <p:sp>
            <p:nvSpPr>
              <p:cNvPr id="1048738" name=""/>
              <p:cNvSpPr/>
              <p:nvPr/>
            </p:nvSpPr>
            <p:spPr>
              <a:xfrm rot="0">
                <a:off x="2520" y="1825"/>
                <a:ext cx="638" cy="1582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  <p:sp>
            <p:nvSpPr>
              <p:cNvPr id="1048739" name=""/>
              <p:cNvSpPr/>
              <p:nvPr/>
            </p:nvSpPr>
            <p:spPr>
              <a:xfrm rot="0">
                <a:off x="2427" y="1745"/>
                <a:ext cx="833" cy="1759"/>
              </a:xfrm>
              <a:prstGeom prst="ellipse"/>
              <a:noFill/>
              <a:ln w="25399" cap="flat" cmpd="sng">
                <a:solidFill>
                  <a:srgbClr val="FF33CC">
                    <a:alpha val="100000"/>
                  </a:srgbClr>
                </a:solidFill>
                <a:prstDash val="solid"/>
                <a:round/>
              </a:ln>
            </p:spPr>
          </p:sp>
        </p:grpSp>
        <p:sp>
          <p:nvSpPr>
            <p:cNvPr id="1048740" name=""/>
            <p:cNvSpPr txBox="1"/>
            <p:nvPr/>
          </p:nvSpPr>
          <p:spPr>
            <a:xfrm rot="0">
              <a:off x="2738" y="1591"/>
              <a:ext cx="232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1048741" name=""/>
            <p:cNvSpPr txBox="1"/>
            <p:nvPr/>
          </p:nvSpPr>
          <p:spPr>
            <a:xfrm rot="0">
              <a:off x="2738" y="3415"/>
              <a:ext cx="223" cy="250"/>
            </a:xfrm>
            <a:prstGeom prst="rect"/>
            <a:noFill/>
            <a:ln>
              <a:noFill/>
            </a:ln>
          </p:spPr>
          <p:txBody>
            <a:bodyPr bIns="45720" lIns="91440" rIns="91440" tIns="45720" vert="horz" wrap="none">
              <a:spAutoFit/>
            </a:bodyPr>
            <a:lstStyle>
              <a:lvl1pPr algn="l" fontAlgn="base" indent="0" latinLnBrk="1" marL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1pPr>
              <a:lvl2pPr algn="l" fontAlgn="base" indent="0" latinLnBrk="1" marL="4572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2pPr>
              <a:lvl3pPr algn="l" fontAlgn="base" indent="0" latinLnBrk="1" marL="9144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3pPr>
              <a:lvl4pPr algn="l" fontAlgn="base" indent="0" latinLnBrk="1" marL="13716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4pPr>
              <a:lvl5pPr algn="l" fontAlgn="base" indent="0" latinLnBrk="1" marL="182880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baseline="0" b="0" sz="2400" i="0" u="none">
                  <a:solidFill>
                    <a:schemeClr val="dk1"/>
                  </a:solidFill>
                  <a:latin typeface="Times New Roman" pitchFamily="18" charset="0"/>
                  <a:sym typeface="Times New Roman" pitchFamily="18" charset="0"/>
                </a:defRPr>
              </a:lvl5pPr>
            </a:lstStyle>
            <a:p>
              <a:pPr lvl="0"/>
              <a:r>
                <a:rPr b="1" sz="2000" lang="en-US">
                  <a:solidFill>
                    <a:srgbClr val="66FF66"/>
                  </a:solidFill>
                  <a:latin typeface="Arial" pitchFamily="34" charset="0"/>
                </a:rPr>
                <a:t>S</a:t>
              </a:r>
            </a:p>
          </p:txBody>
        </p:sp>
      </p:grp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72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5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744" name=""/>
          <p:cNvSpPr/>
          <p:nvPr>
            <p:ph type="title" sz="full" idx="0"/>
          </p:nvPr>
        </p:nvSpPr>
        <p:spPr>
          <a:xfrm rot="0">
            <a:off x="671512" y="217487"/>
            <a:ext cx="7772400" cy="7651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lang="en-US"/>
              <a:t>Transformers</a:t>
            </a:r>
          </a:p>
        </p:txBody>
      </p:sp>
      <p:sp>
        <p:nvSpPr>
          <p:cNvPr id="1048745" name=""/>
          <p:cNvSpPr/>
          <p:nvPr/>
        </p:nvSpPr>
        <p:spPr>
          <a:xfrm rot="0">
            <a:off x="0" y="3295650"/>
            <a:ext cx="9144000" cy="0"/>
          </a:xfrm>
          <a:prstGeom prst="rect"/>
          <a:noFill/>
          <a:ln>
            <a:noFill/>
          </a:ln>
        </p:spPr>
      </p:sp>
      <p:sp>
        <p:nvSpPr>
          <p:cNvPr id="1048746" name=""/>
          <p:cNvSpPr/>
          <p:nvPr/>
        </p:nvSpPr>
        <p:spPr>
          <a:xfrm rot="0">
            <a:off x="-638175" y="3513137"/>
            <a:ext cx="9144000" cy="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endParaRPr altLang="en-US" sz="1600" lang="zh-CN"/>
          </a:p>
        </p:txBody>
      </p:sp>
      <p:sp>
        <p:nvSpPr>
          <p:cNvPr id="1048747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48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49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50" name=""/>
          <p:cNvSpPr/>
          <p:nvPr/>
        </p:nvSpPr>
        <p:spPr>
          <a:xfrm rot="0">
            <a:off x="0" y="2919412"/>
            <a:ext cx="9144000" cy="0"/>
          </a:xfrm>
          <a:prstGeom prst="rect"/>
          <a:noFill/>
          <a:ln>
            <a:noFill/>
          </a:ln>
        </p:spPr>
      </p:sp>
      <p:sp>
        <p:nvSpPr>
          <p:cNvPr id="1048751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752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753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54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755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56" name=""/>
          <p:cNvSpPr/>
          <p:nvPr/>
        </p:nvSpPr>
        <p:spPr>
          <a:xfrm rot="0">
            <a:off x="0" y="3214687"/>
            <a:ext cx="9144000" cy="0"/>
          </a:xfrm>
          <a:prstGeom prst="rect"/>
          <a:noFill/>
          <a:ln>
            <a:noFill/>
          </a:ln>
        </p:spPr>
      </p:sp>
      <p:sp>
        <p:nvSpPr>
          <p:cNvPr id="1048757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58" name=""/>
          <p:cNvSpPr/>
          <p:nvPr/>
        </p:nvSpPr>
        <p:spPr>
          <a:xfrm rot="0">
            <a:off x="0" y="2733675"/>
            <a:ext cx="9144000" cy="0"/>
          </a:xfrm>
          <a:prstGeom prst="rect"/>
          <a:noFill/>
          <a:ln>
            <a:noFill/>
          </a:ln>
        </p:spPr>
      </p:sp>
      <p:sp>
        <p:nvSpPr>
          <p:cNvPr id="1048759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60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61" name=""/>
          <p:cNvSpPr/>
          <p:nvPr/>
        </p:nvSpPr>
        <p:spPr>
          <a:xfrm rot="0">
            <a:off x="0" y="2743200"/>
            <a:ext cx="9144000" cy="0"/>
          </a:xfrm>
          <a:prstGeom prst="rect"/>
          <a:noFill/>
          <a:ln>
            <a:noFill/>
          </a:ln>
        </p:spPr>
      </p:sp>
      <p:sp>
        <p:nvSpPr>
          <p:cNvPr id="1048762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763" name=""/>
          <p:cNvSpPr/>
          <p:nvPr/>
        </p:nvSpPr>
        <p:spPr>
          <a:xfrm rot="0">
            <a:off x="0" y="3224212"/>
            <a:ext cx="9144000" cy="0"/>
          </a:xfrm>
          <a:prstGeom prst="rect"/>
          <a:noFill/>
          <a:ln>
            <a:noFill/>
          </a:ln>
        </p:spPr>
      </p:sp>
      <p:sp>
        <p:nvSpPr>
          <p:cNvPr id="1048764" name=""/>
          <p:cNvSpPr/>
          <p:nvPr/>
        </p:nvSpPr>
        <p:spPr>
          <a:xfrm rot="0">
            <a:off x="0" y="3095625"/>
            <a:ext cx="9144000" cy="0"/>
          </a:xfrm>
          <a:prstGeom prst="rect"/>
          <a:noFill/>
          <a:ln>
            <a:noFill/>
          </a:ln>
        </p:spPr>
      </p:sp>
      <p:sp>
        <p:nvSpPr>
          <p:cNvPr id="1048765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pic>
        <p:nvPicPr>
          <p:cNvPr id="2097154" name="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2320925" y="3028950"/>
            <a:ext cx="5075237" cy="2371725"/>
          </a:xfrm>
          <a:prstGeom prst="rect"/>
          <a:noFill/>
          <a:ln>
            <a:noFill/>
          </a:ln>
        </p:spPr>
      </p:pic>
      <p:sp>
        <p:nvSpPr>
          <p:cNvPr id="1048766" name=""/>
          <p:cNvSpPr/>
          <p:nvPr/>
        </p:nvSpPr>
        <p:spPr>
          <a:xfrm rot="0">
            <a:off x="0" y="3200400"/>
            <a:ext cx="9144000" cy="0"/>
          </a:xfrm>
          <a:prstGeom prst="rect"/>
          <a:noFill/>
          <a:ln>
            <a:noFill/>
          </a:ln>
        </p:spPr>
      </p:sp>
      <p:sp>
        <p:nvSpPr>
          <p:cNvPr id="1048767" name=""/>
          <p:cNvSpPr/>
          <p:nvPr/>
        </p:nvSpPr>
        <p:spPr>
          <a:xfrm rot="0">
            <a:off x="0" y="3176587"/>
            <a:ext cx="9144000" cy="0"/>
          </a:xfrm>
          <a:prstGeom prst="rect"/>
          <a:noFill/>
          <a:ln>
            <a:noFill/>
          </a:ln>
        </p:spPr>
      </p:sp>
      <p:sp>
        <p:nvSpPr>
          <p:cNvPr id="1048768" name=""/>
          <p:cNvSpPr/>
          <p:nvPr/>
        </p:nvSpPr>
        <p:spPr>
          <a:xfrm rot="0">
            <a:off x="0" y="3200400"/>
            <a:ext cx="9144000" cy="0"/>
          </a:xfrm>
          <a:prstGeom prst="rect"/>
          <a:noFill/>
          <a:ln>
            <a:noFill/>
          </a:ln>
        </p:spPr>
      </p:sp>
      <p:sp>
        <p:nvSpPr>
          <p:cNvPr id="1048769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770" name=""/>
          <p:cNvSpPr/>
          <p:nvPr/>
        </p:nvSpPr>
        <p:spPr>
          <a:xfrm rot="0">
            <a:off x="1154112" y="1541462"/>
            <a:ext cx="7234237" cy="784225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indent="-457200" marL="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455612" marL="10271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3700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7129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algn="ctr" lvl="0">
              <a:buNone/>
            </a:pPr>
            <a:r>
              <a:rPr altLang="en-US" sz="4400" lang="zh-CN">
                <a:solidFill>
                  <a:srgbClr val="FF0000"/>
                </a:solidFill>
              </a:rPr>
              <a:t>Wye</a:t>
            </a:r>
            <a:r>
              <a:rPr altLang="en-US" sz="4400" lang="zh-CN">
                <a:solidFill>
                  <a:srgbClr val="FF0000"/>
                </a:solidFill>
              </a:rPr>
              <a:t> / </a:t>
            </a:r>
            <a:r>
              <a:rPr altLang="en-US" sz="4400" lang="zh-CN">
                <a:solidFill>
                  <a:srgbClr val="FF0000"/>
                </a:solidFill>
              </a:rPr>
              <a:t>Wye</a:t>
            </a:r>
            <a:r>
              <a:rPr altLang="en-US" sz="4400" lang="zh-CN">
                <a:solidFill>
                  <a:srgbClr val="FF0000"/>
                </a:solidFill>
              </a:rPr>
              <a:t> connection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00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6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773" name=""/>
          <p:cNvSpPr/>
          <p:nvPr>
            <p:ph type="title" sz="full" idx="0"/>
          </p:nvPr>
        </p:nvSpPr>
        <p:spPr>
          <a:xfrm rot="0">
            <a:off x="495300" y="762000"/>
            <a:ext cx="7772400" cy="6667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lang="en-US"/>
              <a:t>Transformers</a:t>
            </a:r>
          </a:p>
        </p:txBody>
      </p:sp>
      <p:sp>
        <p:nvSpPr>
          <p:cNvPr id="1048774" name=""/>
          <p:cNvSpPr/>
          <p:nvPr>
            <p:ph type="body" sz="half" idx="1"/>
          </p:nvPr>
        </p:nvSpPr>
        <p:spPr>
          <a:xfrm rot="0">
            <a:off x="495300" y="1606550"/>
            <a:ext cx="3978275" cy="44005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457200" marL="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455612" marL="10271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3700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7129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indent="-533400" lvl="0" marL="533400">
              <a:buNone/>
            </a:pPr>
            <a:endParaRPr b="0">
              <a:solidFill>
                <a:srgbClr val="FF0000"/>
              </a:solidFill>
            </a:endParaRPr>
          </a:p>
          <a:p>
            <a:pPr indent="-533400" lvl="0" marL="533400"/>
            <a:endParaRPr b="0" sz="1800">
              <a:solidFill>
                <a:srgbClr val="008000"/>
              </a:solidFill>
            </a:endParaRPr>
          </a:p>
          <a:p>
            <a:pPr indent="-533400" lvl="0" marL="533400"/>
            <a:endParaRPr b="0" sz="1800">
              <a:solidFill>
                <a:srgbClr val="008000"/>
              </a:solidFill>
            </a:endParaRPr>
          </a:p>
          <a:p>
            <a:pPr indent="-533400" lvl="0" marL="533400"/>
            <a:endParaRPr b="0" sz="1800"/>
          </a:p>
          <a:p>
            <a:pPr indent="-533400" lvl="0" marL="533400"/>
            <a:endParaRPr b="0" sz="1800"/>
          </a:p>
          <a:p>
            <a:pPr indent="-533400" lvl="0" marL="533400"/>
            <a:endParaRPr b="0" sz="1800"/>
          </a:p>
          <a:p>
            <a:pPr indent="-533400" lvl="0" marL="533400"/>
            <a:endParaRPr b="0" sz="1800"/>
          </a:p>
          <a:p>
            <a:pPr indent="-533400" lvl="0" marL="533400"/>
            <a:endParaRPr b="0" sz="1800"/>
          </a:p>
          <a:p>
            <a:pPr indent="-533400" lvl="0" marL="533400"/>
            <a:endParaRPr b="0" sz="1800"/>
          </a:p>
        </p:txBody>
      </p:sp>
      <p:pic>
        <p:nvPicPr>
          <p:cNvPr id="2097155" name=""/>
          <p:cNvPicPr>
            <a:picLocks/>
          </p:cNvPicPr>
          <p:nvPr>
            <p:ph sz="quarter" idx="2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08012" y="1633537"/>
            <a:ext cx="2587625" cy="963612"/>
          </a:xfrm>
          <a:prstGeom prst="rect"/>
          <a:noFill/>
          <a:ln>
            <a:noFill/>
          </a:ln>
        </p:spPr>
      </p:pic>
      <p:sp>
        <p:nvSpPr>
          <p:cNvPr id="1048775" name=""/>
          <p:cNvSpPr/>
          <p:nvPr/>
        </p:nvSpPr>
        <p:spPr>
          <a:xfrm rot="0">
            <a:off x="0" y="3295650"/>
            <a:ext cx="9144000" cy="0"/>
          </a:xfrm>
          <a:prstGeom prst="rect"/>
          <a:noFill/>
          <a:ln>
            <a:noFill/>
          </a:ln>
        </p:spPr>
      </p:sp>
      <p:sp>
        <p:nvSpPr>
          <p:cNvPr id="1048776" name=""/>
          <p:cNvSpPr/>
          <p:nvPr/>
        </p:nvSpPr>
        <p:spPr>
          <a:xfrm rot="0">
            <a:off x="-638175" y="3513137"/>
            <a:ext cx="9144000" cy="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endParaRPr altLang="en-US" sz="1600" lang="zh-CN"/>
          </a:p>
        </p:txBody>
      </p:sp>
      <p:sp>
        <p:nvSpPr>
          <p:cNvPr id="1048777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78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79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780" name=""/>
          <p:cNvSpPr/>
          <p:nvPr/>
        </p:nvSpPr>
        <p:spPr>
          <a:xfrm rot="0">
            <a:off x="0" y="2919412"/>
            <a:ext cx="9144000" cy="0"/>
          </a:xfrm>
          <a:prstGeom prst="rect"/>
          <a:noFill/>
          <a:ln>
            <a:noFill/>
          </a:ln>
        </p:spPr>
      </p:sp>
      <p:sp>
        <p:nvSpPr>
          <p:cNvPr id="1048781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782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783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84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785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86" name=""/>
          <p:cNvSpPr/>
          <p:nvPr/>
        </p:nvSpPr>
        <p:spPr>
          <a:xfrm rot="0">
            <a:off x="0" y="3214687"/>
            <a:ext cx="9144000" cy="0"/>
          </a:xfrm>
          <a:prstGeom prst="rect"/>
          <a:noFill/>
          <a:ln>
            <a:noFill/>
          </a:ln>
        </p:spPr>
      </p:sp>
      <p:sp>
        <p:nvSpPr>
          <p:cNvPr id="1048787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88" name=""/>
          <p:cNvSpPr/>
          <p:nvPr/>
        </p:nvSpPr>
        <p:spPr>
          <a:xfrm rot="0">
            <a:off x="0" y="2733675"/>
            <a:ext cx="9144000" cy="0"/>
          </a:xfrm>
          <a:prstGeom prst="rect"/>
          <a:noFill/>
          <a:ln>
            <a:noFill/>
          </a:ln>
        </p:spPr>
      </p:sp>
      <p:sp>
        <p:nvSpPr>
          <p:cNvPr id="1048789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90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791" name=""/>
          <p:cNvSpPr/>
          <p:nvPr/>
        </p:nvSpPr>
        <p:spPr>
          <a:xfrm rot="0">
            <a:off x="0" y="2743200"/>
            <a:ext cx="9144000" cy="0"/>
          </a:xfrm>
          <a:prstGeom prst="rect"/>
          <a:noFill/>
          <a:ln>
            <a:noFill/>
          </a:ln>
        </p:spPr>
      </p:sp>
      <p:sp>
        <p:nvSpPr>
          <p:cNvPr id="1048792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793" name=""/>
          <p:cNvSpPr/>
          <p:nvPr/>
        </p:nvSpPr>
        <p:spPr>
          <a:xfrm rot="0">
            <a:off x="0" y="3224212"/>
            <a:ext cx="9144000" cy="0"/>
          </a:xfrm>
          <a:prstGeom prst="rect"/>
          <a:noFill/>
          <a:ln>
            <a:noFill/>
          </a:ln>
        </p:spPr>
      </p:sp>
      <p:sp>
        <p:nvSpPr>
          <p:cNvPr id="1048794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sp>
        <p:nvSpPr>
          <p:cNvPr id="1048795" name=""/>
          <p:cNvSpPr txBox="1"/>
          <p:nvPr/>
        </p:nvSpPr>
        <p:spPr>
          <a:xfrm rot="0">
            <a:off x="5021262" y="1609725"/>
            <a:ext cx="3571875" cy="64135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b="1" sz="1800" lang="en-US">
                <a:solidFill>
                  <a:srgbClr val="FF0000"/>
                </a:solidFill>
              </a:rPr>
              <a:t>Three-phase network supplies a load through a transformer</a:t>
            </a:r>
            <a:r>
              <a:rPr sz="1600" lang="en-US"/>
              <a:t>.</a:t>
            </a:r>
          </a:p>
        </p:txBody>
      </p:sp>
      <p:pic>
        <p:nvPicPr>
          <p:cNvPr id="2097156" name=""/>
          <p:cNvPicPr>
            <a:picLocks/>
          </p:cNvPicPr>
          <p:nvPr>
            <p:ph sz="quarter" idx="3"/>
          </p:nvPr>
        </p:nvPicPr>
        <p:blipFill>
          <a:blip xmlns:r="http://schemas.openxmlformats.org/officeDocument/2006/relationships" r:embed="rId2"/>
          <a:srcRect l="0" t="0" r="0" b="0"/>
          <a:stretch>
            <a:fillRect/>
          </a:stretch>
        </p:blipFill>
        <p:spPr>
          <a:xfrm rot="0">
            <a:off x="409575" y="2820987"/>
            <a:ext cx="4275137" cy="1893887"/>
          </a:xfrm>
          <a:prstGeom prst="rect"/>
          <a:noFill/>
          <a:ln>
            <a:noFill/>
          </a:ln>
        </p:spPr>
      </p:pic>
      <p:sp>
        <p:nvSpPr>
          <p:cNvPr id="1048796" name=""/>
          <p:cNvSpPr/>
          <p:nvPr/>
        </p:nvSpPr>
        <p:spPr>
          <a:xfrm rot="0">
            <a:off x="0" y="2852737"/>
            <a:ext cx="9144000" cy="0"/>
          </a:xfrm>
          <a:prstGeom prst="rect"/>
          <a:noFill/>
          <a:ln>
            <a:noFill/>
          </a:ln>
        </p:spPr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3"/>
          <a:srcRect l="0" t="0" r="0" b="0"/>
          <a:stretch>
            <a:fillRect/>
          </a:stretch>
        </p:blipFill>
        <p:spPr>
          <a:xfrm rot="0">
            <a:off x="276225" y="4841875"/>
            <a:ext cx="4748212" cy="1268412"/>
          </a:xfrm>
          <a:prstGeom prst="rect"/>
          <a:noFill/>
          <a:ln>
            <a:noFill/>
          </a:ln>
        </p:spPr>
      </p:pic>
      <p:sp>
        <p:nvSpPr>
          <p:cNvPr id="1048797" name=""/>
          <p:cNvSpPr txBox="1"/>
          <p:nvPr/>
        </p:nvSpPr>
        <p:spPr>
          <a:xfrm rot="0">
            <a:off x="5108575" y="3236912"/>
            <a:ext cx="3527425" cy="366712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altLang="en-US" b="1" sz="1800" lang="zh-CN">
                <a:solidFill>
                  <a:srgbClr val="FF0000"/>
                </a:solidFill>
              </a:rPr>
              <a:t>Equivalent circuit of the </a:t>
            </a:r>
            <a:r>
              <a:rPr altLang="en-US" b="1" sz="1800" lang="zh-CN">
                <a:solidFill>
                  <a:srgbClr val="FF0000"/>
                </a:solidFill>
              </a:rPr>
              <a:t>wye-wye</a:t>
            </a:r>
          </a:p>
        </p:txBody>
      </p:sp>
      <p:sp>
        <p:nvSpPr>
          <p:cNvPr id="1048798" name=""/>
          <p:cNvSpPr txBox="1"/>
          <p:nvPr/>
        </p:nvSpPr>
        <p:spPr>
          <a:xfrm rot="0">
            <a:off x="4976812" y="4832350"/>
            <a:ext cx="3776662" cy="82550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altLang="en-US" b="1" sz="1600" lang="zh-CN">
                <a:solidFill>
                  <a:srgbClr val="FF0000"/>
                </a:solidFill>
              </a:rPr>
              <a:t>Single-phase equivalent circuit for phase A of the three-phase </a:t>
            </a:r>
            <a:r>
              <a:rPr altLang="en-US" b="1" sz="1600" lang="zh-CN">
                <a:solidFill>
                  <a:srgbClr val="FF0000"/>
                </a:solidFill>
              </a:rPr>
              <a:t>wye-wye</a:t>
            </a:r>
            <a:r>
              <a:rPr altLang="en-US" b="1" sz="1600" lang="zh-CN">
                <a:solidFill>
                  <a:srgbClr val="FF0000"/>
                </a:solidFill>
              </a:rPr>
              <a:t> transformer system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07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7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01" name=""/>
          <p:cNvSpPr/>
          <p:nvPr/>
        </p:nvSpPr>
        <p:spPr>
          <a:xfrm rot="0">
            <a:off x="5334000" y="1981200"/>
            <a:ext cx="3810000" cy="4114800"/>
          </a:xfrm>
          <a:prstGeom prst="rect"/>
          <a:noFill/>
          <a:ln>
            <a:noFill/>
          </a:ln>
        </p:spPr>
      </p:sp>
      <p:sp>
        <p:nvSpPr>
          <p:cNvPr id="1048802" name=""/>
          <p:cNvSpPr/>
          <p:nvPr>
            <p:ph type="body" sz="half" idx="2"/>
          </p:nvPr>
        </p:nvSpPr>
        <p:spPr>
          <a:xfrm rot="0">
            <a:off x="1128712" y="1327150"/>
            <a:ext cx="7234237" cy="784225"/>
          </a:xfrm>
          <a:prstGeom prst="rect"/>
          <a:noFill/>
          <a:ln>
            <a:noFill/>
          </a:ln>
        </p:spPr>
        <p:txBody>
          <a:bodyPr anchor="t" bIns="46038" lIns="92075" rIns="92075" tIns="46038" vert="horz"/>
          <a:lstStyle>
            <a:lvl1pPr indent="-457200" marL="457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n"/>
              <a:defRPr sz="2800">
                <a:solidFill>
                  <a:schemeClr val="dk1"/>
                </a:solidFill>
              </a:defRPr>
            </a:lvl1pPr>
            <a:lvl2pPr indent="-455612" marL="10271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dk1"/>
                </a:solidFill>
              </a:defRPr>
            </a:lvl2pPr>
            <a:lvl3pPr indent="-228600" marL="13700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Font typeface="Wingdings" pitchFamily="2" charset="2"/>
              <a:buChar char="n"/>
              <a:defRPr sz="2000">
                <a:solidFill>
                  <a:schemeClr val="dk1"/>
                </a:solidFill>
              </a:defRPr>
            </a:lvl3pPr>
            <a:lvl4pPr indent="-228600" marL="1712912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n"/>
              <a:defRPr sz="1800">
                <a:solidFill>
                  <a:schemeClr val="dk1"/>
                </a:solidFill>
              </a:defRPr>
            </a:lvl5pPr>
          </a:lstStyle>
          <a:p>
            <a:pPr algn="ctr" lvl="0">
              <a:buNone/>
            </a:pPr>
            <a:r>
              <a:rPr altLang="en-US" sz="4400" lang="zh-CN">
                <a:solidFill>
                  <a:srgbClr val="FF0000"/>
                </a:solidFill>
              </a:rPr>
              <a:t>Wye</a:t>
            </a:r>
            <a:r>
              <a:rPr altLang="en-US" sz="4400" lang="zh-CN">
                <a:solidFill>
                  <a:srgbClr val="FF0000"/>
                </a:solidFill>
              </a:rPr>
              <a:t> / Delta connection</a:t>
            </a:r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528762" y="3013075"/>
            <a:ext cx="5834062" cy="2197100"/>
          </a:xfrm>
          <a:prstGeom prst="rect"/>
          <a:noFill/>
          <a:ln>
            <a:noFill/>
          </a:ln>
        </p:spPr>
      </p:pic>
    </p:spTree>
  </p:cSld>
  <p:clrMapOvr>
    <a:masterClrMapping/>
  </p:clrMapOvr>
  <p:transition spd="fast" advClick="1">
    <p:cut thruBlk="0"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32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8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08" name=""/>
          <p:cNvSpPr/>
          <p:nvPr>
            <p:ph type="title" sz="full" idx="0"/>
          </p:nvPr>
        </p:nvSpPr>
        <p:spPr>
          <a:xfrm rot="0">
            <a:off x="744537" y="420687"/>
            <a:ext cx="7772400" cy="7508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sz="3600" lang="en-US"/>
              <a:t>Transformers</a:t>
            </a:r>
          </a:p>
        </p:txBody>
      </p:sp>
      <p:sp>
        <p:nvSpPr>
          <p:cNvPr id="1048809" name=""/>
          <p:cNvSpPr/>
          <p:nvPr/>
        </p:nvSpPr>
        <p:spPr>
          <a:xfrm rot="0">
            <a:off x="0" y="3295650"/>
            <a:ext cx="9144000" cy="0"/>
          </a:xfrm>
          <a:prstGeom prst="rect"/>
          <a:noFill/>
          <a:ln>
            <a:noFill/>
          </a:ln>
        </p:spPr>
      </p:sp>
      <p:sp>
        <p:nvSpPr>
          <p:cNvPr id="1048810" name=""/>
          <p:cNvSpPr/>
          <p:nvPr/>
        </p:nvSpPr>
        <p:spPr>
          <a:xfrm rot="0">
            <a:off x="-638175" y="3513137"/>
            <a:ext cx="9144000" cy="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endParaRPr altLang="en-US" sz="1600" lang="zh-CN"/>
          </a:p>
        </p:txBody>
      </p:sp>
      <p:sp>
        <p:nvSpPr>
          <p:cNvPr id="1048811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12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13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14" name=""/>
          <p:cNvSpPr/>
          <p:nvPr/>
        </p:nvSpPr>
        <p:spPr>
          <a:xfrm rot="0">
            <a:off x="0" y="2919412"/>
            <a:ext cx="9144000" cy="0"/>
          </a:xfrm>
          <a:prstGeom prst="rect"/>
          <a:noFill/>
          <a:ln>
            <a:noFill/>
          </a:ln>
        </p:spPr>
      </p:sp>
      <p:sp>
        <p:nvSpPr>
          <p:cNvPr id="1048815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16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817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18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19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20" name=""/>
          <p:cNvSpPr/>
          <p:nvPr/>
        </p:nvSpPr>
        <p:spPr>
          <a:xfrm rot="0">
            <a:off x="0" y="3214687"/>
            <a:ext cx="9144000" cy="0"/>
          </a:xfrm>
          <a:prstGeom prst="rect"/>
          <a:noFill/>
          <a:ln>
            <a:noFill/>
          </a:ln>
        </p:spPr>
      </p:sp>
      <p:sp>
        <p:nvSpPr>
          <p:cNvPr id="1048821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22" name=""/>
          <p:cNvSpPr/>
          <p:nvPr/>
        </p:nvSpPr>
        <p:spPr>
          <a:xfrm rot="0">
            <a:off x="0" y="2733675"/>
            <a:ext cx="9144000" cy="0"/>
          </a:xfrm>
          <a:prstGeom prst="rect"/>
          <a:noFill/>
          <a:ln>
            <a:noFill/>
          </a:ln>
        </p:spPr>
      </p:sp>
      <p:sp>
        <p:nvSpPr>
          <p:cNvPr id="1048823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24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25" name=""/>
          <p:cNvSpPr/>
          <p:nvPr/>
        </p:nvSpPr>
        <p:spPr>
          <a:xfrm rot="0">
            <a:off x="0" y="2743200"/>
            <a:ext cx="9144000" cy="0"/>
          </a:xfrm>
          <a:prstGeom prst="rect"/>
          <a:noFill/>
          <a:ln>
            <a:noFill/>
          </a:ln>
        </p:spPr>
      </p:sp>
      <p:sp>
        <p:nvSpPr>
          <p:cNvPr id="1048826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827" name=""/>
          <p:cNvSpPr/>
          <p:nvPr/>
        </p:nvSpPr>
        <p:spPr>
          <a:xfrm rot="0">
            <a:off x="0" y="3224212"/>
            <a:ext cx="9144000" cy="0"/>
          </a:xfrm>
          <a:prstGeom prst="rect"/>
          <a:noFill/>
          <a:ln>
            <a:noFill/>
          </a:ln>
        </p:spPr>
      </p:sp>
      <p:sp>
        <p:nvSpPr>
          <p:cNvPr id="1048828" name=""/>
          <p:cNvSpPr/>
          <p:nvPr/>
        </p:nvSpPr>
        <p:spPr>
          <a:xfrm rot="0">
            <a:off x="0" y="3095625"/>
            <a:ext cx="9144000" cy="0"/>
          </a:xfrm>
          <a:prstGeom prst="rect"/>
          <a:noFill/>
          <a:ln>
            <a:noFill/>
          </a:ln>
        </p:spPr>
      </p:sp>
      <p:sp>
        <p:nvSpPr>
          <p:cNvPr id="1048829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pic>
        <p:nvPicPr>
          <p:cNvPr id="2097159" name="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112837" y="1422400"/>
            <a:ext cx="7078662" cy="4087812"/>
          </a:xfrm>
          <a:prstGeom prst="rect"/>
          <a:noFill/>
          <a:ln>
            <a:noFill/>
          </a:ln>
        </p:spPr>
      </p:pic>
      <p:sp>
        <p:nvSpPr>
          <p:cNvPr id="1048830" name=""/>
          <p:cNvSpPr txBox="1"/>
          <p:nvPr/>
        </p:nvSpPr>
        <p:spPr>
          <a:xfrm rot="0">
            <a:off x="1727200" y="5588000"/>
            <a:ext cx="6532562" cy="396875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>
              <a:spcBef>
                <a:spcPct val="50000"/>
              </a:spcBef>
            </a:pPr>
            <a:r>
              <a:rPr altLang="en-US" b="1" sz="2000" lang="zh-CN">
                <a:solidFill>
                  <a:srgbClr val="FF0000"/>
                </a:solidFill>
              </a:rPr>
              <a:t>Wye</a:t>
            </a:r>
            <a:r>
              <a:rPr altLang="en-US" b="1" sz="2000" lang="zh-CN">
                <a:solidFill>
                  <a:srgbClr val="FF0000"/>
                </a:solidFill>
              </a:rPr>
              <a:t>-delta connected transformer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861" name=""/>
          <p:cNvSpPr/>
          <p:nvPr>
            <p:ph type="sldNum" sz="quarter" idx="4"/>
          </p:nvPr>
        </p:nvSpPr>
        <p:spPr>
          <a:xfrm rot="0">
            <a:off x="8229600" y="6413500"/>
            <a:ext cx="9144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b="1" lang="zh-CN">
                <a:solidFill>
                  <a:schemeClr val="lt2"/>
                </a:solidFill>
                <a:ea typeface="Times New Roman" pitchFamily="18" charset="0"/>
              </a:rPr>
              <a:pPr algn="r" eaLnBrk="1" hangingPunct="1" latinLnBrk="1" lvl="0"/>
              <a:t>9</a:t>
            </a:fld>
            <a:endParaRPr altLang="en-US" b="1" lang="zh-CN">
              <a:solidFill>
                <a:schemeClr val="lt2"/>
              </a:solidFill>
              <a:ea typeface="Times New Roman" pitchFamily="18" charset="0"/>
            </a:endParaRPr>
          </a:p>
        </p:txBody>
      </p:sp>
      <p:sp>
        <p:nvSpPr>
          <p:cNvPr id="1048833" name=""/>
          <p:cNvSpPr/>
          <p:nvPr>
            <p:ph type="title" sz="full" idx="0"/>
          </p:nvPr>
        </p:nvSpPr>
        <p:spPr>
          <a:xfrm rot="0">
            <a:off x="744537" y="420687"/>
            <a:ext cx="7772400" cy="7508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1" sz="4000" i="0" u="none">
                <a:solidFill>
                  <a:schemeClr val="lt2"/>
                </a:solidFill>
                <a:latin typeface="Times New Roman" pitchFamily="18" charset="0"/>
                <a:sym typeface="Times New Roman" pitchFamily="18" charset="0"/>
              </a:defRPr>
            </a:lvl1pPr>
          </a:lstStyle>
          <a:p>
            <a:pPr lvl="0"/>
            <a:r>
              <a:rPr b="0" sz="3600" lang="en-US"/>
              <a:t>Transformers</a:t>
            </a:r>
          </a:p>
        </p:txBody>
      </p:sp>
      <p:sp>
        <p:nvSpPr>
          <p:cNvPr id="1048834" name=""/>
          <p:cNvSpPr/>
          <p:nvPr/>
        </p:nvSpPr>
        <p:spPr>
          <a:xfrm rot="0">
            <a:off x="0" y="3295650"/>
            <a:ext cx="9144000" cy="0"/>
          </a:xfrm>
          <a:prstGeom prst="rect"/>
          <a:noFill/>
          <a:ln>
            <a:noFill/>
          </a:ln>
        </p:spPr>
      </p:sp>
      <p:sp>
        <p:nvSpPr>
          <p:cNvPr id="1048835" name=""/>
          <p:cNvSpPr/>
          <p:nvPr/>
        </p:nvSpPr>
        <p:spPr>
          <a:xfrm rot="0">
            <a:off x="-638175" y="3513137"/>
            <a:ext cx="9144000" cy="0"/>
          </a:xfrm>
          <a:prstGeom prst="rect"/>
          <a:noFill/>
          <a:ln>
            <a:noFill/>
          </a:ln>
        </p:spPr>
        <p:txBody>
          <a:bodyPr anchor="ctr" bIns="45720" lIns="91440" rIns="91440" tIns="45720" vert="horz" wrap="none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algn="ctr" lvl="0"/>
            <a:endParaRPr altLang="en-US" sz="1600" lang="zh-CN"/>
          </a:p>
        </p:txBody>
      </p:sp>
      <p:sp>
        <p:nvSpPr>
          <p:cNvPr id="1048836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37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38" name=""/>
          <p:cNvSpPr/>
          <p:nvPr/>
        </p:nvSpPr>
        <p:spPr>
          <a:xfrm rot="0">
            <a:off x="0" y="3152775"/>
            <a:ext cx="9144000" cy="0"/>
          </a:xfrm>
          <a:prstGeom prst="rect"/>
          <a:noFill/>
          <a:ln>
            <a:noFill/>
          </a:ln>
        </p:spPr>
      </p:sp>
      <p:sp>
        <p:nvSpPr>
          <p:cNvPr id="1048839" name=""/>
          <p:cNvSpPr/>
          <p:nvPr/>
        </p:nvSpPr>
        <p:spPr>
          <a:xfrm rot="0">
            <a:off x="0" y="2919412"/>
            <a:ext cx="9144000" cy="0"/>
          </a:xfrm>
          <a:prstGeom prst="rect"/>
          <a:noFill/>
          <a:ln>
            <a:noFill/>
          </a:ln>
        </p:spPr>
      </p:sp>
      <p:sp>
        <p:nvSpPr>
          <p:cNvPr id="1048840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41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842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43" name=""/>
          <p:cNvSpPr/>
          <p:nvPr/>
        </p:nvSpPr>
        <p:spPr>
          <a:xfrm rot="0">
            <a:off x="0" y="3162300"/>
            <a:ext cx="9144000" cy="0"/>
          </a:xfrm>
          <a:prstGeom prst="rect"/>
          <a:noFill/>
          <a:ln>
            <a:noFill/>
          </a:ln>
        </p:spPr>
      </p:sp>
      <p:sp>
        <p:nvSpPr>
          <p:cNvPr id="1048844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45" name=""/>
          <p:cNvSpPr/>
          <p:nvPr/>
        </p:nvSpPr>
        <p:spPr>
          <a:xfrm rot="0">
            <a:off x="0" y="3214687"/>
            <a:ext cx="9144000" cy="0"/>
          </a:xfrm>
          <a:prstGeom prst="rect"/>
          <a:noFill/>
          <a:ln>
            <a:noFill/>
          </a:ln>
        </p:spPr>
      </p:sp>
      <p:sp>
        <p:nvSpPr>
          <p:cNvPr id="1048846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47" name=""/>
          <p:cNvSpPr/>
          <p:nvPr/>
        </p:nvSpPr>
        <p:spPr>
          <a:xfrm rot="0">
            <a:off x="0" y="2733675"/>
            <a:ext cx="9144000" cy="0"/>
          </a:xfrm>
          <a:prstGeom prst="rect"/>
          <a:noFill/>
          <a:ln>
            <a:noFill/>
          </a:ln>
        </p:spPr>
      </p:sp>
      <p:sp>
        <p:nvSpPr>
          <p:cNvPr id="1048848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49" name=""/>
          <p:cNvSpPr/>
          <p:nvPr/>
        </p:nvSpPr>
        <p:spPr>
          <a:xfrm rot="0">
            <a:off x="0" y="0"/>
            <a:ext cx="9144000" cy="0"/>
          </a:xfrm>
          <a:prstGeom prst="rect"/>
          <a:noFill/>
          <a:ln>
            <a:noFill/>
          </a:ln>
        </p:spPr>
      </p:sp>
      <p:sp>
        <p:nvSpPr>
          <p:cNvPr id="1048850" name=""/>
          <p:cNvSpPr/>
          <p:nvPr/>
        </p:nvSpPr>
        <p:spPr>
          <a:xfrm rot="0">
            <a:off x="0" y="2743200"/>
            <a:ext cx="9144000" cy="0"/>
          </a:xfrm>
          <a:prstGeom prst="rect"/>
          <a:noFill/>
          <a:ln>
            <a:noFill/>
          </a:ln>
        </p:spPr>
      </p:sp>
      <p:sp>
        <p:nvSpPr>
          <p:cNvPr id="1048851" name=""/>
          <p:cNvSpPr/>
          <p:nvPr/>
        </p:nvSpPr>
        <p:spPr>
          <a:xfrm rot="0">
            <a:off x="0" y="3186112"/>
            <a:ext cx="9144000" cy="0"/>
          </a:xfrm>
          <a:prstGeom prst="rect"/>
          <a:noFill/>
          <a:ln>
            <a:noFill/>
          </a:ln>
        </p:spPr>
      </p:sp>
      <p:sp>
        <p:nvSpPr>
          <p:cNvPr id="1048852" name=""/>
          <p:cNvSpPr/>
          <p:nvPr/>
        </p:nvSpPr>
        <p:spPr>
          <a:xfrm rot="0">
            <a:off x="0" y="3224212"/>
            <a:ext cx="9144000" cy="0"/>
          </a:xfrm>
          <a:prstGeom prst="rect"/>
          <a:noFill/>
          <a:ln>
            <a:noFill/>
          </a:ln>
        </p:spPr>
      </p:sp>
      <p:sp>
        <p:nvSpPr>
          <p:cNvPr id="1048853" name=""/>
          <p:cNvSpPr/>
          <p:nvPr/>
        </p:nvSpPr>
        <p:spPr>
          <a:xfrm rot="0">
            <a:off x="0" y="3095625"/>
            <a:ext cx="9144000" cy="0"/>
          </a:xfrm>
          <a:prstGeom prst="rect"/>
          <a:noFill/>
          <a:ln>
            <a:noFill/>
          </a:ln>
        </p:spPr>
      </p:sp>
      <p:sp>
        <p:nvSpPr>
          <p:cNvPr id="1048854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sp>
        <p:nvSpPr>
          <p:cNvPr id="1048855" name=""/>
          <p:cNvSpPr txBox="1"/>
          <p:nvPr/>
        </p:nvSpPr>
        <p:spPr>
          <a:xfrm rot="0">
            <a:off x="1474787" y="5000625"/>
            <a:ext cx="8072437" cy="396875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Times New Roman" pitchFamily="18" charset="0"/>
                <a:sym typeface="Times New Roman" pitchFamily="18" charset="0"/>
              </a:defRPr>
            </a:lvl5pPr>
          </a:lstStyle>
          <a:p>
            <a:pPr lvl="0">
              <a:spcBef>
                <a:spcPct val="50000"/>
              </a:spcBef>
            </a:pPr>
            <a:r>
              <a:rPr altLang="en-US" b="1" sz="2000" lang="zh-CN">
                <a:solidFill>
                  <a:srgbClr val="FF0000"/>
                </a:solidFill>
              </a:rPr>
              <a:t>Single-phase equivalent circuit of a </a:t>
            </a:r>
            <a:r>
              <a:rPr altLang="en-US" b="1" sz="2000" lang="zh-CN">
                <a:solidFill>
                  <a:srgbClr val="FF0000"/>
                </a:solidFill>
              </a:rPr>
              <a:t>wye</a:t>
            </a:r>
            <a:r>
              <a:rPr altLang="en-US" b="1" sz="2000" lang="zh-CN">
                <a:solidFill>
                  <a:srgbClr val="FF0000"/>
                </a:solidFill>
              </a:rPr>
              <a:t>-delta transformer.</a:t>
            </a:r>
          </a:p>
        </p:txBody>
      </p:sp>
      <p:pic>
        <p:nvPicPr>
          <p:cNvPr id="2097160" name="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1776412" y="2119312"/>
            <a:ext cx="5842000" cy="2251075"/>
          </a:xfrm>
          <a:prstGeom prst="rect"/>
          <a:noFill/>
          <a:ln>
            <a:noFill/>
          </a:ln>
        </p:spPr>
      </p:pic>
      <p:sp>
        <p:nvSpPr>
          <p:cNvPr id="1048856" name=""/>
          <p:cNvSpPr/>
          <p:nvPr/>
        </p:nvSpPr>
        <p:spPr>
          <a:xfrm rot="0">
            <a:off x="0" y="3205162"/>
            <a:ext cx="9144000" cy="0"/>
          </a:xfrm>
          <a:prstGeom prst="rect"/>
          <a:noFill/>
          <a:ln>
            <a:noFill/>
          </a:ln>
        </p:spPr>
      </p:sp>
      <p:sp>
        <p:nvSpPr>
          <p:cNvPr id="1048857" name=""/>
          <p:cNvSpPr/>
          <p:nvPr/>
        </p:nvSpPr>
        <p:spPr>
          <a:xfrm rot="0">
            <a:off x="0" y="3300412"/>
            <a:ext cx="9144000" cy="0"/>
          </a:xfrm>
          <a:prstGeom prst="rect"/>
          <a:noFill/>
          <a:ln>
            <a:noFill/>
          </a:ln>
        </p:spPr>
      </p:sp>
      <p:sp>
        <p:nvSpPr>
          <p:cNvPr id="1048858" name=""/>
          <p:cNvSpPr/>
          <p:nvPr/>
        </p:nvSpPr>
        <p:spPr>
          <a:xfrm rot="0">
            <a:off x="0" y="3195637"/>
            <a:ext cx="9144000" cy="0"/>
          </a:xfrm>
          <a:prstGeom prst="rect"/>
          <a:noFill/>
          <a:ln>
            <a:noFill/>
          </a:ln>
        </p:spPr>
      </p:sp>
      <p:sp>
        <p:nvSpPr>
          <p:cNvPr id="1048859" name=""/>
          <p:cNvSpPr/>
          <p:nvPr/>
        </p:nvSpPr>
        <p:spPr>
          <a:xfrm rot="0">
            <a:off x="0" y="3176587"/>
            <a:ext cx="9144000" cy="0"/>
          </a:xfrm>
          <a:prstGeom prst="rect"/>
          <a:noFill/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5B5249"/>
      </a:dk1>
      <a:lt1>
        <a:srgbClr val="FFFFFF"/>
      </a:lt1>
      <a:dk2>
        <a:srgbClr val="CEC8BA"/>
      </a:dk2>
      <a:lt2>
        <a:srgbClr val="2A3D7A"/>
      </a:lt2>
      <a:accent1>
        <a:srgbClr val="C9DDF1"/>
      </a:accent1>
      <a:accent2>
        <a:srgbClr val="FAC164"/>
      </a:accent2>
      <a:accent3>
        <a:srgbClr val="FFFFFF"/>
      </a:accent3>
      <a:accent4>
        <a:srgbClr val="5B5249"/>
      </a:accent4>
      <a:accent5>
        <a:srgbClr val="000000"/>
      </a:accent5>
      <a:accent6>
        <a:srgbClr val="000000"/>
      </a:accent6>
      <a:hlink>
        <a:srgbClr val="B0AE6A"/>
      </a:hlink>
      <a:folHlink>
        <a:srgbClr val="C3E68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FFFFCC"/>
        </a:dk1>
        <a:lt1>
          <a:srgbClr val="687FCA"/>
        </a:lt1>
        <a:dk2>
          <a:srgbClr val="666699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687FCA"/>
        </a:accent3>
        <a:accent4>
          <a:srgbClr val="FFFFCC"/>
        </a:accent4>
        <a:accent5>
          <a:srgbClr val="000000"/>
        </a:accent5>
        <a:accent6>
          <a:srgbClr val="000000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2">
        <a:dk1>
          <a:srgbClr val="5B5249"/>
        </a:dk1>
        <a:lt1>
          <a:srgbClr val="FFFFFF"/>
        </a:lt1>
        <a:dk2>
          <a:srgbClr val="CEC8BA"/>
        </a:dk2>
        <a:lt2>
          <a:srgbClr val="2A3D7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5B5249"/>
        </a:accent4>
        <a:accent5>
          <a:srgbClr val="000000"/>
        </a:accent5>
        <a:accent6>
          <a:srgbClr val="000000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3">
        <a:dk1>
          <a:srgbClr val="333333"/>
        </a:dk1>
        <a:lt1>
          <a:srgbClr val="FFFFFF"/>
        </a:lt1>
        <a:dk2>
          <a:srgbClr val="DDDDDD"/>
        </a:dk2>
        <a:lt2>
          <a:srgbClr val="000000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333333"/>
        </a:accent4>
        <a:accent5>
          <a:srgbClr val="000000"/>
        </a:accent5>
        <a:accent6>
          <a:srgbClr val="000000"/>
        </a:accent6>
        <a:hlink>
          <a:srgbClr val="808080"/>
        </a:hlink>
        <a:folHlink>
          <a:srgbClr val="5F5F5F"/>
        </a:folHlink>
      </a:clrScheme>
    </a:extraClrScheme>
    <a:extraClrScheme>
      <a:clrScheme name="Default Color Scheme 4">
        <a:dk1>
          <a:srgbClr val="FFFFCC"/>
        </a:dk1>
        <a:lt1>
          <a:srgbClr val="967DB5"/>
        </a:lt1>
        <a:dk2>
          <a:srgbClr val="8061A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967DB5"/>
        </a:accent3>
        <a:accent4>
          <a:srgbClr val="FFFFCC"/>
        </a:accent4>
        <a:accent5>
          <a:srgbClr val="000000"/>
        </a:accent5>
        <a:accent6>
          <a:srgbClr val="000000"/>
        </a:accent6>
        <a:hlink>
          <a:srgbClr val="B0AE6A"/>
        </a:hlink>
        <a:folHlink>
          <a:srgbClr val="C3E684"/>
        </a:folHlink>
      </a:clrScheme>
    </a:extraClrScheme>
    <a:extraClrScheme>
      <a:clrScheme name="Default Color Scheme 5">
        <a:dk1>
          <a:srgbClr val="5B5249"/>
        </a:dk1>
        <a:lt1>
          <a:srgbClr val="FFFFFF"/>
        </a:lt1>
        <a:dk2>
          <a:srgbClr val="CEC8BA"/>
        </a:dk2>
        <a:lt2>
          <a:srgbClr val="2A3D7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5B5249"/>
        </a:accent4>
        <a:accent5>
          <a:srgbClr val="000000"/>
        </a:accent5>
        <a:accent6>
          <a:srgbClr val="000000"/>
        </a:accent6>
        <a:hlink>
          <a:srgbClr val="993333"/>
        </a:hlink>
        <a:folHlink>
          <a:srgbClr val="333399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">
    <a:dk1>
      <a:srgbClr val="5B5249"/>
    </a:dk1>
    <a:lt1>
      <a:srgbClr val="FFFFFF"/>
    </a:lt1>
    <a:dk2>
      <a:srgbClr val="CEC8BA"/>
    </a:dk2>
    <a:lt2>
      <a:srgbClr val="2A3D7A"/>
    </a:lt2>
    <a:accent1>
      <a:srgbClr val="C9DDF1"/>
    </a:accent1>
    <a:accent2>
      <a:srgbClr val="FAC164"/>
    </a:accent2>
    <a:accent3>
      <a:srgbClr val="FFFFFF"/>
    </a:accent3>
    <a:accent4>
      <a:srgbClr val="5B5249"/>
    </a:accent4>
    <a:accent5>
      <a:srgbClr val="000000"/>
    </a:accent5>
    <a:accent6>
      <a:srgbClr val="000000"/>
    </a:accent6>
    <a:hlink>
      <a:srgbClr val="B0AE6A"/>
    </a:hlink>
    <a:folHlink>
      <a:srgbClr val="C3E684"/>
    </a:folHlink>
  </a:clrScheme>
</a:themeOverrid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transformers</dc:title>
  <dc:creator>AboSaleh</dc:creator>
  <cp:lastModifiedBy>AboSaleh</cp:lastModifiedBy>
  <dcterms:created xsi:type="dcterms:W3CDTF">1995-05-28T10:32:17Z</dcterms:created>
  <dcterms:modified xsi:type="dcterms:W3CDTF">2018-08-14T05:20:15Z</dcterms:modified>
</cp:coreProperties>
</file>