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59" r:id="rId5"/>
    <p:sldId id="260" r:id="rId6"/>
    <p:sldId id="261" r:id="rId7"/>
    <p:sldId id="262" r:id="rId8"/>
    <p:sldId id="263" r:id="rId9"/>
    <p:sldId id="269" r:id="rId10"/>
    <p:sldId id="270" r:id="rId11"/>
    <p:sldId id="264" r:id="rId12"/>
    <p:sldId id="265" r:id="rId13"/>
    <p:sldId id="266" r:id="rId14"/>
    <p:sldId id="267" r:id="rId15"/>
    <p:sldId id="271" r:id="rId16"/>
    <p:sldId id="274" r:id="rId17"/>
    <p:sldId id="275" r:id="rId18"/>
    <p:sldId id="268" r:id="rId19"/>
    <p:sldId id="276"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6"/>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70" autoAdjust="0"/>
    <p:restoredTop sz="86380" autoAdjust="0"/>
  </p:normalViewPr>
  <p:slideViewPr>
    <p:cSldViewPr>
      <p:cViewPr varScale="1">
        <p:scale>
          <a:sx n="63" d="100"/>
          <a:sy n="63" d="100"/>
        </p:scale>
        <p:origin x="-13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E3A86-B525-44FB-A70F-943134F2DA9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4665CF8-7365-4EEE-A29E-CF6B4FE3AE00}">
      <dgm:prSet custT="1"/>
      <dgm:spPr/>
      <dgm:t>
        <a:bodyPr/>
        <a:lstStyle/>
        <a:p>
          <a:pPr algn="ctr" rtl="0"/>
          <a:r>
            <a:rPr lang="en-IN" sz="2800" dirty="0" smtClean="0"/>
            <a:t>Bimetallic Thermometer</a:t>
          </a:r>
          <a:endParaRPr lang="en-US" sz="2800" dirty="0"/>
        </a:p>
      </dgm:t>
    </dgm:pt>
    <dgm:pt modelId="{4BD3E431-8720-458D-A06D-9FF4F8B85FD1}" type="parTrans" cxnId="{CA0AA056-E5EE-45E8-BB9D-4201B4B60B9C}">
      <dgm:prSet/>
      <dgm:spPr/>
      <dgm:t>
        <a:bodyPr/>
        <a:lstStyle/>
        <a:p>
          <a:endParaRPr lang="en-US"/>
        </a:p>
      </dgm:t>
    </dgm:pt>
    <dgm:pt modelId="{EB4D9136-6E20-4BCA-8B3C-CDAE2F3EA6B6}" type="sibTrans" cxnId="{CA0AA056-E5EE-45E8-BB9D-4201B4B60B9C}">
      <dgm:prSet/>
      <dgm:spPr/>
      <dgm:t>
        <a:bodyPr/>
        <a:lstStyle/>
        <a:p>
          <a:endParaRPr lang="en-US"/>
        </a:p>
      </dgm:t>
    </dgm:pt>
    <dgm:pt modelId="{36D8C789-C430-4F08-A827-B9B4C39D08AF}">
      <dgm:prSet custT="1"/>
      <dgm:spPr/>
      <dgm:t>
        <a:bodyPr/>
        <a:lstStyle/>
        <a:p>
          <a:pPr algn="just" rtl="0"/>
          <a:r>
            <a:rPr lang="en-IN" sz="2000" dirty="0" smtClean="0"/>
            <a:t>Two basic principles of operation is to be followed in the case of a bimetallic sensor</a:t>
          </a:r>
          <a:r>
            <a:rPr lang="en-IN" sz="1800" dirty="0" smtClean="0"/>
            <a:t>.</a:t>
          </a:r>
          <a:endParaRPr lang="en-US" sz="1800" dirty="0"/>
        </a:p>
      </dgm:t>
    </dgm:pt>
    <dgm:pt modelId="{8DFFEC3E-C25F-46C8-92BE-B35E50AA8914}" type="parTrans" cxnId="{6773E39A-5EBD-4089-89F4-9794E55C8406}">
      <dgm:prSet/>
      <dgm:spPr/>
      <dgm:t>
        <a:bodyPr/>
        <a:lstStyle/>
        <a:p>
          <a:endParaRPr lang="en-US"/>
        </a:p>
      </dgm:t>
    </dgm:pt>
    <dgm:pt modelId="{B599D1DA-0342-4CAE-94A2-000CA233AB0C}" type="sibTrans" cxnId="{6773E39A-5EBD-4089-89F4-9794E55C8406}">
      <dgm:prSet/>
      <dgm:spPr/>
      <dgm:t>
        <a:bodyPr/>
        <a:lstStyle/>
        <a:p>
          <a:endParaRPr lang="en-US"/>
        </a:p>
      </dgm:t>
    </dgm:pt>
    <dgm:pt modelId="{AECE7019-D56D-475F-8664-2FF799BA432B}">
      <dgm:prSet custT="1"/>
      <dgm:spPr/>
      <dgm:t>
        <a:bodyPr/>
        <a:lstStyle/>
        <a:p>
          <a:pPr algn="just" rtl="0"/>
          <a:r>
            <a:rPr lang="en-IN" sz="1800" dirty="0" smtClean="0"/>
            <a:t>1) A metal tends to undergo a volumetric dimensional change (expansion/contraction), according to the change in temperature. </a:t>
          </a:r>
          <a:endParaRPr lang="en-IN" sz="1800" dirty="0"/>
        </a:p>
      </dgm:t>
    </dgm:pt>
    <dgm:pt modelId="{8C72B141-9EFC-4C7B-9FFE-03164CEC6FDA}" type="parTrans" cxnId="{07A60018-5353-4D34-B623-96B25A468A70}">
      <dgm:prSet/>
      <dgm:spPr/>
      <dgm:t>
        <a:bodyPr/>
        <a:lstStyle/>
        <a:p>
          <a:endParaRPr lang="en-US"/>
        </a:p>
      </dgm:t>
    </dgm:pt>
    <dgm:pt modelId="{4AF488C5-865A-4695-8EA2-F59685C732C4}" type="sibTrans" cxnId="{07A60018-5353-4D34-B623-96B25A468A70}">
      <dgm:prSet/>
      <dgm:spPr/>
      <dgm:t>
        <a:bodyPr/>
        <a:lstStyle/>
        <a:p>
          <a:endParaRPr lang="en-US"/>
        </a:p>
      </dgm:t>
    </dgm:pt>
    <dgm:pt modelId="{47498667-1A35-4C27-AE8E-08A3482AFEE1}">
      <dgm:prSet custT="1"/>
      <dgm:spPr/>
      <dgm:t>
        <a:bodyPr/>
        <a:lstStyle/>
        <a:p>
          <a:pPr algn="just" rtl="0"/>
          <a:r>
            <a:rPr lang="en-IN" sz="1800" dirty="0" smtClean="0"/>
            <a:t>2) Different metals have different co-efficient of temperatures. The rate of volumetric change depends on this co-efficient of temperature.</a:t>
          </a:r>
          <a:endParaRPr lang="en-US" sz="1800" dirty="0"/>
        </a:p>
      </dgm:t>
    </dgm:pt>
    <dgm:pt modelId="{8F8F8626-9915-446C-BDE6-9A4C18AF2990}" type="parTrans" cxnId="{BDDC3ADE-99B7-42C8-AFF2-063BC3017EE8}">
      <dgm:prSet/>
      <dgm:spPr/>
      <dgm:t>
        <a:bodyPr/>
        <a:lstStyle/>
        <a:p>
          <a:endParaRPr lang="en-US"/>
        </a:p>
      </dgm:t>
    </dgm:pt>
    <dgm:pt modelId="{12770232-696C-4094-A7AD-161D4C0A80B6}" type="sibTrans" cxnId="{BDDC3ADE-99B7-42C8-AFF2-063BC3017EE8}">
      <dgm:prSet/>
      <dgm:spPr/>
      <dgm:t>
        <a:bodyPr/>
        <a:lstStyle/>
        <a:p>
          <a:endParaRPr lang="en-US"/>
        </a:p>
      </dgm:t>
    </dgm:pt>
    <dgm:pt modelId="{2B523576-8563-4355-8879-65A609CECD89}" type="pres">
      <dgm:prSet presAssocID="{73DE3A86-B525-44FB-A70F-943134F2DA93}" presName="linearFlow" presStyleCnt="0">
        <dgm:presLayoutVars>
          <dgm:dir/>
          <dgm:resizeHandles val="exact"/>
        </dgm:presLayoutVars>
      </dgm:prSet>
      <dgm:spPr/>
      <dgm:t>
        <a:bodyPr/>
        <a:lstStyle/>
        <a:p>
          <a:endParaRPr lang="en-US"/>
        </a:p>
      </dgm:t>
    </dgm:pt>
    <dgm:pt modelId="{5F1866AC-998D-4126-9859-654CB70D850C}" type="pres">
      <dgm:prSet presAssocID="{E4665CF8-7365-4EEE-A29E-CF6B4FE3AE00}" presName="composite" presStyleCnt="0"/>
      <dgm:spPr/>
    </dgm:pt>
    <dgm:pt modelId="{A57B56FB-03F2-48B2-88D0-5BC92CE93825}" type="pres">
      <dgm:prSet presAssocID="{E4665CF8-7365-4EEE-A29E-CF6B4FE3AE00}" presName="imgShp" presStyleLbl="fgImgPlace1" presStyleIdx="0" presStyleCnt="4"/>
      <dgm:spPr/>
    </dgm:pt>
    <dgm:pt modelId="{59F0478B-2F27-4CD8-B3C1-895B62B94D05}" type="pres">
      <dgm:prSet presAssocID="{E4665CF8-7365-4EEE-A29E-CF6B4FE3AE00}" presName="txShp" presStyleLbl="node1" presStyleIdx="0" presStyleCnt="4" custScaleX="109094" custLinFactNeighborX="-2659" custLinFactNeighborY="8196">
        <dgm:presLayoutVars>
          <dgm:bulletEnabled val="1"/>
        </dgm:presLayoutVars>
      </dgm:prSet>
      <dgm:spPr/>
      <dgm:t>
        <a:bodyPr/>
        <a:lstStyle/>
        <a:p>
          <a:endParaRPr lang="en-US"/>
        </a:p>
      </dgm:t>
    </dgm:pt>
    <dgm:pt modelId="{6880B4D6-2CB7-41A2-B4BC-53AB92ECBB43}" type="pres">
      <dgm:prSet presAssocID="{EB4D9136-6E20-4BCA-8B3C-CDAE2F3EA6B6}" presName="spacing" presStyleCnt="0"/>
      <dgm:spPr/>
    </dgm:pt>
    <dgm:pt modelId="{D59A5FCD-472E-4EEB-966F-E527E20BC1C4}" type="pres">
      <dgm:prSet presAssocID="{36D8C789-C430-4F08-A827-B9B4C39D08AF}" presName="composite" presStyleCnt="0"/>
      <dgm:spPr/>
    </dgm:pt>
    <dgm:pt modelId="{3935687B-3BD4-405B-AA2A-1817E46F63D6}" type="pres">
      <dgm:prSet presAssocID="{36D8C789-C430-4F08-A827-B9B4C39D08AF}" presName="imgShp" presStyleLbl="fgImgPlace1" presStyleIdx="1" presStyleCnt="4"/>
      <dgm:spPr/>
    </dgm:pt>
    <dgm:pt modelId="{37CAD359-2E29-488B-914A-D4E762604401}" type="pres">
      <dgm:prSet presAssocID="{36D8C789-C430-4F08-A827-B9B4C39D08AF}" presName="txShp" presStyleLbl="node1" presStyleIdx="1" presStyleCnt="4">
        <dgm:presLayoutVars>
          <dgm:bulletEnabled val="1"/>
        </dgm:presLayoutVars>
      </dgm:prSet>
      <dgm:spPr/>
      <dgm:t>
        <a:bodyPr/>
        <a:lstStyle/>
        <a:p>
          <a:endParaRPr lang="en-US"/>
        </a:p>
      </dgm:t>
    </dgm:pt>
    <dgm:pt modelId="{BEDD0478-5008-4D9F-B7F5-00D0B5BBBFF4}" type="pres">
      <dgm:prSet presAssocID="{B599D1DA-0342-4CAE-94A2-000CA233AB0C}" presName="spacing" presStyleCnt="0"/>
      <dgm:spPr/>
    </dgm:pt>
    <dgm:pt modelId="{DA167FA2-B287-4D69-B3EA-EF60C81FEDE4}" type="pres">
      <dgm:prSet presAssocID="{AECE7019-D56D-475F-8664-2FF799BA432B}" presName="composite" presStyleCnt="0"/>
      <dgm:spPr/>
    </dgm:pt>
    <dgm:pt modelId="{D9C52BC2-76DB-452A-820A-9BD4FF7849BB}" type="pres">
      <dgm:prSet presAssocID="{AECE7019-D56D-475F-8664-2FF799BA432B}" presName="imgShp" presStyleLbl="fgImgPlace1" presStyleIdx="2" presStyleCnt="4"/>
      <dgm:spPr/>
    </dgm:pt>
    <dgm:pt modelId="{F10C57F3-9BAA-48FB-B6DB-D716BFF4C1FD}" type="pres">
      <dgm:prSet presAssocID="{AECE7019-D56D-475F-8664-2FF799BA432B}" presName="txShp" presStyleLbl="node1" presStyleIdx="2" presStyleCnt="4">
        <dgm:presLayoutVars>
          <dgm:bulletEnabled val="1"/>
        </dgm:presLayoutVars>
      </dgm:prSet>
      <dgm:spPr/>
      <dgm:t>
        <a:bodyPr/>
        <a:lstStyle/>
        <a:p>
          <a:endParaRPr lang="en-US"/>
        </a:p>
      </dgm:t>
    </dgm:pt>
    <dgm:pt modelId="{A0852DA2-C93F-448C-8440-76597187D588}" type="pres">
      <dgm:prSet presAssocID="{4AF488C5-865A-4695-8EA2-F59685C732C4}" presName="spacing" presStyleCnt="0"/>
      <dgm:spPr/>
    </dgm:pt>
    <dgm:pt modelId="{C35A9602-3DDE-4DAF-AFD3-EC9E2A59EEDA}" type="pres">
      <dgm:prSet presAssocID="{47498667-1A35-4C27-AE8E-08A3482AFEE1}" presName="composite" presStyleCnt="0"/>
      <dgm:spPr/>
    </dgm:pt>
    <dgm:pt modelId="{FDF63FF3-2B49-457B-98D4-25B7DFEBB0C9}" type="pres">
      <dgm:prSet presAssocID="{47498667-1A35-4C27-AE8E-08A3482AFEE1}" presName="imgShp" presStyleLbl="fgImgPlace1" presStyleIdx="3" presStyleCnt="4"/>
      <dgm:spPr/>
    </dgm:pt>
    <dgm:pt modelId="{33E320E5-56E2-479F-A21F-EF7BDBE0C4E5}" type="pres">
      <dgm:prSet presAssocID="{47498667-1A35-4C27-AE8E-08A3482AFEE1}" presName="txShp" presStyleLbl="node1" presStyleIdx="3" presStyleCnt="4">
        <dgm:presLayoutVars>
          <dgm:bulletEnabled val="1"/>
        </dgm:presLayoutVars>
      </dgm:prSet>
      <dgm:spPr/>
      <dgm:t>
        <a:bodyPr/>
        <a:lstStyle/>
        <a:p>
          <a:endParaRPr lang="en-US"/>
        </a:p>
      </dgm:t>
    </dgm:pt>
  </dgm:ptLst>
  <dgm:cxnLst>
    <dgm:cxn modelId="{C87D153D-A05D-415F-B52D-41172A324D6A}" type="presOf" srcId="{73DE3A86-B525-44FB-A70F-943134F2DA93}" destId="{2B523576-8563-4355-8879-65A609CECD89}" srcOrd="0" destOrd="0" presId="urn:microsoft.com/office/officeart/2005/8/layout/vList3"/>
    <dgm:cxn modelId="{F3A317A3-E536-4885-90EA-6D0E1337B0E1}" type="presOf" srcId="{E4665CF8-7365-4EEE-A29E-CF6B4FE3AE00}" destId="{59F0478B-2F27-4CD8-B3C1-895B62B94D05}" srcOrd="0" destOrd="0" presId="urn:microsoft.com/office/officeart/2005/8/layout/vList3"/>
    <dgm:cxn modelId="{BDDC3ADE-99B7-42C8-AFF2-063BC3017EE8}" srcId="{73DE3A86-B525-44FB-A70F-943134F2DA93}" destId="{47498667-1A35-4C27-AE8E-08A3482AFEE1}" srcOrd="3" destOrd="0" parTransId="{8F8F8626-9915-446C-BDE6-9A4C18AF2990}" sibTransId="{12770232-696C-4094-A7AD-161D4C0A80B6}"/>
    <dgm:cxn modelId="{6773E39A-5EBD-4089-89F4-9794E55C8406}" srcId="{73DE3A86-B525-44FB-A70F-943134F2DA93}" destId="{36D8C789-C430-4F08-A827-B9B4C39D08AF}" srcOrd="1" destOrd="0" parTransId="{8DFFEC3E-C25F-46C8-92BE-B35E50AA8914}" sibTransId="{B599D1DA-0342-4CAE-94A2-000CA233AB0C}"/>
    <dgm:cxn modelId="{07A60018-5353-4D34-B623-96B25A468A70}" srcId="{73DE3A86-B525-44FB-A70F-943134F2DA93}" destId="{AECE7019-D56D-475F-8664-2FF799BA432B}" srcOrd="2" destOrd="0" parTransId="{8C72B141-9EFC-4C7B-9FFE-03164CEC6FDA}" sibTransId="{4AF488C5-865A-4695-8EA2-F59685C732C4}"/>
    <dgm:cxn modelId="{97E28632-782D-4496-9E77-4DE9A0341C0A}" type="presOf" srcId="{AECE7019-D56D-475F-8664-2FF799BA432B}" destId="{F10C57F3-9BAA-48FB-B6DB-D716BFF4C1FD}" srcOrd="0" destOrd="0" presId="urn:microsoft.com/office/officeart/2005/8/layout/vList3"/>
    <dgm:cxn modelId="{4360C40E-6979-4B66-AD32-B5D788F4FC27}" type="presOf" srcId="{36D8C789-C430-4F08-A827-B9B4C39D08AF}" destId="{37CAD359-2E29-488B-914A-D4E762604401}" srcOrd="0" destOrd="0" presId="urn:microsoft.com/office/officeart/2005/8/layout/vList3"/>
    <dgm:cxn modelId="{CA0AA056-E5EE-45E8-BB9D-4201B4B60B9C}" srcId="{73DE3A86-B525-44FB-A70F-943134F2DA93}" destId="{E4665CF8-7365-4EEE-A29E-CF6B4FE3AE00}" srcOrd="0" destOrd="0" parTransId="{4BD3E431-8720-458D-A06D-9FF4F8B85FD1}" sibTransId="{EB4D9136-6E20-4BCA-8B3C-CDAE2F3EA6B6}"/>
    <dgm:cxn modelId="{B3193295-1557-4445-83E4-707E942EDC74}" type="presOf" srcId="{47498667-1A35-4C27-AE8E-08A3482AFEE1}" destId="{33E320E5-56E2-479F-A21F-EF7BDBE0C4E5}" srcOrd="0" destOrd="0" presId="urn:microsoft.com/office/officeart/2005/8/layout/vList3"/>
    <dgm:cxn modelId="{F9F2610A-AFCC-4DF3-AEF6-18020EC688F6}" type="presParOf" srcId="{2B523576-8563-4355-8879-65A609CECD89}" destId="{5F1866AC-998D-4126-9859-654CB70D850C}" srcOrd="0" destOrd="0" presId="urn:microsoft.com/office/officeart/2005/8/layout/vList3"/>
    <dgm:cxn modelId="{053069E4-CF84-4E3B-9F91-3EA13583482E}" type="presParOf" srcId="{5F1866AC-998D-4126-9859-654CB70D850C}" destId="{A57B56FB-03F2-48B2-88D0-5BC92CE93825}" srcOrd="0" destOrd="0" presId="urn:microsoft.com/office/officeart/2005/8/layout/vList3"/>
    <dgm:cxn modelId="{B696E70B-09C6-4B88-AB50-F93BF424EBEF}" type="presParOf" srcId="{5F1866AC-998D-4126-9859-654CB70D850C}" destId="{59F0478B-2F27-4CD8-B3C1-895B62B94D05}" srcOrd="1" destOrd="0" presId="urn:microsoft.com/office/officeart/2005/8/layout/vList3"/>
    <dgm:cxn modelId="{667F5182-3B54-4A35-AF2B-E89B6E7257C4}" type="presParOf" srcId="{2B523576-8563-4355-8879-65A609CECD89}" destId="{6880B4D6-2CB7-41A2-B4BC-53AB92ECBB43}" srcOrd="1" destOrd="0" presId="urn:microsoft.com/office/officeart/2005/8/layout/vList3"/>
    <dgm:cxn modelId="{53FAAA9C-22DE-4D8D-905E-C7239F94DBFD}" type="presParOf" srcId="{2B523576-8563-4355-8879-65A609CECD89}" destId="{D59A5FCD-472E-4EEB-966F-E527E20BC1C4}" srcOrd="2" destOrd="0" presId="urn:microsoft.com/office/officeart/2005/8/layout/vList3"/>
    <dgm:cxn modelId="{DA975212-27C1-4A66-875F-10B23B89933F}" type="presParOf" srcId="{D59A5FCD-472E-4EEB-966F-E527E20BC1C4}" destId="{3935687B-3BD4-405B-AA2A-1817E46F63D6}" srcOrd="0" destOrd="0" presId="urn:microsoft.com/office/officeart/2005/8/layout/vList3"/>
    <dgm:cxn modelId="{7DD42E50-FC65-40D4-9EBC-DB75D6D1C8AD}" type="presParOf" srcId="{D59A5FCD-472E-4EEB-966F-E527E20BC1C4}" destId="{37CAD359-2E29-488B-914A-D4E762604401}" srcOrd="1" destOrd="0" presId="urn:microsoft.com/office/officeart/2005/8/layout/vList3"/>
    <dgm:cxn modelId="{6E996A76-981C-4D15-98FE-BD905A3E6DF7}" type="presParOf" srcId="{2B523576-8563-4355-8879-65A609CECD89}" destId="{BEDD0478-5008-4D9F-B7F5-00D0B5BBBFF4}" srcOrd="3" destOrd="0" presId="urn:microsoft.com/office/officeart/2005/8/layout/vList3"/>
    <dgm:cxn modelId="{A4B0B0C0-C2E5-4406-AD55-03A6ADEEF9C8}" type="presParOf" srcId="{2B523576-8563-4355-8879-65A609CECD89}" destId="{DA167FA2-B287-4D69-B3EA-EF60C81FEDE4}" srcOrd="4" destOrd="0" presId="urn:microsoft.com/office/officeart/2005/8/layout/vList3"/>
    <dgm:cxn modelId="{08A5B7D9-E597-40B4-AB0F-49C81C79A8FE}" type="presParOf" srcId="{DA167FA2-B287-4D69-B3EA-EF60C81FEDE4}" destId="{D9C52BC2-76DB-452A-820A-9BD4FF7849BB}" srcOrd="0" destOrd="0" presId="urn:microsoft.com/office/officeart/2005/8/layout/vList3"/>
    <dgm:cxn modelId="{18F8135A-1B6F-401A-9949-A888884B5FBE}" type="presParOf" srcId="{DA167FA2-B287-4D69-B3EA-EF60C81FEDE4}" destId="{F10C57F3-9BAA-48FB-B6DB-D716BFF4C1FD}" srcOrd="1" destOrd="0" presId="urn:microsoft.com/office/officeart/2005/8/layout/vList3"/>
    <dgm:cxn modelId="{B169C617-D475-4B6E-BFDB-C1DA5ED8C6E3}" type="presParOf" srcId="{2B523576-8563-4355-8879-65A609CECD89}" destId="{A0852DA2-C93F-448C-8440-76597187D588}" srcOrd="5" destOrd="0" presId="urn:microsoft.com/office/officeart/2005/8/layout/vList3"/>
    <dgm:cxn modelId="{CC6910AC-F87E-49D5-B81F-C97A4EAE0852}" type="presParOf" srcId="{2B523576-8563-4355-8879-65A609CECD89}" destId="{C35A9602-3DDE-4DAF-AFD3-EC9E2A59EEDA}" srcOrd="6" destOrd="0" presId="urn:microsoft.com/office/officeart/2005/8/layout/vList3"/>
    <dgm:cxn modelId="{55C1B95C-C85C-4FFD-B5EB-76E2F7DC0FF8}" type="presParOf" srcId="{C35A9602-3DDE-4DAF-AFD3-EC9E2A59EEDA}" destId="{FDF63FF3-2B49-457B-98D4-25B7DFEBB0C9}" srcOrd="0" destOrd="0" presId="urn:microsoft.com/office/officeart/2005/8/layout/vList3"/>
    <dgm:cxn modelId="{D4527C0F-266E-4B90-8862-17E4B5EF672F}" type="presParOf" srcId="{C35A9602-3DDE-4DAF-AFD3-EC9E2A59EEDA}" destId="{33E320E5-56E2-479F-A21F-EF7BDBE0C4E5}"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8F92D07F-E9A3-44AD-94F0-9B205904D5D0}" type="doc">
      <dgm:prSet loTypeId="urn:microsoft.com/office/officeart/2005/8/layout/pyramid3" loCatId="pyramid" qsTypeId="urn:microsoft.com/office/officeart/2005/8/quickstyle/simple4" qsCatId="simple" csTypeId="urn:microsoft.com/office/officeart/2005/8/colors/accent1_2" csCatId="accent1"/>
      <dgm:spPr/>
      <dgm:t>
        <a:bodyPr/>
        <a:lstStyle/>
        <a:p>
          <a:endParaRPr lang="en-US"/>
        </a:p>
      </dgm:t>
    </dgm:pt>
    <dgm:pt modelId="{E949CF15-2A28-4571-B77E-993F26A5F2C7}">
      <dgm:prSet/>
      <dgm:spPr/>
      <dgm:t>
        <a:bodyPr/>
        <a:lstStyle/>
        <a:p>
          <a:pPr rtl="0"/>
          <a:r>
            <a:rPr lang="en-US" dirty="0" smtClean="0"/>
            <a:t>Thanks</a:t>
          </a:r>
          <a:endParaRPr lang="en-US" dirty="0"/>
        </a:p>
      </dgm:t>
    </dgm:pt>
    <dgm:pt modelId="{909FD6FB-8BD9-4885-90AA-C54581C39753}" type="parTrans" cxnId="{B02A75DB-5EC5-47F6-854C-5AD18A5435A2}">
      <dgm:prSet/>
      <dgm:spPr/>
      <dgm:t>
        <a:bodyPr/>
        <a:lstStyle/>
        <a:p>
          <a:endParaRPr lang="en-US"/>
        </a:p>
      </dgm:t>
    </dgm:pt>
    <dgm:pt modelId="{8D137B76-C1B5-49C1-A1B0-E411D8C3576F}" type="sibTrans" cxnId="{B02A75DB-5EC5-47F6-854C-5AD18A5435A2}">
      <dgm:prSet/>
      <dgm:spPr/>
      <dgm:t>
        <a:bodyPr/>
        <a:lstStyle/>
        <a:p>
          <a:endParaRPr lang="en-US"/>
        </a:p>
      </dgm:t>
    </dgm:pt>
    <dgm:pt modelId="{1C457512-972D-4245-90B8-E82254145D35}" type="pres">
      <dgm:prSet presAssocID="{8F92D07F-E9A3-44AD-94F0-9B205904D5D0}" presName="Name0" presStyleCnt="0">
        <dgm:presLayoutVars>
          <dgm:dir/>
          <dgm:animLvl val="lvl"/>
          <dgm:resizeHandles val="exact"/>
        </dgm:presLayoutVars>
      </dgm:prSet>
      <dgm:spPr/>
      <dgm:t>
        <a:bodyPr/>
        <a:lstStyle/>
        <a:p>
          <a:endParaRPr lang="en-US"/>
        </a:p>
      </dgm:t>
    </dgm:pt>
    <dgm:pt modelId="{9A4AAEC4-1339-4E4A-B287-2A98FA7733F5}" type="pres">
      <dgm:prSet presAssocID="{E949CF15-2A28-4571-B77E-993F26A5F2C7}" presName="Name8" presStyleCnt="0"/>
      <dgm:spPr/>
    </dgm:pt>
    <dgm:pt modelId="{8A2DBF73-E27E-4B23-8832-E6FB287285BE}" type="pres">
      <dgm:prSet presAssocID="{E949CF15-2A28-4571-B77E-993F26A5F2C7}" presName="level" presStyleLbl="node1" presStyleIdx="0" presStyleCnt="1">
        <dgm:presLayoutVars>
          <dgm:chMax val="1"/>
          <dgm:bulletEnabled val="1"/>
        </dgm:presLayoutVars>
      </dgm:prSet>
      <dgm:spPr/>
      <dgm:t>
        <a:bodyPr/>
        <a:lstStyle/>
        <a:p>
          <a:endParaRPr lang="en-US"/>
        </a:p>
      </dgm:t>
    </dgm:pt>
    <dgm:pt modelId="{36A63AAB-3B75-421E-A850-B0F5D5F8AC29}" type="pres">
      <dgm:prSet presAssocID="{E949CF15-2A28-4571-B77E-993F26A5F2C7}" presName="levelTx" presStyleLbl="revTx" presStyleIdx="0" presStyleCnt="0">
        <dgm:presLayoutVars>
          <dgm:chMax val="1"/>
          <dgm:bulletEnabled val="1"/>
        </dgm:presLayoutVars>
      </dgm:prSet>
      <dgm:spPr/>
      <dgm:t>
        <a:bodyPr/>
        <a:lstStyle/>
        <a:p>
          <a:endParaRPr lang="en-US"/>
        </a:p>
      </dgm:t>
    </dgm:pt>
  </dgm:ptLst>
  <dgm:cxnLst>
    <dgm:cxn modelId="{B02A75DB-5EC5-47F6-854C-5AD18A5435A2}" srcId="{8F92D07F-E9A3-44AD-94F0-9B205904D5D0}" destId="{E949CF15-2A28-4571-B77E-993F26A5F2C7}" srcOrd="0" destOrd="0" parTransId="{909FD6FB-8BD9-4885-90AA-C54581C39753}" sibTransId="{8D137B76-C1B5-49C1-A1B0-E411D8C3576F}"/>
    <dgm:cxn modelId="{4796B637-E325-426B-A8E4-28037B31B1BC}" type="presOf" srcId="{E949CF15-2A28-4571-B77E-993F26A5F2C7}" destId="{8A2DBF73-E27E-4B23-8832-E6FB287285BE}" srcOrd="0" destOrd="0" presId="urn:microsoft.com/office/officeart/2005/8/layout/pyramid3"/>
    <dgm:cxn modelId="{9361708D-0BBA-4E1F-8CEE-7A7EF0E3BE64}" type="presOf" srcId="{E949CF15-2A28-4571-B77E-993F26A5F2C7}" destId="{36A63AAB-3B75-421E-A850-B0F5D5F8AC29}" srcOrd="1" destOrd="0" presId="urn:microsoft.com/office/officeart/2005/8/layout/pyramid3"/>
    <dgm:cxn modelId="{9EA6760A-2B5D-4CD3-B4C8-219E6267F744}" type="presOf" srcId="{8F92D07F-E9A3-44AD-94F0-9B205904D5D0}" destId="{1C457512-972D-4245-90B8-E82254145D35}" srcOrd="0" destOrd="0" presId="urn:microsoft.com/office/officeart/2005/8/layout/pyramid3"/>
    <dgm:cxn modelId="{884D116B-77C1-45F2-BB34-67257C5FCD3E}" type="presParOf" srcId="{1C457512-972D-4245-90B8-E82254145D35}" destId="{9A4AAEC4-1339-4E4A-B287-2A98FA7733F5}" srcOrd="0" destOrd="0" presId="urn:microsoft.com/office/officeart/2005/8/layout/pyramid3"/>
    <dgm:cxn modelId="{A6965E10-FF7D-490D-B4F8-4E72C345060C}" type="presParOf" srcId="{9A4AAEC4-1339-4E4A-B287-2A98FA7733F5}" destId="{8A2DBF73-E27E-4B23-8832-E6FB287285BE}" srcOrd="0" destOrd="0" presId="urn:microsoft.com/office/officeart/2005/8/layout/pyramid3"/>
    <dgm:cxn modelId="{6BF803BC-82E8-410E-B58D-B7EABC5E4611}" type="presParOf" srcId="{9A4AAEC4-1339-4E4A-B287-2A98FA7733F5}" destId="{36A63AAB-3B75-421E-A850-B0F5D5F8AC29}" srcOrd="1" destOrd="0" presId="urn:microsoft.com/office/officeart/2005/8/layout/pyramid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61477-5DE4-470D-8550-4926D0F0FD99}" type="datetimeFigureOut">
              <a:rPr lang="en-US" smtClean="0"/>
              <a:pPr/>
              <a:t>3/30/2018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FC70D-C3F4-42AA-9B84-67D6AA56AF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a:t>
            </a:r>
            <a:endParaRPr lang="en-US" dirty="0"/>
          </a:p>
        </p:txBody>
      </p:sp>
      <p:sp>
        <p:nvSpPr>
          <p:cNvPr id="4" name="Slide Number Placeholder 3"/>
          <p:cNvSpPr>
            <a:spLocks noGrp="1"/>
          </p:cNvSpPr>
          <p:nvPr>
            <p:ph type="sldNum" sz="quarter" idx="10"/>
          </p:nvPr>
        </p:nvSpPr>
        <p:spPr/>
        <p:txBody>
          <a:bodyPr/>
          <a:lstStyle/>
          <a:p>
            <a:fld id="{E73FC70D-C3F4-42AA-9B84-67D6AA56AFFF}"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9A12325-B9E8-4241-8CDB-75FAFE189438}" type="datetimeFigureOut">
              <a:rPr lang="en-US" smtClean="0"/>
              <a:pPr/>
              <a:t>3/30/2018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FB4D192-B32B-4817-BE93-75B44B682DC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A12325-B9E8-4241-8CDB-75FAFE189438}" type="datetimeFigureOut">
              <a:rPr lang="en-US" smtClean="0"/>
              <a:pPr/>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4D192-B32B-4817-BE93-75B44B682D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FB4D192-B32B-4817-BE93-75B44B682DC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A12325-B9E8-4241-8CDB-75FAFE189438}" type="datetimeFigureOut">
              <a:rPr lang="en-US" smtClean="0"/>
              <a:pPr/>
              <a:t>3/30/2018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9A12325-B9E8-4241-8CDB-75FAFE189438}" type="datetimeFigureOut">
              <a:rPr lang="en-US" smtClean="0"/>
              <a:pPr/>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FB4D192-B32B-4817-BE93-75B44B682DC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9A12325-B9E8-4241-8CDB-75FAFE189438}" type="datetimeFigureOut">
              <a:rPr lang="en-US" smtClean="0"/>
              <a:pPr/>
              <a:t>3/30/2018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FB4D192-B32B-4817-BE93-75B44B682DC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9A12325-B9E8-4241-8CDB-75FAFE189438}" type="datetimeFigureOut">
              <a:rPr lang="en-US" smtClean="0"/>
              <a:pPr/>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4D192-B32B-4817-BE93-75B44B682DC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9A12325-B9E8-4241-8CDB-75FAFE189438}" type="datetimeFigureOut">
              <a:rPr lang="en-US" smtClean="0"/>
              <a:pPr/>
              <a:t>3/30/2018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FB4D192-B32B-4817-BE93-75B44B682DC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A12325-B9E8-4241-8CDB-75FAFE189438}" type="datetimeFigureOut">
              <a:rPr lang="en-US" smtClean="0"/>
              <a:pPr/>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FB4D192-B32B-4817-BE93-75B44B682D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9A12325-B9E8-4241-8CDB-75FAFE189438}" type="datetimeFigureOut">
              <a:rPr lang="en-US" smtClean="0"/>
              <a:pPr/>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FB4D192-B32B-4817-BE93-75B44B682D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FB4D192-B32B-4817-BE93-75B44B682DC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9A12325-B9E8-4241-8CDB-75FAFE189438}" type="datetimeFigureOut">
              <a:rPr lang="en-US" smtClean="0"/>
              <a:pPr/>
              <a:t>3/30/2018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FB4D192-B32B-4817-BE93-75B44B682DC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9A12325-B9E8-4241-8CDB-75FAFE189438}" type="datetimeFigureOut">
              <a:rPr lang="en-US" smtClean="0"/>
              <a:pPr/>
              <a:t>3/30/2018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9A12325-B9E8-4241-8CDB-75FAFE189438}" type="datetimeFigureOut">
              <a:rPr lang="en-US" smtClean="0"/>
              <a:pPr/>
              <a:t>3/30/2018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FB4D192-B32B-4817-BE93-75B44B682DC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000" dirty="0" smtClean="0"/>
              <a:t>Temperature Measurement</a:t>
            </a:r>
            <a:endParaRPr lang="en-US" sz="4000" dirty="0"/>
          </a:p>
        </p:txBody>
      </p:sp>
      <p:sp>
        <p:nvSpPr>
          <p:cNvPr id="2" name="Title 1"/>
          <p:cNvSpPr>
            <a:spLocks noGrp="1"/>
          </p:cNvSpPr>
          <p:nvPr>
            <p:ph type="ctrTitle"/>
          </p:nvPr>
        </p:nvSpPr>
        <p:spPr/>
        <p:txBody>
          <a:bodyPr/>
          <a:lstStyle/>
          <a:p>
            <a:r>
              <a:rPr lang="en-US" dirty="0" smtClean="0"/>
              <a:t>Lecture </a:t>
            </a:r>
            <a:br>
              <a:rPr lang="en-US" dirty="0" smtClean="0"/>
            </a:br>
            <a:r>
              <a:rPr lang="en-US" dirty="0" smtClean="0"/>
              <a:t>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lectrical4u.com/images/resistance-temperature-characteristics1.jpg"/>
          <p:cNvPicPr>
            <a:picLocks noChangeAspect="1" noChangeArrowheads="1"/>
          </p:cNvPicPr>
          <p:nvPr/>
        </p:nvPicPr>
        <p:blipFill>
          <a:blip r:embed="rId2"/>
          <a:srcRect/>
          <a:stretch>
            <a:fillRect/>
          </a:stretch>
        </p:blipFill>
        <p:spPr bwMode="auto">
          <a:xfrm>
            <a:off x="914400" y="685800"/>
            <a:ext cx="7543800" cy="5410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image.slidesharecdn.com/temperaturemsmt-130906055901-/95/temperature-measurement-20-638.jpg?cb=1378447212"/>
          <p:cNvPicPr>
            <a:picLocks noChangeAspect="1" noChangeArrowheads="1"/>
          </p:cNvPicPr>
          <p:nvPr/>
        </p:nvPicPr>
        <p:blipFill>
          <a:blip r:embed="rId2"/>
          <a:srcRect/>
          <a:stretch>
            <a:fillRect/>
          </a:stretch>
        </p:blipFill>
        <p:spPr bwMode="auto">
          <a:xfrm>
            <a:off x="381000" y="457200"/>
            <a:ext cx="8382000" cy="5943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image.slidesharecdn.com/temperaturemsmt-130906055901-/95/temperature-measurement-23-638.jpg?cb=1378447212"/>
          <p:cNvPicPr>
            <a:picLocks noChangeAspect="1" noChangeArrowheads="1"/>
          </p:cNvPicPr>
          <p:nvPr/>
        </p:nvPicPr>
        <p:blipFill>
          <a:blip r:embed="rId2"/>
          <a:srcRect/>
          <a:stretch>
            <a:fillRect/>
          </a:stretch>
        </p:blipFill>
        <p:spPr bwMode="auto">
          <a:xfrm>
            <a:off x="381000" y="381000"/>
            <a:ext cx="8305800" cy="6019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image.slidesharecdn.com/temperaturemsmt-130906055901-/95/temperature-measurement-24-638.jpg?cb=1378447212"/>
          <p:cNvPicPr>
            <a:picLocks noChangeAspect="1" noChangeArrowheads="1"/>
          </p:cNvPicPr>
          <p:nvPr/>
        </p:nvPicPr>
        <p:blipFill>
          <a:blip r:embed="rId2"/>
          <a:srcRect/>
          <a:stretch>
            <a:fillRect/>
          </a:stretch>
        </p:blipFill>
        <p:spPr bwMode="auto">
          <a:xfrm>
            <a:off x="457200" y="609600"/>
            <a:ext cx="8077200" cy="5715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mage.slidesharecdn.com/temperaturemsmt-130906055901-/95/temperature-measurement-25-638.jpg?cb=1378447212"/>
          <p:cNvPicPr>
            <a:picLocks noChangeAspect="1" noChangeArrowheads="1"/>
          </p:cNvPicPr>
          <p:nvPr/>
        </p:nvPicPr>
        <p:blipFill>
          <a:blip r:embed="rId2"/>
          <a:srcRect/>
          <a:stretch>
            <a:fillRect/>
          </a:stretch>
        </p:blipFill>
        <p:spPr bwMode="auto">
          <a:xfrm>
            <a:off x="304800" y="228600"/>
            <a:ext cx="8458200" cy="6324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Thermistor</a:t>
            </a:r>
            <a:endParaRPr lang="en-US" dirty="0"/>
          </a:p>
        </p:txBody>
      </p:sp>
      <p:sp>
        <p:nvSpPr>
          <p:cNvPr id="3" name="Rectangle 2"/>
          <p:cNvSpPr/>
          <p:nvPr/>
        </p:nvSpPr>
        <p:spPr>
          <a:xfrm>
            <a:off x="304800" y="1305342"/>
            <a:ext cx="8153400" cy="4524315"/>
          </a:xfrm>
          <a:prstGeom prst="rect">
            <a:avLst/>
          </a:prstGeom>
        </p:spPr>
        <p:txBody>
          <a:bodyPr wrap="square">
            <a:spAutoFit/>
          </a:bodyPr>
          <a:lstStyle/>
          <a:p>
            <a:pPr algn="just"/>
            <a:r>
              <a:rPr lang="en-IN" sz="2400" dirty="0" smtClean="0"/>
              <a:t>Thermistors are semiconductor type resistance thermometers. They have very high sensitivity but highly nonlinear characteristics. This can be understood from the fact that for a typical 2000 Ω the resistance change at 25 degree Celsius is 80 Ω per degree Celsius, whereas for a 2000 Ω platinum RTD the change in resistance at 25 degree Celsius is 7Ω per degree Celsius. Thermistors can be of two types: (a) Negative temperature coefficient (NTC) </a:t>
            </a:r>
            <a:r>
              <a:rPr lang="en-IN" sz="2400" dirty="0" err="1" smtClean="0"/>
              <a:t>thermistors</a:t>
            </a:r>
            <a:r>
              <a:rPr lang="en-IN" sz="2400" dirty="0" smtClean="0"/>
              <a:t> and (b) Positive temperature co-efficient (PTC) </a:t>
            </a:r>
            <a:r>
              <a:rPr lang="en-IN" sz="2400" dirty="0" err="1" smtClean="0"/>
              <a:t>thermistors</a:t>
            </a:r>
            <a:r>
              <a:rPr lang="en-IN" sz="2400" dirty="0" smtClean="0"/>
              <a:t>. Their resistance-temperature characteristics are shown in fig. . The NTC </a:t>
            </a:r>
            <a:r>
              <a:rPr lang="en-IN" sz="2400" dirty="0" err="1" smtClean="0"/>
              <a:t>thermistors</a:t>
            </a:r>
            <a:r>
              <a:rPr lang="en-IN" sz="2400" dirty="0" smtClean="0"/>
              <a:t>, whose characteristics are shown in fig.  is more common. </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NTC characteristics of </a:t>
            </a:r>
            <a:r>
              <a:rPr lang="en-US" dirty="0" err="1" smtClean="0"/>
              <a:t>thermistor</a:t>
            </a:r>
            <a:endParaRPr lang="en-US" dirty="0"/>
          </a:p>
        </p:txBody>
      </p:sp>
      <p:pic>
        <p:nvPicPr>
          <p:cNvPr id="3" name="Picture 2" descr="http://www.electrical4u.com/images/characteristics-of-ntc-thermistor.gif"/>
          <p:cNvPicPr>
            <a:picLocks noChangeAspect="1" noChangeArrowheads="1"/>
          </p:cNvPicPr>
          <p:nvPr/>
        </p:nvPicPr>
        <p:blipFill>
          <a:blip r:embed="rId2"/>
          <a:srcRect/>
          <a:stretch>
            <a:fillRect/>
          </a:stretch>
        </p:blipFill>
        <p:spPr bwMode="auto">
          <a:xfrm>
            <a:off x="609600" y="1447800"/>
            <a:ext cx="7924800" cy="457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PTC characteristics of </a:t>
            </a:r>
            <a:r>
              <a:rPr lang="en-US" dirty="0" err="1" smtClean="0"/>
              <a:t>thermistor</a:t>
            </a:r>
            <a:endParaRPr lang="en-US" dirty="0"/>
          </a:p>
        </p:txBody>
      </p:sp>
      <p:pic>
        <p:nvPicPr>
          <p:cNvPr id="31746" name="Picture 2" descr="http://www.electrical4u.com/images/characteristics-of-ptc-thermistor.gif"/>
          <p:cNvPicPr>
            <a:picLocks noChangeAspect="1" noChangeArrowheads="1"/>
          </p:cNvPicPr>
          <p:nvPr/>
        </p:nvPicPr>
        <p:blipFill>
          <a:blip r:embed="rId2"/>
          <a:srcRect/>
          <a:stretch>
            <a:fillRect/>
          </a:stretch>
        </p:blipFill>
        <p:spPr bwMode="auto">
          <a:xfrm>
            <a:off x="1219200" y="1676400"/>
            <a:ext cx="6248400" cy="4267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image.slidesharecdn.com/temperaturemsmt-130906055901-/95/temperature-measurement-26-638.jpg?cb=1378447212"/>
          <p:cNvPicPr>
            <a:picLocks noChangeAspect="1" noChangeArrowheads="1"/>
          </p:cNvPicPr>
          <p:nvPr/>
        </p:nvPicPr>
        <p:blipFill>
          <a:blip r:embed="rId2"/>
          <a:srcRect/>
          <a:stretch>
            <a:fillRect/>
          </a:stretch>
        </p:blipFill>
        <p:spPr bwMode="auto">
          <a:xfrm>
            <a:off x="685800" y="457200"/>
            <a:ext cx="8001000" cy="5791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lidesharecdn.com/temperaturemsmt-130906055901-/95/temperature-measurement-27-638.jpg?cb=1378447212"/>
          <p:cNvPicPr>
            <a:picLocks noChangeAspect="1" noChangeArrowheads="1"/>
          </p:cNvPicPr>
          <p:nvPr/>
        </p:nvPicPr>
        <p:blipFill>
          <a:blip r:embed="rId2"/>
          <a:srcRect/>
          <a:stretch>
            <a:fillRect/>
          </a:stretch>
        </p:blipFill>
        <p:spPr bwMode="auto">
          <a:xfrm>
            <a:off x="228600" y="381000"/>
            <a:ext cx="8610600" cy="6248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lidesharecdn.com/temperaturemsmt-130906055901-/95/temperature-measurement-2-638.jpg?cb=1378447212"/>
          <p:cNvPicPr>
            <a:picLocks noChangeAspect="1" noChangeArrowheads="1"/>
          </p:cNvPicPr>
          <p:nvPr/>
        </p:nvPicPr>
        <p:blipFill>
          <a:blip r:embed="rId2"/>
          <a:srcRect/>
          <a:stretch>
            <a:fillRect/>
          </a:stretch>
        </p:blipFill>
        <p:spPr bwMode="auto">
          <a:xfrm>
            <a:off x="228600" y="228600"/>
            <a:ext cx="8153400" cy="6248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image.slidesharecdn.com/temperaturemsmt-130906055901-/95/temperature-measurement-28-638.jpg?cb=1378447212"/>
          <p:cNvPicPr>
            <a:picLocks noChangeAspect="1" noChangeArrowheads="1"/>
          </p:cNvPicPr>
          <p:nvPr/>
        </p:nvPicPr>
        <p:blipFill>
          <a:blip r:embed="rId2"/>
          <a:srcRect/>
          <a:stretch>
            <a:fillRect/>
          </a:stretch>
        </p:blipFill>
        <p:spPr bwMode="auto">
          <a:xfrm>
            <a:off x="685800" y="381000"/>
            <a:ext cx="7391400" cy="5867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image.slidesharecdn.com/temperaturemsmt-130906055901-/95/temperature-measurement-31-638.jpg?cb=1378447212"/>
          <p:cNvPicPr>
            <a:picLocks noChangeAspect="1" noChangeArrowheads="1"/>
          </p:cNvPicPr>
          <p:nvPr/>
        </p:nvPicPr>
        <p:blipFill>
          <a:blip r:embed="rId2"/>
          <a:srcRect/>
          <a:stretch>
            <a:fillRect/>
          </a:stretch>
        </p:blipFill>
        <p:spPr bwMode="auto">
          <a:xfrm>
            <a:off x="304800" y="228600"/>
            <a:ext cx="8534400" cy="6324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image.slidesharecdn.com/temperaturemsmt-130906055901-/95/temperature-measurement-29-638.jpg?cb=1378447212"/>
          <p:cNvPicPr>
            <a:picLocks noChangeAspect="1" noChangeArrowheads="1"/>
          </p:cNvPicPr>
          <p:nvPr/>
        </p:nvPicPr>
        <p:blipFill>
          <a:blip r:embed="rId2"/>
          <a:srcRect/>
          <a:stretch>
            <a:fillRect/>
          </a:stretch>
        </p:blipFill>
        <p:spPr bwMode="auto">
          <a:xfrm>
            <a:off x="381000" y="304800"/>
            <a:ext cx="8077200" cy="6096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image.slidesharecdn.com/temperaturemsmt-130906055901-/95/temperature-measurement-30-638.jpg?cb=1378447212"/>
          <p:cNvPicPr>
            <a:picLocks noChangeAspect="1" noChangeArrowheads="1"/>
          </p:cNvPicPr>
          <p:nvPr/>
        </p:nvPicPr>
        <p:blipFill>
          <a:blip r:embed="rId2"/>
          <a:srcRect/>
          <a:stretch>
            <a:fillRect/>
          </a:stretch>
        </p:blipFill>
        <p:spPr bwMode="auto">
          <a:xfrm>
            <a:off x="381000" y="533400"/>
            <a:ext cx="8229600" cy="5715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image.slidesharecdn.com/temperaturemsmt-130906055901-/95/temperature-measurement-32-638.jpg?cb=1378447212"/>
          <p:cNvPicPr>
            <a:picLocks noChangeAspect="1" noChangeArrowheads="1"/>
          </p:cNvPicPr>
          <p:nvPr/>
        </p:nvPicPr>
        <p:blipFill>
          <a:blip r:embed="rId2"/>
          <a:srcRect/>
          <a:stretch>
            <a:fillRect/>
          </a:stretch>
        </p:blipFill>
        <p:spPr bwMode="auto">
          <a:xfrm>
            <a:off x="609600" y="381000"/>
            <a:ext cx="7696200" cy="5943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image.slidesharecdn.com/temperaturemsmt-130906055901-/95/temperature-measurement-33-638.jpg?cb=1378447212"/>
          <p:cNvPicPr>
            <a:picLocks noChangeAspect="1" noChangeArrowheads="1"/>
          </p:cNvPicPr>
          <p:nvPr/>
        </p:nvPicPr>
        <p:blipFill>
          <a:blip r:embed="rId2"/>
          <a:srcRect/>
          <a:stretch>
            <a:fillRect/>
          </a:stretch>
        </p:blipFill>
        <p:spPr bwMode="auto">
          <a:xfrm>
            <a:off x="838200" y="533400"/>
            <a:ext cx="7620000" cy="5943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066801" y="2057400"/>
          <a:ext cx="7620000" cy="1107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mage.slidesharecdn.com/temperaturemsmt-130906055901-/95/temperature-measurement-3-638.jpg?cb=1378447212"/>
          <p:cNvPicPr>
            <a:picLocks noChangeAspect="1" noChangeArrowheads="1"/>
          </p:cNvPicPr>
          <p:nvPr/>
        </p:nvPicPr>
        <p:blipFill>
          <a:blip r:embed="rId2"/>
          <a:srcRect/>
          <a:stretch>
            <a:fillRect/>
          </a:stretch>
        </p:blipFill>
        <p:spPr bwMode="auto">
          <a:xfrm>
            <a:off x="152400" y="381000"/>
            <a:ext cx="8763000" cy="61626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mage.slidesharecdn.com/temperaturemsmt-130906055901-/95/temperature-measurement-4-638.jpg?cb=1378447212"/>
          <p:cNvPicPr>
            <a:picLocks noChangeAspect="1" noChangeArrowheads="1"/>
          </p:cNvPicPr>
          <p:nvPr/>
        </p:nvPicPr>
        <p:blipFill>
          <a:blip r:embed="rId2"/>
          <a:srcRect/>
          <a:stretch>
            <a:fillRect/>
          </a:stretch>
        </p:blipFill>
        <p:spPr bwMode="auto">
          <a:xfrm>
            <a:off x="381000" y="228600"/>
            <a:ext cx="8229600" cy="6172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mage.slidesharecdn.com/temperaturemsmt-130906055901-/95/temperature-measurement-9-638.jpg?cb=1378447212"/>
          <p:cNvPicPr>
            <a:picLocks noChangeAspect="1" noChangeArrowheads="1"/>
          </p:cNvPicPr>
          <p:nvPr/>
        </p:nvPicPr>
        <p:blipFill>
          <a:blip r:embed="rId2"/>
          <a:srcRect/>
          <a:stretch>
            <a:fillRect/>
          </a:stretch>
        </p:blipFill>
        <p:spPr bwMode="auto">
          <a:xfrm>
            <a:off x="533400" y="304800"/>
            <a:ext cx="7848600" cy="6019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5800" y="685800"/>
          <a:ext cx="8001000"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age.slidesharecdn.com/temperaturemsmt-130906055901-/95/temperature-measurement-12-638.jpg?cb=1378447212"/>
          <p:cNvPicPr>
            <a:picLocks noChangeAspect="1" noChangeArrowheads="1"/>
          </p:cNvPicPr>
          <p:nvPr/>
        </p:nvPicPr>
        <p:blipFill>
          <a:blip r:embed="rId2"/>
          <a:srcRect/>
          <a:stretch>
            <a:fillRect/>
          </a:stretch>
        </p:blipFill>
        <p:spPr bwMode="auto">
          <a:xfrm>
            <a:off x="228600" y="304800"/>
            <a:ext cx="8458200" cy="6019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age.slidesharecdn.com/temperaturemsmt-130906055901-/95/temperature-measurement-19-638.jpg?cb=1378447212"/>
          <p:cNvPicPr>
            <a:picLocks noChangeAspect="1" noChangeArrowheads="1"/>
          </p:cNvPicPr>
          <p:nvPr/>
        </p:nvPicPr>
        <p:blipFill>
          <a:blip r:embed="rId2"/>
          <a:srcRect/>
          <a:stretch>
            <a:fillRect/>
          </a:stretch>
        </p:blipFill>
        <p:spPr bwMode="auto">
          <a:xfrm>
            <a:off x="381000" y="381000"/>
            <a:ext cx="8382000" cy="617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1"/>
            <a:ext cx="8001000" cy="5262979"/>
          </a:xfrm>
          <a:prstGeom prst="rect">
            <a:avLst/>
          </a:prstGeom>
        </p:spPr>
        <p:txBody>
          <a:bodyPr wrap="square">
            <a:spAutoFit/>
          </a:bodyPr>
          <a:lstStyle/>
          <a:p>
            <a:pPr algn="just"/>
            <a:endParaRPr lang="en-IN" sz="2800" dirty="0" smtClean="0"/>
          </a:p>
          <a:p>
            <a:pPr algn="just"/>
            <a:r>
              <a:rPr lang="en-IN" sz="2800" dirty="0" smtClean="0"/>
              <a:t>It is well known that resistance of metallic conductors increases with temperature, while that of semiconductors generally decreases with temperature. Resistance thermometers employing metallic conductors for temperature measurement are called Resistance Temperature Detector (RTD), and those employing semiconductors are termed as Thermistors. RTDs are more rugged and have more or less linear characteristics over a wide temperature range. On the other hand Thermistors have high temperature sensitivity, but nonlinear characteristics. </a:t>
            </a:r>
            <a:endParaRPr lang="en-US" sz="2800" dirty="0"/>
          </a:p>
        </p:txBody>
      </p:sp>
      <p:sp>
        <p:nvSpPr>
          <p:cNvPr id="4" name="Rectangle 3"/>
          <p:cNvSpPr/>
          <p:nvPr/>
        </p:nvSpPr>
        <p:spPr>
          <a:xfrm>
            <a:off x="533400" y="762000"/>
            <a:ext cx="5371913" cy="523220"/>
          </a:xfrm>
          <a:prstGeom prst="rect">
            <a:avLst/>
          </a:prstGeom>
        </p:spPr>
        <p:txBody>
          <a:bodyPr wrap="square">
            <a:spAutoFit/>
          </a:bodyPr>
          <a:lstStyle/>
          <a:p>
            <a:pPr algn="ctr"/>
            <a:r>
              <a:rPr lang="en-US" sz="2800" dirty="0" smtClean="0">
                <a:latin typeface="Aharoni" pitchFamily="2" charset="-79"/>
                <a:cs typeface="Aharoni" pitchFamily="2" charset="-79"/>
              </a:rPr>
              <a:t>Resistance Thermometers </a:t>
            </a:r>
            <a:endParaRPr lang="en-US" sz="28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124</TotalTime>
  <Words>275</Words>
  <Application>Microsoft Office PowerPoint</Application>
  <PresentationFormat>On-screen Show (4:3)</PresentationFormat>
  <Paragraphs>16</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Lecture  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Thermistor</vt:lpstr>
      <vt:lpstr>NTC characteristics of thermistor</vt:lpstr>
      <vt:lpstr>PTC characteristics of thermistor</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on</dc:title>
  <dc:creator>acer</dc:creator>
  <cp:lastModifiedBy>acer</cp:lastModifiedBy>
  <cp:revision>45</cp:revision>
  <dcterms:created xsi:type="dcterms:W3CDTF">2018-03-27T03:52:37Z</dcterms:created>
  <dcterms:modified xsi:type="dcterms:W3CDTF">2018-03-30T06:45:46Z</dcterms:modified>
</cp:coreProperties>
</file>