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ject Report"/>
          <p:cNvSpPr txBox="1"/>
          <p:nvPr>
            <p:ph type="ctrTitle"/>
          </p:nvPr>
        </p:nvSpPr>
        <p:spPr>
          <a:xfrm>
            <a:off x="1269999" y="1282700"/>
            <a:ext cx="10464801" cy="2184400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pPr/>
            <a:r>
              <a:t>Project Report </a:t>
            </a:r>
          </a:p>
        </p:txBody>
      </p:sp>
      <p:sp>
        <p:nvSpPr>
          <p:cNvPr id="120" name="The details gathered from feasibility studies are presented in various tables, reports and statements are consolidated into one master report .…"/>
          <p:cNvSpPr txBox="1"/>
          <p:nvPr>
            <p:ph type="subTitle" sz="half" idx="1"/>
          </p:nvPr>
        </p:nvSpPr>
        <p:spPr>
          <a:xfrm>
            <a:off x="1270000" y="3759200"/>
            <a:ext cx="10464800" cy="3670300"/>
          </a:xfrm>
          <a:prstGeom prst="rect">
            <a:avLst/>
          </a:prstGeom>
        </p:spPr>
        <p:txBody>
          <a:bodyPr/>
          <a:lstStyle/>
          <a:p>
            <a:pPr defTabSz="560831">
              <a:defRPr sz="3552"/>
            </a:pPr>
            <a:r>
              <a:t>The details gathered from feasibility studies are presented in various tables, reports and statements are consolidated into one master report . </a:t>
            </a:r>
          </a:p>
          <a:p>
            <a:pPr defTabSz="560831">
              <a:defRPr sz="3552"/>
            </a:pPr>
            <a:r>
              <a:t>Necessary documents, quotations, and enquiry should be attached  with the details under the given heads.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roject report - need and types"/>
          <p:cNvSpPr txBox="1"/>
          <p:nvPr>
            <p:ph type="ctrTitle"/>
          </p:nvPr>
        </p:nvSpPr>
        <p:spPr>
          <a:xfrm>
            <a:off x="1269999" y="1320799"/>
            <a:ext cx="10464801" cy="1803401"/>
          </a:xfrm>
          <a:prstGeom prst="rect">
            <a:avLst/>
          </a:prstGeom>
        </p:spPr>
        <p:txBody>
          <a:bodyPr anchor="ctr"/>
          <a:lstStyle>
            <a:lvl1pPr>
              <a:defRPr sz="5300"/>
            </a:lvl1pPr>
          </a:lstStyle>
          <a:p>
            <a:pPr/>
            <a:r>
              <a:t>Project report - need and types </a:t>
            </a:r>
          </a:p>
        </p:txBody>
      </p:sp>
      <p:sp>
        <p:nvSpPr>
          <p:cNvPr id="123" name="Project report is required for registration of small scale  industry.…"/>
          <p:cNvSpPr txBox="1"/>
          <p:nvPr>
            <p:ph type="subTitle" sz="half" idx="1"/>
          </p:nvPr>
        </p:nvSpPr>
        <p:spPr>
          <a:xfrm>
            <a:off x="1270000" y="3733800"/>
            <a:ext cx="10464800" cy="2781300"/>
          </a:xfrm>
          <a:prstGeom prst="rect">
            <a:avLst/>
          </a:prstGeom>
        </p:spPr>
        <p:txBody>
          <a:bodyPr/>
          <a:lstStyle/>
          <a:p>
            <a:pPr defTabSz="554990">
              <a:defRPr sz="3514"/>
            </a:pPr>
            <a:r>
              <a:t>Project report is required for registration of small scale  industry. </a:t>
            </a:r>
          </a:p>
          <a:p>
            <a:pPr defTabSz="554990">
              <a:defRPr sz="3514"/>
            </a:pPr>
            <a:r>
              <a:t>Report is formed at two levels :</a:t>
            </a:r>
          </a:p>
          <a:p>
            <a:pPr defTabSz="554990">
              <a:defRPr sz="3514"/>
            </a:pPr>
            <a:r>
              <a:t>1) Preliminary Project Report.</a:t>
            </a:r>
          </a:p>
          <a:p>
            <a:pPr defTabSz="554990">
              <a:defRPr sz="3514"/>
            </a:pPr>
            <a:r>
              <a:t>2) Detailed Project Report.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reliminary Project Report."/>
          <p:cNvSpPr txBox="1"/>
          <p:nvPr>
            <p:ph type="ctrTitle"/>
          </p:nvPr>
        </p:nvSpPr>
        <p:spPr>
          <a:xfrm>
            <a:off x="1270000" y="1638300"/>
            <a:ext cx="10464800" cy="1397000"/>
          </a:xfrm>
          <a:prstGeom prst="rect">
            <a:avLst/>
          </a:prstGeom>
        </p:spPr>
        <p:txBody>
          <a:bodyPr anchor="ctr"/>
          <a:lstStyle>
            <a:lvl1pPr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 Preliminary Project Report.</a:t>
            </a:r>
          </a:p>
        </p:txBody>
      </p:sp>
      <p:sp>
        <p:nvSpPr>
          <p:cNvPr id="126" name="This is a  data sheet  that tells us about :…"/>
          <p:cNvSpPr txBox="1"/>
          <p:nvPr>
            <p:ph type="subTitle" sz="half" idx="1"/>
          </p:nvPr>
        </p:nvSpPr>
        <p:spPr>
          <a:xfrm>
            <a:off x="1270000" y="3505200"/>
            <a:ext cx="10464801" cy="4597401"/>
          </a:xfrm>
          <a:prstGeom prst="rect">
            <a:avLst/>
          </a:prstGeom>
        </p:spPr>
        <p:txBody>
          <a:bodyPr/>
          <a:lstStyle/>
          <a:p>
            <a:pPr/>
            <a:r>
              <a:t>This is a  data sheet  that tells us about :</a:t>
            </a:r>
          </a:p>
          <a:p>
            <a:pPr/>
            <a:r>
              <a:t>a) How much manpower , money, material , time ,  would be required for the project. </a:t>
            </a:r>
          </a:p>
          <a:p>
            <a:pPr/>
            <a:r>
              <a:t>b) How many government approvals would  be needed. </a:t>
            </a:r>
          </a:p>
          <a:p>
            <a:pPr/>
            <a:r>
              <a:t>c) What type of machines would be required. </a:t>
            </a:r>
          </a:p>
          <a:p>
            <a:pPr/>
            <a:r>
              <a:t>d) What are the sources of technology .</a:t>
            </a:r>
          </a:p>
          <a:p>
            <a:pPr/>
            <a:r>
              <a:t>e) The expected financial gains.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etailed project report"/>
          <p:cNvSpPr txBox="1"/>
          <p:nvPr>
            <p:ph type="ctrTitle"/>
          </p:nvPr>
        </p:nvSpPr>
        <p:spPr>
          <a:xfrm>
            <a:off x="1269999" y="1600200"/>
            <a:ext cx="10464801" cy="1549400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pPr/>
            <a:r>
              <a:t>Detailed project report </a:t>
            </a:r>
          </a:p>
        </p:txBody>
      </p:sp>
      <p:sp>
        <p:nvSpPr>
          <p:cNvPr id="129" name="The following aspects are generally considered :…"/>
          <p:cNvSpPr txBox="1"/>
          <p:nvPr>
            <p:ph type="subTitle" sz="half" idx="1"/>
          </p:nvPr>
        </p:nvSpPr>
        <p:spPr>
          <a:xfrm>
            <a:off x="1270000" y="3632200"/>
            <a:ext cx="10464800" cy="3670300"/>
          </a:xfrm>
          <a:prstGeom prst="rect">
            <a:avLst/>
          </a:prstGeom>
        </p:spPr>
        <p:txBody>
          <a:bodyPr/>
          <a:lstStyle/>
          <a:p>
            <a:pPr/>
            <a:r>
              <a:t>The following aspects are generally considered :</a:t>
            </a:r>
          </a:p>
          <a:p>
            <a:pPr/>
            <a:r>
              <a:t>a) Economic aspect.</a:t>
            </a:r>
          </a:p>
          <a:p>
            <a:pPr/>
            <a:r>
              <a:t>b) Financial aspect.</a:t>
            </a:r>
          </a:p>
          <a:p>
            <a:pPr/>
            <a:r>
              <a:t>c) Managerial aspect. </a:t>
            </a:r>
          </a:p>
          <a:p>
            <a:pPr/>
            <a:r>
              <a:t>d) Production aspect.</a:t>
            </a:r>
          </a:p>
          <a:p>
            <a:pPr/>
            <a:r>
              <a:t>e) Technical aspect.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etailed project report"/>
          <p:cNvSpPr txBox="1"/>
          <p:nvPr>
            <p:ph type="ctrTitle"/>
          </p:nvPr>
        </p:nvSpPr>
        <p:spPr>
          <a:xfrm>
            <a:off x="1269999" y="1155700"/>
            <a:ext cx="10464801" cy="1041400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pPr/>
            <a:r>
              <a:t>Detailed project report </a:t>
            </a:r>
          </a:p>
        </p:txBody>
      </p:sp>
      <p:sp>
        <p:nvSpPr>
          <p:cNvPr id="132" name="The following points are covered in detail :…"/>
          <p:cNvSpPr txBox="1"/>
          <p:nvPr>
            <p:ph type="subTitle" idx="1"/>
          </p:nvPr>
        </p:nvSpPr>
        <p:spPr>
          <a:xfrm>
            <a:off x="1270000" y="2628900"/>
            <a:ext cx="10464800" cy="5651500"/>
          </a:xfrm>
          <a:prstGeom prst="rect">
            <a:avLst/>
          </a:prstGeom>
        </p:spPr>
        <p:txBody>
          <a:bodyPr anchor="ctr"/>
          <a:lstStyle/>
          <a:p>
            <a:pPr defTabSz="403097">
              <a:defRPr sz="2553"/>
            </a:pPr>
            <a:r>
              <a:t>The following points are covered in detail :</a:t>
            </a:r>
          </a:p>
          <a:p>
            <a:pPr defTabSz="403097">
              <a:defRPr sz="2553"/>
            </a:pPr>
            <a:r>
              <a:t>1) Introduction </a:t>
            </a:r>
          </a:p>
          <a:p>
            <a:pPr defTabSz="403097">
              <a:defRPr sz="2553"/>
            </a:pPr>
            <a:r>
              <a:t>2) Need </a:t>
            </a:r>
          </a:p>
          <a:p>
            <a:pPr defTabSz="403097">
              <a:defRPr sz="2553"/>
            </a:pPr>
            <a:r>
              <a:t>3) Unit including constitution  and  promoters</a:t>
            </a:r>
          </a:p>
          <a:p>
            <a:pPr defTabSz="403097">
              <a:defRPr sz="2553"/>
            </a:pPr>
            <a:r>
              <a:t>4) Product </a:t>
            </a:r>
          </a:p>
          <a:p>
            <a:pPr defTabSz="403097">
              <a:defRPr sz="2553"/>
            </a:pPr>
            <a:r>
              <a:t>5) Market Potential</a:t>
            </a:r>
          </a:p>
          <a:p>
            <a:pPr defTabSz="403097">
              <a:defRPr sz="2553"/>
            </a:pPr>
            <a:r>
              <a:t>6) Manufacturing process and know-how.</a:t>
            </a:r>
          </a:p>
          <a:p>
            <a:pPr defTabSz="403097">
              <a:defRPr sz="2553"/>
            </a:pPr>
            <a:r>
              <a:t>7) Plant , Machinery and Equipments</a:t>
            </a:r>
          </a:p>
          <a:p>
            <a:pPr defTabSz="403097">
              <a:defRPr sz="2553"/>
            </a:pPr>
            <a:r>
              <a:t>8) Location </a:t>
            </a:r>
          </a:p>
          <a:p>
            <a:pPr defTabSz="403097">
              <a:defRPr sz="2553"/>
            </a:pPr>
            <a:r>
              <a:t>9) Raw Materials </a:t>
            </a:r>
          </a:p>
          <a:p>
            <a:pPr defTabSz="403097">
              <a:defRPr sz="2553"/>
            </a:pPr>
            <a:r>
              <a:t>10) General management and technical staff</a:t>
            </a:r>
          </a:p>
          <a:p>
            <a:pPr defTabSz="403097">
              <a:defRPr sz="2553"/>
            </a:pPr>
            <a:r>
              <a:t>11) Cost of the project. </a:t>
            </a:r>
          </a:p>
          <a:p>
            <a:pPr defTabSz="403097">
              <a:defRPr sz="2553"/>
            </a:pPr>
            <a:r>
              <a:t>12) Mode of Finance and Working Capital</a:t>
            </a:r>
          </a:p>
          <a:p>
            <a:pPr defTabSz="403097">
              <a:defRPr sz="2553"/>
            </a:pPr>
            <a:r>
              <a:t>13) Financial Analysis including Profitability.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mmon errors in project report preparation"/>
          <p:cNvSpPr txBox="1"/>
          <p:nvPr>
            <p:ph type="ctrTitle"/>
          </p:nvPr>
        </p:nvSpPr>
        <p:spPr>
          <a:xfrm>
            <a:off x="1270000" y="1638300"/>
            <a:ext cx="10464800" cy="2032001"/>
          </a:xfrm>
          <a:prstGeom prst="rect">
            <a:avLst/>
          </a:prstGeom>
        </p:spPr>
        <p:txBody>
          <a:bodyPr anchor="ctr"/>
          <a:lstStyle>
            <a:lvl1pPr>
              <a:defRPr sz="5000"/>
            </a:lvl1pPr>
          </a:lstStyle>
          <a:p>
            <a:pPr/>
            <a:r>
              <a:t>Common errors in project report preparation </a:t>
            </a:r>
          </a:p>
        </p:txBody>
      </p:sp>
      <p:sp>
        <p:nvSpPr>
          <p:cNvPr id="135" name="a) Document must have a set of consistent styles.…"/>
          <p:cNvSpPr txBox="1"/>
          <p:nvPr>
            <p:ph type="subTitle" sz="half" idx="1"/>
          </p:nvPr>
        </p:nvSpPr>
        <p:spPr>
          <a:xfrm>
            <a:off x="1270000" y="3848099"/>
            <a:ext cx="10464800" cy="4305301"/>
          </a:xfrm>
          <a:prstGeom prst="rect">
            <a:avLst/>
          </a:prstGeom>
        </p:spPr>
        <p:txBody>
          <a:bodyPr/>
          <a:lstStyle/>
          <a:p>
            <a:pPr defTabSz="554990">
              <a:defRPr sz="3514"/>
            </a:pPr>
            <a:r>
              <a:t>a) Document must have a set of consistent styles.</a:t>
            </a:r>
          </a:p>
          <a:p>
            <a:pPr defTabSz="554990">
              <a:defRPr sz="3514"/>
            </a:pPr>
            <a:r>
              <a:t>b) Should include the basic concepts and theory relating to the investigation . </a:t>
            </a:r>
          </a:p>
          <a:p>
            <a:pPr defTabSz="554990">
              <a:defRPr sz="3514"/>
            </a:pPr>
            <a:r>
              <a:t>c) Should describe the procedures used.</a:t>
            </a:r>
          </a:p>
          <a:p>
            <a:pPr defTabSz="554990">
              <a:defRPr sz="3514"/>
            </a:pPr>
            <a:r>
              <a:t>d) Only data directly relevant to calculation of final results should be used. </a:t>
            </a:r>
          </a:p>
          <a:p>
            <a:pPr defTabSz="554990">
              <a:defRPr sz="3514"/>
            </a:pPr>
            <a:r>
              <a:t>e) Final results should be presented clearly and concisely.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