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jpe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6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9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jpe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jpe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ower-amplifire-analog-electronics-5-638.jpg" descr="power-amplifire-analog-electronics-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8900"/>
            <a:ext cx="12738100" cy="9563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l08-power-amplifier-class-a-3-728.jpg" descr="l08-power-amplifier-class-a-3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905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ower-amplifire-analog-electronics-10-638.jpg" descr="power-amplifire-analog-electronics-10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774700"/>
            <a:ext cx="11785600" cy="8848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ower-amplifiers-2-728.jpg" descr="power-amplifiers-2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812800"/>
            <a:ext cx="11785600" cy="883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ower-amplifire-analog-electronics-13-638.jpg" descr="power-amplifire-analog-electronics-1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279400"/>
            <a:ext cx="12484100" cy="9372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ower-amplifiers-3-728.jpg" descr="power-amplifiers-3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1651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ower-amplifiers-4-728.jpg" descr="power-amplifiers-4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469900"/>
            <a:ext cx="12166600" cy="912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l08-power-amplifier-class-a-5-728.jpg" descr="l08-power-amplifier-class-a-5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524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l08-power-amplifier-class-a-6-728.jpg" descr="l08-power-amplifier-class-a-6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52400"/>
            <a:ext cx="12725400" cy="9544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ower-amplifiers-5-728.jpg" descr="power-amplifiers-5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ower-amplifire-analog-electronics-26-638.jpg" descr="power-amplifire-analog-electronics-2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596900"/>
            <a:ext cx="11785600" cy="8848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ifference Between Voltage Amplifier and Power Amplifier…"/>
          <p:cNvSpPr txBox="1"/>
          <p:nvPr/>
        </p:nvSpPr>
        <p:spPr>
          <a:xfrm>
            <a:off x="152400" y="806450"/>
            <a:ext cx="10528300" cy="81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Difference Between Voltage Amplifier and Power Amplifier</a:t>
            </a:r>
          </a:p>
          <a:p>
            <a:pPr algn="l" defTabSz="457200"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A voltage amplifier is designed to achieve maximum voltage amplification. However, it is not important to raise the power level.</a:t>
            </a:r>
          </a:p>
          <a:p>
            <a:pPr algn="l" defTabSz="457200"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On the other hand, a power amplifier is designed to obtain maximum output power.</a:t>
            </a:r>
          </a:p>
          <a:p>
            <a:pPr algn="l" defTabSz="457200">
              <a:defRPr sz="32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Voltage Amplifiers</a:t>
            </a:r>
          </a:p>
          <a:p>
            <a:pPr algn="l" defTabSz="457200"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The voltage gain of an amplifier is given by :</a:t>
            </a:r>
          </a:p>
          <a:p>
            <a:pPr algn="l" defTabSz="457200">
              <a:defRPr b="0" sz="1900">
                <a:solidFill>
                  <a:srgbClr val="3D8FE8"/>
                </a:solidFill>
                <a:latin typeface="PT Serif"/>
                <a:ea typeface="PT Serif"/>
                <a:cs typeface="PT Serif"/>
                <a:sym typeface="PT Serif"/>
              </a:defRPr>
            </a:pPr>
            <a:endParaRPr u="sng"/>
          </a:p>
          <a:p>
            <a:pPr algn="l" defTabSz="457200"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In order to achieve high voltage amplification, the following points should be noted :</a:t>
            </a:r>
          </a:p>
          <a:p>
            <a:pPr marL="457200" indent="-317500" algn="l" defTabSz="457200">
              <a:buClr>
                <a:srgbClr val="575757"/>
              </a:buClr>
              <a:buSzPct val="100000"/>
              <a:buFont typeface="PT Serif"/>
              <a:buAutoNum type="arabicPeriod" startAt="1"/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The transistor with high β, more than 100 is used in the circuit. In other words transistors with thin base are used in this case.</a:t>
            </a:r>
          </a:p>
          <a:p>
            <a:pPr marL="457200" indent="-317500" algn="l" defTabSz="457200">
              <a:buClr>
                <a:srgbClr val="575757"/>
              </a:buClr>
              <a:buSzPct val="100000"/>
              <a:buFont typeface="PT Serif"/>
              <a:buAutoNum type="arabicPeriod" startAt="1"/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The input resistance of the transistor should be low as compared to the collector load resistance.</a:t>
            </a:r>
          </a:p>
          <a:p>
            <a:pPr marL="457200" indent="-317500" algn="l" defTabSz="457200">
              <a:buClr>
                <a:srgbClr val="575757"/>
              </a:buClr>
              <a:buSzPct val="100000"/>
              <a:buFont typeface="PT Serif"/>
              <a:buAutoNum type="arabicPeriod" startAt="1"/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A relatively high load resistance is used in the collector. To permit this condition, voltage amplifiers are always operated with at low collector currents nearly 1 mA.</a:t>
            </a:r>
          </a:p>
          <a:p>
            <a:pPr algn="l" defTabSz="457200">
              <a:defRPr sz="32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Power Amplifiers</a:t>
            </a:r>
          </a:p>
          <a:p>
            <a:pPr algn="l" defTabSz="457200"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A power amplifier is needed to deliver a large amount of power and hence it has to handle a large amount of current. In order to achieve high power amplification, the following points should be noted :</a:t>
            </a:r>
          </a:p>
          <a:p>
            <a:pPr marL="457200" indent="-317500" algn="l" defTabSz="457200">
              <a:buClr>
                <a:srgbClr val="575757"/>
              </a:buClr>
              <a:buSzPct val="100000"/>
              <a:buFont typeface="PT Serif"/>
              <a:buAutoNum type="arabicPeriod" startAt="1"/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The size of the power transistor is made considerably larger in order to dissipate the heat generated in the transistor during operation.</a:t>
            </a:r>
          </a:p>
          <a:p>
            <a:pPr marL="457200" indent="-317500" algn="l" defTabSz="457200">
              <a:buClr>
                <a:srgbClr val="575757"/>
              </a:buClr>
              <a:buSzPct val="100000"/>
              <a:buFont typeface="PT Serif"/>
              <a:buAutoNum type="arabicPeriod" startAt="1"/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The base is made thicker to handle large current. In other words transistors with smaller β (normally between 5 to  20) are used in this case.</a:t>
            </a:r>
          </a:p>
          <a:p>
            <a:pPr marL="457200" indent="-317500" algn="l" defTabSz="457200">
              <a:buClr>
                <a:srgbClr val="575757"/>
              </a:buClr>
              <a:buSzPct val="100000"/>
              <a:buFont typeface="PT Serif"/>
              <a:buAutoNum type="arabicPeriod" startAt="1"/>
              <a:defRPr b="0" sz="1900">
                <a:solidFill>
                  <a:srgbClr val="575757"/>
                </a:solidFill>
                <a:latin typeface="PT Serif"/>
                <a:ea typeface="PT Serif"/>
                <a:cs typeface="PT Serif"/>
                <a:sym typeface="PT Serif"/>
              </a:defRPr>
            </a:pPr>
            <a:r>
              <a:t>Transformer coupling is used for impedance matching.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l08-power-amplifier-class-a-7-728.jpg" descr="l08-power-amplifier-class-a-7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ower-amplifire-analog-electronics-29-638.jpg" descr="power-amplifire-analog-electronics-2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ower-amplifire-analog-electronics-27-638.jpg" descr="power-amplifire-analog-electronics-2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ower-amplifire-analog-electronics-28-638.jpg" descr="power-amplifire-analog-electronics-2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ower-amplifire-analog-electronics-31-638.jpg" descr="power-amplifire-analog-electronics-31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l08-power-amplifier-class-a-8-728.jpg" descr="l08-power-amplifier-class-a-8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2159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l08-power-amplifier-class-a-9-728.jpg" descr="l08-power-amplifier-class-a-9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032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ower-amplifire-analog-electronics-35-638.jpg" descr="power-amplifire-analog-electronics-3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l08-power-amplifier-class-a-11-728.jpg" descr="l08-power-amplifier-class-a-11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540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l08-power-amplifier-class-a-12-728.jpg" descr="l08-power-amplifier-class-a-12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2286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ower-amplifire-analog-electronics-12-638.jpg" descr="power-amplifire-analog-electronics-12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028700"/>
            <a:ext cx="9794166" cy="735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l08-power-amplifier-class-a-13-728.jpg" descr="l08-power-amplifier-class-a-13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l08-power-amplifier-class-a-14-728.jpg" descr="l08-power-amplifier-class-a-14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413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l08-power-amplifier-class-a-15-728.jpg" descr="l08-power-amplifier-class-a-15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2540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l08-power-amplifier-class-a-16-728.jpg" descr="l08-power-amplifier-class-a-16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905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l08-power-amplifier-class-a-17-728.jpg" descr="l08-power-amplifier-class-a-17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l08-power-amplifier-class-a-22-728.jpg" descr="l08-power-amplifier-class-a-22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667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l08-power-amplifier-class-a-23-728.jpg" descr="l08-power-amplifier-class-a-23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l08-power-amplifier-class-a-24-728.jpg" descr="l08-power-amplifier-class-a-24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2413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ower-amplifiers-6-728.jpg" descr="power-amplifiers-6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397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ower-amplifiers-7-728.jpg" descr="power-amplifiers-7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l08-power-amplifier-class-a-2-728.jpg" descr="l08-power-amplifier-class-a-2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298450"/>
            <a:ext cx="12420600" cy="9315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ower-amplifiers-8-728.jpg" descr="power-amplifiers-8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ower-amplifiers-9-728.jpg" descr="power-amplifiers-9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ower-amplifiers-10-728.jpg" descr="power-amplifiers-10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ower-amplifiers-11-728.jpg" descr="power-amplifiers-11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ower-amplifiers-12-728.jpg" descr="power-amplifiers-12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ower-amplifiers-14-728.jpg" descr="power-amplifiers-14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ower-amplifiers-15-728.jpg" descr="power-amplifiers-15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ower-amplifiers-16-728.jpg" descr="power-amplifiers-16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77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ower-amplifiers-17-728.jpg" descr="power-amplifiers-17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ower-amplifiers-18-728.jpg" descr="power-amplifiers-18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portant terms about power amplifier"/>
          <p:cNvSpPr txBox="1"/>
          <p:nvPr>
            <p:ph type="ctrTitle"/>
          </p:nvPr>
        </p:nvSpPr>
        <p:spPr>
          <a:xfrm>
            <a:off x="1270000" y="1638300"/>
            <a:ext cx="10464800" cy="762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pPr/>
            <a:r>
              <a:t>Important terms about power amplifier</a:t>
            </a:r>
          </a:p>
        </p:txBody>
      </p:sp>
      <p:sp>
        <p:nvSpPr>
          <p:cNvPr id="135" name="1. Collector Efficiency - The ration of A.C. output at zero signal power to  average D.C. power input to transistor .…"/>
          <p:cNvSpPr txBox="1"/>
          <p:nvPr>
            <p:ph type="subTitle" idx="1"/>
          </p:nvPr>
        </p:nvSpPr>
        <p:spPr>
          <a:xfrm>
            <a:off x="1270000" y="2667000"/>
            <a:ext cx="10866920" cy="4694932"/>
          </a:xfrm>
          <a:prstGeom prst="rect">
            <a:avLst/>
          </a:prstGeom>
        </p:spPr>
        <p:txBody>
          <a:bodyPr anchor="ctr"/>
          <a:lstStyle/>
          <a:p>
            <a:pPr defTabSz="432308">
              <a:defRPr sz="1628"/>
            </a:pPr>
            <a:r>
              <a:t>1. </a:t>
            </a:r>
            <a:r>
              <a:rPr u="sng"/>
              <a:t>Collector</a:t>
            </a:r>
            <a:r>
              <a:t> </a:t>
            </a:r>
            <a:r>
              <a:rPr u="sng"/>
              <a:t>Efficiency</a:t>
            </a:r>
            <a:r>
              <a:t> - The ration of A.C. output at zero signal power to  average D.C. power input to transistor . </a:t>
            </a:r>
          </a:p>
          <a:p>
            <a:pPr defTabSz="432308">
              <a:defRPr sz="2146"/>
            </a:pPr>
          </a:p>
          <a:p>
            <a:pPr defTabSz="432308">
              <a:defRPr sz="2146"/>
            </a:pPr>
            <a:r>
              <a:t>      </a:t>
            </a:r>
            <a:r>
              <a:rPr sz="1628"/>
              <a:t>collector efficiency           =        </a:t>
            </a:r>
            <a:r>
              <a:rPr sz="1628" u="sng"/>
              <a:t>average a.c. power output</a:t>
            </a:r>
            <a:r>
              <a:rPr sz="1628"/>
              <a:t> </a:t>
            </a:r>
            <a:endParaRPr sz="1628"/>
          </a:p>
          <a:p>
            <a:pPr defTabSz="432308">
              <a:defRPr sz="1628"/>
            </a:pPr>
            <a:r>
              <a:t>                                                             average d.c. power input </a:t>
            </a:r>
          </a:p>
          <a:p>
            <a:pPr defTabSz="432308">
              <a:defRPr sz="1628"/>
            </a:pPr>
          </a:p>
          <a:p>
            <a:pPr defTabSz="432308">
              <a:defRPr sz="1628"/>
            </a:pPr>
          </a:p>
          <a:p>
            <a:pPr defTabSz="432308">
              <a:defRPr sz="1628"/>
            </a:pPr>
            <a:r>
              <a:t>2. </a:t>
            </a:r>
            <a:r>
              <a:rPr u="sng"/>
              <a:t>Distortion</a:t>
            </a:r>
            <a:r>
              <a:t> - When the output of an amplifier is not similar to the input signal we say distortion is there. This is due to non-linear characteristic of transistor . </a:t>
            </a:r>
          </a:p>
          <a:p>
            <a:pPr defTabSz="432308">
              <a:defRPr sz="1628"/>
            </a:pPr>
          </a:p>
          <a:p>
            <a:pPr defTabSz="432308">
              <a:defRPr sz="1628"/>
            </a:pPr>
            <a:r>
              <a:t>Types of distortion - a. Harmonic Distortion </a:t>
            </a:r>
          </a:p>
          <a:p>
            <a:pPr defTabSz="432308">
              <a:defRPr sz="1628"/>
            </a:pPr>
            <a:r>
              <a:t>                           b. Phase distortion </a:t>
            </a:r>
          </a:p>
          <a:p>
            <a:pPr defTabSz="432308">
              <a:defRPr sz="1628"/>
            </a:pPr>
            <a:r>
              <a:t>                                  c. Frequency distortion </a:t>
            </a:r>
          </a:p>
          <a:p>
            <a:pPr defTabSz="432308">
              <a:defRPr sz="1628"/>
            </a:pPr>
          </a:p>
          <a:p>
            <a:pPr defTabSz="432308">
              <a:defRPr sz="1628"/>
            </a:pPr>
          </a:p>
          <a:p>
            <a:pPr defTabSz="432308">
              <a:defRPr sz="1628"/>
            </a:pPr>
            <a:r>
              <a:t>3.</a:t>
            </a:r>
            <a:r>
              <a:rPr u="sng"/>
              <a:t> Power dissipation capacity</a:t>
            </a:r>
            <a:r>
              <a:t>   Is defined as the ability of a transistor to dissipate the heat developed in it. </a:t>
            </a:r>
          </a:p>
          <a:p>
            <a:pPr defTabSz="432308">
              <a:defRPr sz="1628"/>
            </a:pPr>
          </a:p>
          <a:p>
            <a:pPr defTabSz="432308">
              <a:defRPr sz="1628"/>
            </a:pPr>
          </a:p>
          <a:p>
            <a:pPr defTabSz="432308">
              <a:defRPr sz="1628"/>
            </a:pPr>
            <a:r>
              <a:t> </a:t>
            </a:r>
          </a:p>
        </p:txBody>
      </p:sp>
      <p:sp>
        <p:nvSpPr>
          <p:cNvPr id="136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ower-amplifiers-20-728.jpg" descr="power-amplifiers-20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ower-amplifiers-21-728.jpg" descr="power-amplifiers-21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ower-amplifiers-22-728.jpg" descr="power-amplifiers-22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ower-amplifiers-23-728.jpg" descr="power-amplifiers-23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ower-amplifiers-24-728.jpg" descr="power-amplifiers-24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ower-amplifiers-28-728.jpg" descr="power-amplifiers-28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ower-amplifiers-31-728.jpg" descr="power-amplifiers-31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933450"/>
            <a:ext cx="92456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ower-amplifire-analog-electronics-14-638.jpg" descr="power-amplifire-analog-electronics-1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ower-amplifire-analog-electronics-15-638.jpg" descr="power-amplifire-analog-electronics-1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ower-amplifire-analog-electronics-19-638.jpg" descr="power-amplifire-analog-electronics-1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l08-power-amplifier-class-a-4-728.jpg" descr="l08-power-amplifier-class-a-4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04800"/>
            <a:ext cx="12547600" cy="941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ower-amplifire-analog-electronics-23-638.jpg" descr="power-amplifire-analog-electronics-2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" y="393700"/>
            <a:ext cx="12179300" cy="9144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ower-amplifire-analog-electronics-24-638.jpg" descr="power-amplifire-analog-electronics-2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355600"/>
            <a:ext cx="12293600" cy="9229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ower-amplifire-analog-electronics-65-638.jpg" descr="power-amplifire-analog-electronics-6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ower-amplifire-analog-electronics-66-638.jpg" descr="power-amplifire-analog-electronics-6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ower-amplifire-analog-electronics-67-638.jpg" descr="power-amplifire-analog-electronics-6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ower-amplifire-analog-electronics-68-638.jpg" descr="power-amplifire-analog-electronics-6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ower-amplifire-analog-electronics-84-638.jpg" descr="power-amplifire-analog-electronics-8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ower-amplifire-analog-electronics-85-638.jpg" descr="power-amplifire-analog-electronics-8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ower-amplifire-analog-electronics-86-638.jpg" descr="power-amplifire-analog-electronics-8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ower-amplifire-analog-electronics-87-638.jpg" descr="power-amplifire-analog-electronics-8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ower-amplifire-analog-electronics-7-638.jpg" descr="power-amplifire-analog-electronics-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355600"/>
            <a:ext cx="12433300" cy="9334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ower-amplifire-analog-electronics-88-638.jpg" descr="power-amplifire-analog-electronics-8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ower-amplifire-analog-electronics-89-638.jpg" descr="power-amplifire-analog-electronics-8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10287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ower-amplifire-analog-electronics-90-638.jpg" descr="power-amplifire-analog-electronics-90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203200"/>
            <a:ext cx="12547600" cy="9420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ower-amplifire-analog-electronics-91-638.jpg" descr="power-amplifire-analog-electronics-91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65100"/>
            <a:ext cx="12547600" cy="9420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ower-amplifire-analog-electronics-92-638.jpg" descr="power-amplifire-analog-electronics-92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177800"/>
            <a:ext cx="12547600" cy="9420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ower-amplifire-analog-electronics-93-638.jpg" descr="power-amplifire-analog-electronics-9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190500"/>
            <a:ext cx="12547600" cy="9420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ower-amplifire-analog-electronics-8-638.jpg" descr="power-amplifire-analog-electronics-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00" y="469900"/>
            <a:ext cx="12166600" cy="9134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ower-amplifire-analog-electronics-9-638.jpg" descr="power-amplifire-analog-electronics-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647700"/>
            <a:ext cx="11912600" cy="8943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