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09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85753" y="5587"/>
            <a:ext cx="2658246" cy="6852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2614" y="484073"/>
            <a:ext cx="7338771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6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6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6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6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547401" y="7111"/>
            <a:ext cx="1596598" cy="68508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7513" y="987297"/>
            <a:ext cx="505333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6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962734"/>
            <a:ext cx="8529319" cy="4335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28/03/20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83335" marR="5080" indent="-1271270">
              <a:lnSpc>
                <a:spcPct val="100000"/>
              </a:lnSpc>
              <a:spcBef>
                <a:spcPts val="105"/>
              </a:spcBef>
            </a:pPr>
            <a:r>
              <a:rPr dirty="0"/>
              <a:t>OSI</a:t>
            </a:r>
            <a:r>
              <a:rPr spc="-90" dirty="0"/>
              <a:t> </a:t>
            </a:r>
            <a:r>
              <a:rPr dirty="0"/>
              <a:t>REFERENCE  LAYERS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4266" y="5413654"/>
            <a:ext cx="4370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AF50"/>
                </a:solidFill>
                <a:latin typeface="Arial"/>
                <a:cs typeface="Arial"/>
              </a:rPr>
              <a:t>Mrs. </a:t>
            </a:r>
            <a:r>
              <a:rPr lang="en-US" sz="2800" b="1" spc="-5" dirty="0" err="1">
                <a:solidFill>
                  <a:srgbClr val="00AF50"/>
                </a:solidFill>
                <a:latin typeface="Arial"/>
                <a:cs typeface="Arial"/>
              </a:rPr>
              <a:t>M</a:t>
            </a:r>
            <a:r>
              <a:rPr lang="en-US" sz="2800" b="1" spc="-5" dirty="0" err="1" smtClean="0">
                <a:solidFill>
                  <a:srgbClr val="00AF50"/>
                </a:solidFill>
                <a:latin typeface="Arial"/>
                <a:cs typeface="Arial"/>
              </a:rPr>
              <a:t>eenakshi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606" y="987297"/>
            <a:ext cx="54895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NETWORK</a:t>
            </a:r>
            <a:r>
              <a:rPr spc="-110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2002358"/>
            <a:ext cx="6968490" cy="3733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latin typeface="Arial"/>
                <a:cs typeface="Arial"/>
              </a:rPr>
              <a:t>The network </a:t>
            </a:r>
            <a:r>
              <a:rPr sz="3200" b="1" i="1" spc="-5" dirty="0">
                <a:latin typeface="Arial"/>
                <a:cs typeface="Arial"/>
              </a:rPr>
              <a:t>layer </a:t>
            </a:r>
            <a:r>
              <a:rPr sz="3200" b="1" i="1" dirty="0">
                <a:latin typeface="Arial"/>
                <a:cs typeface="Arial"/>
              </a:rPr>
              <a:t>is </a:t>
            </a:r>
            <a:r>
              <a:rPr sz="3200" b="1" i="1" spc="-5" dirty="0">
                <a:latin typeface="Arial"/>
                <a:cs typeface="Arial"/>
              </a:rPr>
              <a:t>responsible</a:t>
            </a:r>
            <a:r>
              <a:rPr sz="3200" b="1" i="1" spc="-145" dirty="0"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for  the </a:t>
            </a:r>
            <a:r>
              <a:rPr sz="3200" b="1" i="1" spc="-5" dirty="0">
                <a:latin typeface="Arial"/>
                <a:cs typeface="Arial"/>
              </a:rPr>
              <a:t>delivery </a:t>
            </a:r>
            <a:r>
              <a:rPr sz="3200" b="1" i="1" dirty="0">
                <a:latin typeface="Arial"/>
                <a:cs typeface="Arial"/>
              </a:rPr>
              <a:t>of </a:t>
            </a:r>
            <a:r>
              <a:rPr sz="3200" b="1" i="1" spc="-5" dirty="0">
                <a:latin typeface="Arial"/>
                <a:cs typeface="Arial"/>
              </a:rPr>
              <a:t>packets </a:t>
            </a:r>
            <a:r>
              <a:rPr sz="3200" b="1" i="1" dirty="0">
                <a:latin typeface="Arial"/>
                <a:cs typeface="Arial"/>
              </a:rPr>
              <a:t>from the  </a:t>
            </a:r>
            <a:r>
              <a:rPr sz="3200" b="1" i="1" spc="-5" dirty="0">
                <a:latin typeface="Arial"/>
                <a:cs typeface="Arial"/>
              </a:rPr>
              <a:t>original source </a:t>
            </a:r>
            <a:r>
              <a:rPr sz="3200" b="1" i="1" dirty="0">
                <a:latin typeface="Arial"/>
                <a:cs typeface="Arial"/>
              </a:rPr>
              <a:t>to the final  destination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i="1" dirty="0">
                <a:latin typeface="Arial"/>
                <a:cs typeface="Arial"/>
              </a:rPr>
              <a:t>FUNCTIONS OF NETWORK</a:t>
            </a:r>
            <a:r>
              <a:rPr sz="3200" b="1" i="1" spc="-114" dirty="0"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LAYER: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Logical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addressing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Routing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773083"/>
            <a:ext cx="6401435" cy="1393825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911860" algn="ctr">
              <a:lnSpc>
                <a:spcPct val="100000"/>
              </a:lnSpc>
              <a:spcBef>
                <a:spcPts val="1789"/>
              </a:spcBef>
            </a:pPr>
            <a:r>
              <a:rPr dirty="0"/>
              <a:t>NETWORK</a:t>
            </a:r>
            <a:r>
              <a:rPr spc="-110" dirty="0"/>
              <a:t> </a:t>
            </a:r>
            <a:r>
              <a:rPr dirty="0"/>
              <a:t>LAYER</a:t>
            </a:r>
          </a:p>
          <a:p>
            <a:pPr marL="12700">
              <a:lnSpc>
                <a:spcPct val="100000"/>
              </a:lnSpc>
              <a:spcBef>
                <a:spcPts val="919"/>
              </a:spcBef>
              <a:tabLst>
                <a:tab pos="4203700" algn="l"/>
              </a:tabLst>
            </a:pPr>
            <a:r>
              <a:rPr sz="2400" spc="-5" dirty="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transport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layer	</a:t>
            </a:r>
            <a:r>
              <a:rPr sz="2400" spc="-90" dirty="0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transport</a:t>
            </a:r>
            <a:r>
              <a:rPr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9850" y="2735579"/>
            <a:ext cx="3595370" cy="1461770"/>
            <a:chOff x="69850" y="2735579"/>
            <a:chExt cx="3595370" cy="1461770"/>
          </a:xfrm>
        </p:grpSpPr>
        <p:sp>
          <p:nvSpPr>
            <p:cNvPr id="4" name="object 4"/>
            <p:cNvSpPr/>
            <p:nvPr/>
          </p:nvSpPr>
          <p:spPr>
            <a:xfrm>
              <a:off x="144780" y="2735579"/>
              <a:ext cx="3520440" cy="1386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00" y="2819399"/>
              <a:ext cx="3505200" cy="1371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200" y="2819399"/>
              <a:ext cx="3505200" cy="1371600"/>
            </a:xfrm>
            <a:custGeom>
              <a:avLst/>
              <a:gdLst/>
              <a:ahLst/>
              <a:cxnLst/>
              <a:rect l="l" t="t" r="r" b="b"/>
              <a:pathLst>
                <a:path w="3505200" h="1371600">
                  <a:moveTo>
                    <a:pt x="0" y="1371600"/>
                  </a:moveTo>
                  <a:lnTo>
                    <a:pt x="3505200" y="1371600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371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276599"/>
              <a:ext cx="2667000" cy="457200"/>
            </a:xfrm>
            <a:custGeom>
              <a:avLst/>
              <a:gdLst/>
              <a:ahLst/>
              <a:cxnLst/>
              <a:rect l="l" t="t" r="r" b="b"/>
              <a:pathLst>
                <a:path w="2667000" h="457200">
                  <a:moveTo>
                    <a:pt x="2667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2667000" y="457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800" y="2971799"/>
              <a:ext cx="2667000" cy="1066800"/>
            </a:xfrm>
            <a:custGeom>
              <a:avLst/>
              <a:gdLst/>
              <a:ahLst/>
              <a:cxnLst/>
              <a:rect l="l" t="t" r="r" b="b"/>
              <a:pathLst>
                <a:path w="2667000" h="1066800">
                  <a:moveTo>
                    <a:pt x="0" y="762000"/>
                  </a:moveTo>
                  <a:lnTo>
                    <a:pt x="2667000" y="762000"/>
                  </a:lnTo>
                  <a:lnTo>
                    <a:pt x="2667000" y="304800"/>
                  </a:lnTo>
                  <a:lnTo>
                    <a:pt x="0" y="304800"/>
                  </a:lnTo>
                  <a:lnTo>
                    <a:pt x="0" y="762000"/>
                  </a:lnTo>
                  <a:close/>
                </a:path>
                <a:path w="2667000" h="1066800">
                  <a:moveTo>
                    <a:pt x="2057400" y="304800"/>
                  </a:moveTo>
                  <a:lnTo>
                    <a:pt x="2057400" y="762000"/>
                  </a:lnTo>
                </a:path>
                <a:path w="2667000" h="1066800">
                  <a:moveTo>
                    <a:pt x="0" y="1066800"/>
                  </a:moveTo>
                  <a:lnTo>
                    <a:pt x="2667000" y="1066800"/>
                  </a:lnTo>
                </a:path>
                <a:path w="2667000" h="1066800">
                  <a:moveTo>
                    <a:pt x="0" y="1066800"/>
                  </a:moveTo>
                  <a:lnTo>
                    <a:pt x="0" y="838200"/>
                  </a:lnTo>
                </a:path>
                <a:path w="2667000" h="1066800">
                  <a:moveTo>
                    <a:pt x="2667000" y="1066800"/>
                  </a:moveTo>
                  <a:lnTo>
                    <a:pt x="2667000" y="838200"/>
                  </a:lnTo>
                </a:path>
                <a:path w="2667000" h="1066800">
                  <a:moveTo>
                    <a:pt x="76200" y="0"/>
                  </a:moveTo>
                  <a:lnTo>
                    <a:pt x="2057400" y="0"/>
                  </a:lnTo>
                </a:path>
                <a:path w="2667000" h="1066800">
                  <a:moveTo>
                    <a:pt x="76200" y="228600"/>
                  </a:moveTo>
                  <a:lnTo>
                    <a:pt x="76200" y="0"/>
                  </a:lnTo>
                </a:path>
                <a:path w="2667000" h="1066800">
                  <a:moveTo>
                    <a:pt x="2057400" y="228600"/>
                  </a:moveTo>
                  <a:lnTo>
                    <a:pt x="20574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068120" y="32995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184650" y="2735579"/>
            <a:ext cx="3671570" cy="1461770"/>
            <a:chOff x="4184650" y="2735579"/>
            <a:chExt cx="3671570" cy="1461770"/>
          </a:xfrm>
        </p:grpSpPr>
        <p:sp>
          <p:nvSpPr>
            <p:cNvPr id="11" name="object 11"/>
            <p:cNvSpPr/>
            <p:nvPr/>
          </p:nvSpPr>
          <p:spPr>
            <a:xfrm>
              <a:off x="4259580" y="2735579"/>
              <a:ext cx="3596639" cy="13868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91000" y="2819399"/>
              <a:ext cx="3581400" cy="13716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91000" y="2819399"/>
              <a:ext cx="3581400" cy="1371600"/>
            </a:xfrm>
            <a:custGeom>
              <a:avLst/>
              <a:gdLst/>
              <a:ahLst/>
              <a:cxnLst/>
              <a:rect l="l" t="t" r="r" b="b"/>
              <a:pathLst>
                <a:path w="3581400" h="1371600">
                  <a:moveTo>
                    <a:pt x="0" y="1371600"/>
                  </a:moveTo>
                  <a:lnTo>
                    <a:pt x="3581400" y="1371600"/>
                  </a:lnTo>
                  <a:lnTo>
                    <a:pt x="3581400" y="0"/>
                  </a:lnTo>
                  <a:lnTo>
                    <a:pt x="0" y="0"/>
                  </a:lnTo>
                  <a:lnTo>
                    <a:pt x="0" y="1371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24400" y="3276599"/>
              <a:ext cx="2667000" cy="457200"/>
            </a:xfrm>
            <a:custGeom>
              <a:avLst/>
              <a:gdLst/>
              <a:ahLst/>
              <a:cxnLst/>
              <a:rect l="l" t="t" r="r" b="b"/>
              <a:pathLst>
                <a:path w="2667000" h="457200">
                  <a:moveTo>
                    <a:pt x="26670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2667000" y="457200"/>
                  </a:lnTo>
                  <a:lnTo>
                    <a:pt x="2667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24400" y="3276599"/>
              <a:ext cx="2667000" cy="457200"/>
            </a:xfrm>
            <a:custGeom>
              <a:avLst/>
              <a:gdLst/>
              <a:ahLst/>
              <a:cxnLst/>
              <a:rect l="l" t="t" r="r" b="b"/>
              <a:pathLst>
                <a:path w="2667000" h="457200">
                  <a:moveTo>
                    <a:pt x="0" y="457200"/>
                  </a:moveTo>
                  <a:lnTo>
                    <a:pt x="2667000" y="457200"/>
                  </a:lnTo>
                  <a:lnTo>
                    <a:pt x="26670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81800" y="3276599"/>
              <a:ext cx="0" cy="457200"/>
            </a:xfrm>
            <a:custGeom>
              <a:avLst/>
              <a:gdLst/>
              <a:ahLst/>
              <a:cxnLst/>
              <a:rect l="l" t="t" r="r" b="b"/>
              <a:pathLst>
                <a:path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24400" y="2971799"/>
              <a:ext cx="2667000" cy="1066800"/>
            </a:xfrm>
            <a:custGeom>
              <a:avLst/>
              <a:gdLst/>
              <a:ahLst/>
              <a:cxnLst/>
              <a:rect l="l" t="t" r="r" b="b"/>
              <a:pathLst>
                <a:path w="2667000" h="1066800">
                  <a:moveTo>
                    <a:pt x="0" y="1066800"/>
                  </a:moveTo>
                  <a:lnTo>
                    <a:pt x="2667000" y="1066800"/>
                  </a:lnTo>
                </a:path>
                <a:path w="2667000" h="1066800">
                  <a:moveTo>
                    <a:pt x="0" y="1066800"/>
                  </a:moveTo>
                  <a:lnTo>
                    <a:pt x="0" y="838200"/>
                  </a:lnTo>
                </a:path>
                <a:path w="2667000" h="1066800">
                  <a:moveTo>
                    <a:pt x="2667000" y="1066800"/>
                  </a:moveTo>
                  <a:lnTo>
                    <a:pt x="2667000" y="838200"/>
                  </a:lnTo>
                </a:path>
                <a:path w="2667000" h="1066800">
                  <a:moveTo>
                    <a:pt x="76200" y="0"/>
                  </a:moveTo>
                  <a:lnTo>
                    <a:pt x="2057400" y="0"/>
                  </a:lnTo>
                </a:path>
                <a:path w="2667000" h="1066800">
                  <a:moveTo>
                    <a:pt x="76200" y="228600"/>
                  </a:moveTo>
                  <a:lnTo>
                    <a:pt x="76200" y="0"/>
                  </a:lnTo>
                </a:path>
                <a:path w="2667000" h="1066800">
                  <a:moveTo>
                    <a:pt x="2057400" y="228600"/>
                  </a:moveTo>
                  <a:lnTo>
                    <a:pt x="20574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488304" y="32995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43075" y="2362199"/>
            <a:ext cx="171450" cy="2286000"/>
          </a:xfrm>
          <a:custGeom>
            <a:avLst/>
            <a:gdLst/>
            <a:ahLst/>
            <a:cxnLst/>
            <a:rect l="l" t="t" r="r" b="b"/>
            <a:pathLst>
              <a:path w="171450" h="2286000">
                <a:moveTo>
                  <a:pt x="171450" y="2114550"/>
                </a:moveTo>
                <a:lnTo>
                  <a:pt x="114300" y="2114550"/>
                </a:lnTo>
                <a:lnTo>
                  <a:pt x="114300" y="1752600"/>
                </a:lnTo>
                <a:lnTo>
                  <a:pt x="57150" y="1752600"/>
                </a:lnTo>
                <a:lnTo>
                  <a:pt x="57150" y="2114550"/>
                </a:lnTo>
                <a:lnTo>
                  <a:pt x="0" y="2114550"/>
                </a:lnTo>
                <a:lnTo>
                  <a:pt x="85725" y="2286000"/>
                </a:lnTo>
                <a:lnTo>
                  <a:pt x="157162" y="2143125"/>
                </a:lnTo>
                <a:lnTo>
                  <a:pt x="171450" y="2114550"/>
                </a:lnTo>
                <a:close/>
              </a:path>
              <a:path w="171450" h="2286000">
                <a:moveTo>
                  <a:pt x="171450" y="361950"/>
                </a:moveTo>
                <a:lnTo>
                  <a:pt x="114300" y="361950"/>
                </a:lnTo>
                <a:lnTo>
                  <a:pt x="114300" y="0"/>
                </a:lnTo>
                <a:lnTo>
                  <a:pt x="57150" y="0"/>
                </a:lnTo>
                <a:lnTo>
                  <a:pt x="57150" y="361950"/>
                </a:lnTo>
                <a:lnTo>
                  <a:pt x="0" y="361950"/>
                </a:lnTo>
                <a:lnTo>
                  <a:pt x="85725" y="533400"/>
                </a:lnTo>
                <a:lnTo>
                  <a:pt x="157162" y="390525"/>
                </a:lnTo>
                <a:lnTo>
                  <a:pt x="171450" y="3619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34075" y="2362199"/>
            <a:ext cx="247650" cy="2209800"/>
          </a:xfrm>
          <a:custGeom>
            <a:avLst/>
            <a:gdLst/>
            <a:ahLst/>
            <a:cxnLst/>
            <a:rect l="l" t="t" r="r" b="b"/>
            <a:pathLst>
              <a:path w="247650" h="2209800">
                <a:moveTo>
                  <a:pt x="171450" y="171450"/>
                </a:moveTo>
                <a:lnTo>
                  <a:pt x="157162" y="142875"/>
                </a:lnTo>
                <a:lnTo>
                  <a:pt x="85725" y="0"/>
                </a:lnTo>
                <a:lnTo>
                  <a:pt x="0" y="171450"/>
                </a:lnTo>
                <a:lnTo>
                  <a:pt x="57150" y="171450"/>
                </a:lnTo>
                <a:lnTo>
                  <a:pt x="57150" y="457200"/>
                </a:lnTo>
                <a:lnTo>
                  <a:pt x="114300" y="457200"/>
                </a:lnTo>
                <a:lnTo>
                  <a:pt x="114300" y="171450"/>
                </a:lnTo>
                <a:lnTo>
                  <a:pt x="171450" y="171450"/>
                </a:lnTo>
                <a:close/>
              </a:path>
              <a:path w="247650" h="2209800">
                <a:moveTo>
                  <a:pt x="247650" y="1924050"/>
                </a:moveTo>
                <a:lnTo>
                  <a:pt x="233362" y="1895475"/>
                </a:lnTo>
                <a:lnTo>
                  <a:pt x="161925" y="1752600"/>
                </a:lnTo>
                <a:lnTo>
                  <a:pt x="76200" y="1924050"/>
                </a:lnTo>
                <a:lnTo>
                  <a:pt x="133350" y="1924050"/>
                </a:lnTo>
                <a:lnTo>
                  <a:pt x="133350" y="2209800"/>
                </a:lnTo>
                <a:lnTo>
                  <a:pt x="190500" y="2209800"/>
                </a:lnTo>
                <a:lnTo>
                  <a:pt x="190500" y="1924050"/>
                </a:lnTo>
                <a:lnTo>
                  <a:pt x="247650" y="1924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2044" y="4823841"/>
            <a:ext cx="14744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08828" y="4214241"/>
            <a:ext cx="2768600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91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Network  layer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1920"/>
              </a:lnSpc>
              <a:tabLst>
                <a:tab pos="822960" algn="l"/>
              </a:tabLst>
            </a:pPr>
            <a:r>
              <a:rPr sz="2400" spc="-5" dirty="0">
                <a:latin typeface="Times New Roman"/>
                <a:cs typeface="Times New Roman"/>
              </a:rPr>
              <a:t>From	data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61429" y="2674747"/>
            <a:ext cx="89789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0">
              <a:lnSpc>
                <a:spcPct val="1458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packet  </a:t>
            </a:r>
            <a:r>
              <a:rPr sz="2400" spc="-10" dirty="0">
                <a:latin typeface="Times New Roman"/>
                <a:cs typeface="Times New Roman"/>
              </a:rPr>
              <a:t>H3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739" y="4366641"/>
            <a:ext cx="10922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Network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41194" y="2827147"/>
            <a:ext cx="9740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2400">
              <a:lnSpc>
                <a:spcPct val="125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packet  </a:t>
            </a:r>
            <a:r>
              <a:rPr sz="2400" spc="-10" dirty="0">
                <a:latin typeface="Times New Roman"/>
                <a:cs typeface="Times New Roman"/>
              </a:rPr>
              <a:t>H3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70" y="987297"/>
            <a:ext cx="6139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TRANSPORT</a:t>
            </a:r>
            <a:r>
              <a:rPr spc="-105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62734"/>
            <a:ext cx="7148195" cy="403732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>
              <a:lnSpc>
                <a:spcPts val="3020"/>
              </a:lnSpc>
              <a:spcBef>
                <a:spcPts val="480"/>
              </a:spcBef>
            </a:pPr>
            <a:r>
              <a:rPr sz="2800" b="1" i="1" spc="-10" dirty="0">
                <a:latin typeface="Arial"/>
                <a:cs typeface="Arial"/>
              </a:rPr>
              <a:t>The </a:t>
            </a:r>
            <a:r>
              <a:rPr sz="2800" b="1" i="1" spc="-5" dirty="0">
                <a:latin typeface="Arial"/>
                <a:cs typeface="Arial"/>
              </a:rPr>
              <a:t>transport layer is responsible for  delivery of a message from </a:t>
            </a:r>
            <a:r>
              <a:rPr sz="2800" b="1" i="1" spc="-10" dirty="0">
                <a:latin typeface="Arial"/>
                <a:cs typeface="Arial"/>
              </a:rPr>
              <a:t>one </a:t>
            </a:r>
            <a:r>
              <a:rPr sz="2800" b="1" i="1" spc="-5" dirty="0">
                <a:latin typeface="Arial"/>
                <a:cs typeface="Arial"/>
              </a:rPr>
              <a:t>process  to </a:t>
            </a:r>
            <a:r>
              <a:rPr sz="2800" b="1" i="1" dirty="0">
                <a:latin typeface="Arial"/>
                <a:cs typeface="Arial"/>
              </a:rPr>
              <a:t>another(process-to-process</a:t>
            </a:r>
            <a:r>
              <a:rPr sz="2800" b="1" i="1" spc="1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delivery)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800" b="1" spc="-10" dirty="0">
                <a:latin typeface="Arial"/>
                <a:cs typeface="Arial"/>
              </a:rPr>
              <a:t>FUNCTIONS </a:t>
            </a:r>
            <a:r>
              <a:rPr sz="2800" b="1" spc="-5" dirty="0">
                <a:latin typeface="Arial"/>
                <a:cs typeface="Arial"/>
              </a:rPr>
              <a:t>OF TRANSPORT</a:t>
            </a:r>
            <a:r>
              <a:rPr sz="2800" b="1" spc="6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LAYER: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Port addressing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Segmentation and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reassembly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Connection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Flow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Error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70" y="987297"/>
            <a:ext cx="6139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TRANSPORT</a:t>
            </a:r>
            <a:r>
              <a:rPr spc="-105" dirty="0"/>
              <a:t> </a:t>
            </a:r>
            <a:r>
              <a:rPr dirty="0"/>
              <a:t>LAYER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6350" y="2506979"/>
            <a:ext cx="4281170" cy="2071370"/>
            <a:chOff x="-6350" y="2506979"/>
            <a:chExt cx="4281170" cy="2071370"/>
          </a:xfrm>
        </p:grpSpPr>
        <p:sp>
          <p:nvSpPr>
            <p:cNvPr id="4" name="object 4"/>
            <p:cNvSpPr/>
            <p:nvPr/>
          </p:nvSpPr>
          <p:spPr>
            <a:xfrm>
              <a:off x="68580" y="2506979"/>
              <a:ext cx="4206240" cy="19964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590799"/>
              <a:ext cx="4191000" cy="1981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590799"/>
              <a:ext cx="4191000" cy="1981200"/>
            </a:xfrm>
            <a:custGeom>
              <a:avLst/>
              <a:gdLst/>
              <a:ahLst/>
              <a:cxnLst/>
              <a:rect l="l" t="t" r="r" b="b"/>
              <a:pathLst>
                <a:path w="4191000" h="1981200">
                  <a:moveTo>
                    <a:pt x="0" y="1981200"/>
                  </a:moveTo>
                  <a:lnTo>
                    <a:pt x="4191000" y="1981200"/>
                  </a:lnTo>
                  <a:lnTo>
                    <a:pt x="4191000" y="0"/>
                  </a:lnTo>
                  <a:lnTo>
                    <a:pt x="0" y="0"/>
                  </a:lnTo>
                  <a:lnTo>
                    <a:pt x="0" y="1981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2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12192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9200" y="457200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2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0" y="457200"/>
                  </a:moveTo>
                  <a:lnTo>
                    <a:pt x="1219200" y="457200"/>
                  </a:lnTo>
                  <a:lnTo>
                    <a:pt x="1219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47800" y="3352799"/>
              <a:ext cx="1295400" cy="457200"/>
            </a:xfrm>
            <a:custGeom>
              <a:avLst/>
              <a:gdLst/>
              <a:ahLst/>
              <a:cxnLst/>
              <a:rect l="l" t="t" r="r" b="b"/>
              <a:pathLst>
                <a:path w="1295400" h="457200">
                  <a:moveTo>
                    <a:pt x="12954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95400" y="45720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7800" y="3352799"/>
              <a:ext cx="1295400" cy="457200"/>
            </a:xfrm>
            <a:custGeom>
              <a:avLst/>
              <a:gdLst/>
              <a:ahLst/>
              <a:cxnLst/>
              <a:rect l="l" t="t" r="r" b="b"/>
              <a:pathLst>
                <a:path w="1295400" h="457200">
                  <a:moveTo>
                    <a:pt x="0" y="457200"/>
                  </a:moveTo>
                  <a:lnTo>
                    <a:pt x="1295400" y="457200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956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12192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9200" y="457200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200" y="3352799"/>
              <a:ext cx="4038600" cy="914400"/>
            </a:xfrm>
            <a:custGeom>
              <a:avLst/>
              <a:gdLst/>
              <a:ahLst/>
              <a:cxnLst/>
              <a:rect l="l" t="t" r="r" b="b"/>
              <a:pathLst>
                <a:path w="4038600" h="914400">
                  <a:moveTo>
                    <a:pt x="2819400" y="457200"/>
                  </a:moveTo>
                  <a:lnTo>
                    <a:pt x="4038600" y="457200"/>
                  </a:lnTo>
                  <a:lnTo>
                    <a:pt x="4038600" y="0"/>
                  </a:lnTo>
                  <a:lnTo>
                    <a:pt x="2819400" y="0"/>
                  </a:lnTo>
                  <a:lnTo>
                    <a:pt x="2819400" y="457200"/>
                  </a:lnTo>
                  <a:close/>
                </a:path>
                <a:path w="4038600" h="914400">
                  <a:moveTo>
                    <a:pt x="0" y="914400"/>
                  </a:moveTo>
                  <a:lnTo>
                    <a:pt x="1219200" y="914400"/>
                  </a:lnTo>
                </a:path>
                <a:path w="4038600" h="914400">
                  <a:moveTo>
                    <a:pt x="0" y="914400"/>
                  </a:moveTo>
                  <a:lnTo>
                    <a:pt x="0" y="762000"/>
                  </a:lnTo>
                </a:path>
                <a:path w="4038600" h="914400">
                  <a:moveTo>
                    <a:pt x="1219200" y="914400"/>
                  </a:moveTo>
                  <a:lnTo>
                    <a:pt x="1219200" y="762000"/>
                  </a:lnTo>
                </a:path>
                <a:path w="4038600" h="914400">
                  <a:moveTo>
                    <a:pt x="1371600" y="914400"/>
                  </a:moveTo>
                  <a:lnTo>
                    <a:pt x="2667000" y="914400"/>
                  </a:lnTo>
                </a:path>
                <a:path w="4038600" h="914400">
                  <a:moveTo>
                    <a:pt x="1371600" y="914400"/>
                  </a:moveTo>
                  <a:lnTo>
                    <a:pt x="1371600" y="762000"/>
                  </a:lnTo>
                </a:path>
                <a:path w="4038600" h="914400">
                  <a:moveTo>
                    <a:pt x="2667000" y="914400"/>
                  </a:moveTo>
                  <a:lnTo>
                    <a:pt x="2667000" y="762000"/>
                  </a:lnTo>
                </a:path>
                <a:path w="4038600" h="914400">
                  <a:moveTo>
                    <a:pt x="2819400" y="914400"/>
                  </a:moveTo>
                  <a:lnTo>
                    <a:pt x="4038600" y="914400"/>
                  </a:lnTo>
                </a:path>
                <a:path w="4038600" h="914400">
                  <a:moveTo>
                    <a:pt x="2819400" y="914400"/>
                  </a:moveTo>
                  <a:lnTo>
                    <a:pt x="2819400" y="762000"/>
                  </a:lnTo>
                </a:path>
                <a:path w="4038600" h="914400">
                  <a:moveTo>
                    <a:pt x="4038600" y="914400"/>
                  </a:moveTo>
                  <a:lnTo>
                    <a:pt x="4038600" y="762000"/>
                  </a:lnTo>
                </a:path>
                <a:path w="4038600" h="914400">
                  <a:moveTo>
                    <a:pt x="838200" y="0"/>
                  </a:moveTo>
                  <a:lnTo>
                    <a:pt x="838200" y="457200"/>
                  </a:lnTo>
                </a:path>
                <a:path w="4038600" h="914400">
                  <a:moveTo>
                    <a:pt x="2286000" y="0"/>
                  </a:moveTo>
                  <a:lnTo>
                    <a:pt x="2286000" y="457200"/>
                  </a:lnTo>
                </a:path>
                <a:path w="4038600" h="914400">
                  <a:moveTo>
                    <a:pt x="3581400" y="0"/>
                  </a:moveTo>
                  <a:lnTo>
                    <a:pt x="3581400" y="457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29615" y="3375786"/>
            <a:ext cx="1083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02994" y="3375786"/>
            <a:ext cx="1158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2400" spc="-5" dirty="0">
                <a:latin typeface="Times New Roman"/>
                <a:cs typeface="Times New Roman"/>
              </a:rPr>
              <a:t>Data	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4594" y="3375786"/>
            <a:ext cx="1159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Data	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9850" y="2114804"/>
            <a:ext cx="3670300" cy="2990850"/>
            <a:chOff x="69850" y="2114804"/>
            <a:chExt cx="3670300" cy="2990850"/>
          </a:xfrm>
        </p:grpSpPr>
        <p:sp>
          <p:nvSpPr>
            <p:cNvPr id="17" name="object 17"/>
            <p:cNvSpPr/>
            <p:nvPr/>
          </p:nvSpPr>
          <p:spPr>
            <a:xfrm>
              <a:off x="76200" y="2133600"/>
              <a:ext cx="3657600" cy="1219200"/>
            </a:xfrm>
            <a:custGeom>
              <a:avLst/>
              <a:gdLst/>
              <a:ahLst/>
              <a:cxnLst/>
              <a:rect l="l" t="t" r="r" b="b"/>
              <a:pathLst>
                <a:path w="3657600" h="1219200">
                  <a:moveTo>
                    <a:pt x="838200" y="1219200"/>
                  </a:moveTo>
                  <a:lnTo>
                    <a:pt x="1981200" y="0"/>
                  </a:lnTo>
                </a:path>
                <a:path w="3657600" h="1219200">
                  <a:moveTo>
                    <a:pt x="2286000" y="1219200"/>
                  </a:moveTo>
                  <a:lnTo>
                    <a:pt x="2362200" y="0"/>
                  </a:lnTo>
                </a:path>
                <a:path w="3657600" h="1219200">
                  <a:moveTo>
                    <a:pt x="1371600" y="1219200"/>
                  </a:moveTo>
                  <a:lnTo>
                    <a:pt x="2057400" y="0"/>
                  </a:lnTo>
                </a:path>
                <a:path w="3657600" h="1219200">
                  <a:moveTo>
                    <a:pt x="2819400" y="1219200"/>
                  </a:moveTo>
                  <a:lnTo>
                    <a:pt x="2514600" y="0"/>
                  </a:lnTo>
                </a:path>
                <a:path w="3657600" h="1219200">
                  <a:moveTo>
                    <a:pt x="3657600" y="1219200"/>
                  </a:moveTo>
                  <a:lnTo>
                    <a:pt x="2954401" y="0"/>
                  </a:lnTo>
                </a:path>
                <a:path w="3657600" h="1219200">
                  <a:moveTo>
                    <a:pt x="0" y="1219200"/>
                  </a:moveTo>
                  <a:lnTo>
                    <a:pt x="14478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18972" y="2114803"/>
              <a:ext cx="2701290" cy="2990850"/>
            </a:xfrm>
            <a:custGeom>
              <a:avLst/>
              <a:gdLst/>
              <a:ahLst/>
              <a:cxnLst/>
              <a:rect l="l" t="t" r="r" b="b"/>
              <a:pathLst>
                <a:path w="2701290" h="2990850">
                  <a:moveTo>
                    <a:pt x="857427" y="2990596"/>
                  </a:moveTo>
                  <a:lnTo>
                    <a:pt x="828421" y="2915666"/>
                  </a:lnTo>
                  <a:lnTo>
                    <a:pt x="788212" y="2811780"/>
                  </a:lnTo>
                  <a:lnTo>
                    <a:pt x="749744" y="2854109"/>
                  </a:lnTo>
                  <a:lnTo>
                    <a:pt x="38442" y="2207387"/>
                  </a:lnTo>
                  <a:lnTo>
                    <a:pt x="0" y="2249678"/>
                  </a:lnTo>
                  <a:lnTo>
                    <a:pt x="711276" y="2896425"/>
                  </a:lnTo>
                  <a:lnTo>
                    <a:pt x="672896" y="2938653"/>
                  </a:lnTo>
                  <a:lnTo>
                    <a:pt x="857427" y="2990596"/>
                  </a:lnTo>
                  <a:close/>
                </a:path>
                <a:path w="2701290" h="2990850">
                  <a:moveTo>
                    <a:pt x="878890" y="37592"/>
                  </a:moveTo>
                  <a:lnTo>
                    <a:pt x="835964" y="0"/>
                  </a:lnTo>
                  <a:lnTo>
                    <a:pt x="415378" y="480580"/>
                  </a:lnTo>
                  <a:lnTo>
                    <a:pt x="372414" y="442976"/>
                  </a:lnTo>
                  <a:lnTo>
                    <a:pt x="324027" y="628396"/>
                  </a:lnTo>
                  <a:lnTo>
                    <a:pt x="501446" y="555879"/>
                  </a:lnTo>
                  <a:lnTo>
                    <a:pt x="483006" y="539750"/>
                  </a:lnTo>
                  <a:lnTo>
                    <a:pt x="458419" y="518248"/>
                  </a:lnTo>
                  <a:lnTo>
                    <a:pt x="878890" y="37592"/>
                  </a:lnTo>
                  <a:close/>
                </a:path>
                <a:path w="2701290" h="2990850">
                  <a:moveTo>
                    <a:pt x="1324152" y="2819146"/>
                  </a:moveTo>
                  <a:lnTo>
                    <a:pt x="1267002" y="2819146"/>
                  </a:lnTo>
                  <a:lnTo>
                    <a:pt x="1267002" y="2304796"/>
                  </a:lnTo>
                  <a:lnTo>
                    <a:pt x="1209852" y="2304796"/>
                  </a:lnTo>
                  <a:lnTo>
                    <a:pt x="1209852" y="2819146"/>
                  </a:lnTo>
                  <a:lnTo>
                    <a:pt x="1152702" y="2819146"/>
                  </a:lnTo>
                  <a:lnTo>
                    <a:pt x="1238427" y="2990596"/>
                  </a:lnTo>
                  <a:lnTo>
                    <a:pt x="1309865" y="2847721"/>
                  </a:lnTo>
                  <a:lnTo>
                    <a:pt x="1324152" y="2819146"/>
                  </a:lnTo>
                  <a:close/>
                </a:path>
                <a:path w="2701290" h="2990850">
                  <a:moveTo>
                    <a:pt x="1476552" y="609346"/>
                  </a:moveTo>
                  <a:lnTo>
                    <a:pt x="1419402" y="609346"/>
                  </a:lnTo>
                  <a:lnTo>
                    <a:pt x="1419402" y="94996"/>
                  </a:lnTo>
                  <a:lnTo>
                    <a:pt x="1362252" y="94996"/>
                  </a:lnTo>
                  <a:lnTo>
                    <a:pt x="1362252" y="609346"/>
                  </a:lnTo>
                  <a:lnTo>
                    <a:pt x="1305102" y="609346"/>
                  </a:lnTo>
                  <a:lnTo>
                    <a:pt x="1390827" y="780796"/>
                  </a:lnTo>
                  <a:lnTo>
                    <a:pt x="1462265" y="637921"/>
                  </a:lnTo>
                  <a:lnTo>
                    <a:pt x="1476552" y="609346"/>
                  </a:lnTo>
                  <a:close/>
                </a:path>
                <a:path w="2701290" h="2990850">
                  <a:moveTo>
                    <a:pt x="2229027" y="552196"/>
                  </a:moveTo>
                  <a:lnTo>
                    <a:pt x="2213305" y="452501"/>
                  </a:lnTo>
                  <a:lnTo>
                    <a:pt x="2199182" y="362839"/>
                  </a:lnTo>
                  <a:lnTo>
                    <a:pt x="2152599" y="396113"/>
                  </a:lnTo>
                  <a:lnTo>
                    <a:pt x="1871268" y="2159"/>
                  </a:lnTo>
                  <a:lnTo>
                    <a:pt x="1824786" y="35433"/>
                  </a:lnTo>
                  <a:lnTo>
                    <a:pt x="2106142" y="429298"/>
                  </a:lnTo>
                  <a:lnTo>
                    <a:pt x="2059609" y="462534"/>
                  </a:lnTo>
                  <a:lnTo>
                    <a:pt x="2229027" y="552196"/>
                  </a:lnTo>
                  <a:close/>
                </a:path>
                <a:path w="2701290" h="2990850">
                  <a:moveTo>
                    <a:pt x="2701213" y="2405380"/>
                  </a:moveTo>
                  <a:lnTo>
                    <a:pt x="2671241" y="2356612"/>
                  </a:lnTo>
                  <a:lnTo>
                    <a:pt x="1826641" y="2876435"/>
                  </a:lnTo>
                  <a:lnTo>
                    <a:pt x="1796719" y="2827782"/>
                  </a:lnTo>
                  <a:lnTo>
                    <a:pt x="1695627" y="2990596"/>
                  </a:lnTo>
                  <a:lnTo>
                    <a:pt x="1886508" y="2973705"/>
                  </a:lnTo>
                  <a:lnTo>
                    <a:pt x="1865795" y="2940050"/>
                  </a:lnTo>
                  <a:lnTo>
                    <a:pt x="1856587" y="2925089"/>
                  </a:lnTo>
                  <a:lnTo>
                    <a:pt x="2701213" y="24053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1447800" y="1981200"/>
            <a:ext cx="1828800" cy="76200"/>
          </a:xfrm>
          <a:custGeom>
            <a:avLst/>
            <a:gdLst/>
            <a:ahLst/>
            <a:cxnLst/>
            <a:rect l="l" t="t" r="r" b="b"/>
            <a:pathLst>
              <a:path w="1828800" h="76200">
                <a:moveTo>
                  <a:pt x="0" y="0"/>
                </a:moveTo>
                <a:lnTo>
                  <a:pt x="1828800" y="0"/>
                </a:lnTo>
              </a:path>
              <a:path w="1828800" h="76200">
                <a:moveTo>
                  <a:pt x="1828800" y="0"/>
                </a:moveTo>
                <a:lnTo>
                  <a:pt x="1828800" y="76200"/>
                </a:lnTo>
              </a:path>
              <a:path w="182880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4413250" y="2506979"/>
            <a:ext cx="4281170" cy="2071370"/>
            <a:chOff x="4413250" y="2506979"/>
            <a:chExt cx="4281170" cy="2071370"/>
          </a:xfrm>
        </p:grpSpPr>
        <p:sp>
          <p:nvSpPr>
            <p:cNvPr id="21" name="object 21"/>
            <p:cNvSpPr/>
            <p:nvPr/>
          </p:nvSpPr>
          <p:spPr>
            <a:xfrm>
              <a:off x="4488180" y="2506979"/>
              <a:ext cx="4206239" cy="19964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19600" y="2590799"/>
              <a:ext cx="4191000" cy="1981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19600" y="2590799"/>
              <a:ext cx="4191000" cy="1981200"/>
            </a:xfrm>
            <a:custGeom>
              <a:avLst/>
              <a:gdLst/>
              <a:ahLst/>
              <a:cxnLst/>
              <a:rect l="l" t="t" r="r" b="b"/>
              <a:pathLst>
                <a:path w="4191000" h="1981200">
                  <a:moveTo>
                    <a:pt x="0" y="1981200"/>
                  </a:moveTo>
                  <a:lnTo>
                    <a:pt x="4191000" y="1981200"/>
                  </a:lnTo>
                  <a:lnTo>
                    <a:pt x="4191000" y="0"/>
                  </a:lnTo>
                  <a:lnTo>
                    <a:pt x="0" y="0"/>
                  </a:lnTo>
                  <a:lnTo>
                    <a:pt x="0" y="1981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958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12192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9200" y="457200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4958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0" y="457200"/>
                  </a:moveTo>
                  <a:lnTo>
                    <a:pt x="1219200" y="457200"/>
                  </a:lnTo>
                  <a:lnTo>
                    <a:pt x="1219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67400" y="3352799"/>
              <a:ext cx="1295400" cy="457200"/>
            </a:xfrm>
            <a:custGeom>
              <a:avLst/>
              <a:gdLst/>
              <a:ahLst/>
              <a:cxnLst/>
              <a:rect l="l" t="t" r="r" b="b"/>
              <a:pathLst>
                <a:path w="1295400" h="457200">
                  <a:moveTo>
                    <a:pt x="12954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95400" y="45720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67400" y="3352799"/>
              <a:ext cx="1295400" cy="457200"/>
            </a:xfrm>
            <a:custGeom>
              <a:avLst/>
              <a:gdLst/>
              <a:ahLst/>
              <a:cxnLst/>
              <a:rect l="l" t="t" r="r" b="b"/>
              <a:pathLst>
                <a:path w="1295400" h="457200">
                  <a:moveTo>
                    <a:pt x="0" y="457200"/>
                  </a:moveTo>
                  <a:lnTo>
                    <a:pt x="1295400" y="457200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315200" y="3352799"/>
              <a:ext cx="1219200" cy="457200"/>
            </a:xfrm>
            <a:custGeom>
              <a:avLst/>
              <a:gdLst/>
              <a:ahLst/>
              <a:cxnLst/>
              <a:rect l="l" t="t" r="r" b="b"/>
              <a:pathLst>
                <a:path w="1219200" h="457200">
                  <a:moveTo>
                    <a:pt x="12192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9200" y="457200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95800" y="3352799"/>
              <a:ext cx="4038600" cy="914400"/>
            </a:xfrm>
            <a:custGeom>
              <a:avLst/>
              <a:gdLst/>
              <a:ahLst/>
              <a:cxnLst/>
              <a:rect l="l" t="t" r="r" b="b"/>
              <a:pathLst>
                <a:path w="4038600" h="914400">
                  <a:moveTo>
                    <a:pt x="2819400" y="457200"/>
                  </a:moveTo>
                  <a:lnTo>
                    <a:pt x="4038600" y="457200"/>
                  </a:lnTo>
                  <a:lnTo>
                    <a:pt x="4038600" y="0"/>
                  </a:lnTo>
                  <a:lnTo>
                    <a:pt x="2819400" y="0"/>
                  </a:lnTo>
                  <a:lnTo>
                    <a:pt x="2819400" y="457200"/>
                  </a:lnTo>
                  <a:close/>
                </a:path>
                <a:path w="4038600" h="914400">
                  <a:moveTo>
                    <a:pt x="0" y="914400"/>
                  </a:moveTo>
                  <a:lnTo>
                    <a:pt x="1219200" y="914400"/>
                  </a:lnTo>
                </a:path>
                <a:path w="4038600" h="914400">
                  <a:moveTo>
                    <a:pt x="0" y="914400"/>
                  </a:moveTo>
                  <a:lnTo>
                    <a:pt x="0" y="762000"/>
                  </a:lnTo>
                </a:path>
                <a:path w="4038600" h="914400">
                  <a:moveTo>
                    <a:pt x="1219200" y="914400"/>
                  </a:moveTo>
                  <a:lnTo>
                    <a:pt x="1219200" y="762000"/>
                  </a:lnTo>
                </a:path>
                <a:path w="4038600" h="914400">
                  <a:moveTo>
                    <a:pt x="1371600" y="914400"/>
                  </a:moveTo>
                  <a:lnTo>
                    <a:pt x="2667000" y="914400"/>
                  </a:lnTo>
                </a:path>
                <a:path w="4038600" h="914400">
                  <a:moveTo>
                    <a:pt x="1371600" y="914400"/>
                  </a:moveTo>
                  <a:lnTo>
                    <a:pt x="1371600" y="762000"/>
                  </a:lnTo>
                </a:path>
                <a:path w="4038600" h="914400">
                  <a:moveTo>
                    <a:pt x="2667000" y="914400"/>
                  </a:moveTo>
                  <a:lnTo>
                    <a:pt x="2667000" y="762000"/>
                  </a:lnTo>
                </a:path>
                <a:path w="4038600" h="914400">
                  <a:moveTo>
                    <a:pt x="2819400" y="914400"/>
                  </a:moveTo>
                  <a:lnTo>
                    <a:pt x="4038600" y="914400"/>
                  </a:lnTo>
                </a:path>
                <a:path w="4038600" h="914400">
                  <a:moveTo>
                    <a:pt x="2819400" y="914400"/>
                  </a:moveTo>
                  <a:lnTo>
                    <a:pt x="2819400" y="762000"/>
                  </a:lnTo>
                </a:path>
                <a:path w="4038600" h="914400">
                  <a:moveTo>
                    <a:pt x="4038600" y="914400"/>
                  </a:moveTo>
                  <a:lnTo>
                    <a:pt x="4038600" y="762000"/>
                  </a:lnTo>
                </a:path>
                <a:path w="4038600" h="914400">
                  <a:moveTo>
                    <a:pt x="838200" y="0"/>
                  </a:moveTo>
                  <a:lnTo>
                    <a:pt x="838200" y="457200"/>
                  </a:lnTo>
                </a:path>
                <a:path w="4038600" h="914400">
                  <a:moveTo>
                    <a:pt x="2286000" y="0"/>
                  </a:moveTo>
                  <a:lnTo>
                    <a:pt x="2286000" y="457200"/>
                  </a:lnTo>
                </a:path>
                <a:path w="4038600" h="914400">
                  <a:moveTo>
                    <a:pt x="3657600" y="0"/>
                  </a:moveTo>
                  <a:lnTo>
                    <a:pt x="3657600" y="457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649851" y="3375786"/>
            <a:ext cx="1083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23228" y="3375786"/>
            <a:ext cx="1158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2400" spc="-5" dirty="0">
                <a:latin typeface="Times New Roman"/>
                <a:cs typeface="Times New Roman"/>
              </a:rPr>
              <a:t>Data	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95209" y="3375786"/>
            <a:ext cx="1158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</a:tabLst>
            </a:pPr>
            <a:r>
              <a:rPr sz="2400" spc="-5" dirty="0">
                <a:latin typeface="Times New Roman"/>
                <a:cs typeface="Times New Roman"/>
              </a:rPr>
              <a:t>Data	</a:t>
            </a:r>
            <a:r>
              <a:rPr sz="2400" spc="-10" dirty="0">
                <a:latin typeface="Times New Roman"/>
                <a:cs typeface="Times New Roman"/>
              </a:rPr>
              <a:t>H4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867400" y="1981200"/>
            <a:ext cx="1828800" cy="76200"/>
          </a:xfrm>
          <a:custGeom>
            <a:avLst/>
            <a:gdLst/>
            <a:ahLst/>
            <a:cxnLst/>
            <a:rect l="l" t="t" r="r" b="b"/>
            <a:pathLst>
              <a:path w="1828800" h="76200">
                <a:moveTo>
                  <a:pt x="0" y="0"/>
                </a:moveTo>
                <a:lnTo>
                  <a:pt x="1828800" y="0"/>
                </a:lnTo>
              </a:path>
              <a:path w="1828800" h="76200">
                <a:moveTo>
                  <a:pt x="1828800" y="0"/>
                </a:moveTo>
                <a:lnTo>
                  <a:pt x="1828800" y="76200"/>
                </a:lnTo>
              </a:path>
              <a:path w="1828800"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4489450" y="2127250"/>
            <a:ext cx="3670300" cy="2926080"/>
            <a:chOff x="4489450" y="2127250"/>
            <a:chExt cx="3670300" cy="2926080"/>
          </a:xfrm>
        </p:grpSpPr>
        <p:sp>
          <p:nvSpPr>
            <p:cNvPr id="35" name="object 35"/>
            <p:cNvSpPr/>
            <p:nvPr/>
          </p:nvSpPr>
          <p:spPr>
            <a:xfrm>
              <a:off x="4495800" y="2133600"/>
              <a:ext cx="3657600" cy="1219200"/>
            </a:xfrm>
            <a:custGeom>
              <a:avLst/>
              <a:gdLst/>
              <a:ahLst/>
              <a:cxnLst/>
              <a:rect l="l" t="t" r="r" b="b"/>
              <a:pathLst>
                <a:path w="3657600" h="1219200">
                  <a:moveTo>
                    <a:pt x="838200" y="1219200"/>
                  </a:moveTo>
                  <a:lnTo>
                    <a:pt x="1981200" y="0"/>
                  </a:lnTo>
                </a:path>
                <a:path w="3657600" h="1219200">
                  <a:moveTo>
                    <a:pt x="2286000" y="1219200"/>
                  </a:moveTo>
                  <a:lnTo>
                    <a:pt x="2362200" y="0"/>
                  </a:lnTo>
                </a:path>
                <a:path w="3657600" h="1219200">
                  <a:moveTo>
                    <a:pt x="1371600" y="1219200"/>
                  </a:moveTo>
                  <a:lnTo>
                    <a:pt x="2057400" y="0"/>
                  </a:lnTo>
                </a:path>
                <a:path w="3657600" h="1219200">
                  <a:moveTo>
                    <a:pt x="2819400" y="1219200"/>
                  </a:moveTo>
                  <a:lnTo>
                    <a:pt x="2514600" y="0"/>
                  </a:lnTo>
                </a:path>
                <a:path w="3657600" h="1219200">
                  <a:moveTo>
                    <a:pt x="3657600" y="1219200"/>
                  </a:moveTo>
                  <a:lnTo>
                    <a:pt x="2954401" y="0"/>
                  </a:lnTo>
                </a:path>
                <a:path w="3657600" h="1219200">
                  <a:moveTo>
                    <a:pt x="0" y="1219200"/>
                  </a:moveTo>
                  <a:lnTo>
                    <a:pt x="14478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34000" y="2209799"/>
              <a:ext cx="2438400" cy="2843530"/>
            </a:xfrm>
            <a:custGeom>
              <a:avLst/>
              <a:gdLst/>
              <a:ahLst/>
              <a:cxnLst/>
              <a:rect l="l" t="t" r="r" b="b"/>
              <a:pathLst>
                <a:path w="2438400" h="2843529">
                  <a:moveTo>
                    <a:pt x="685800" y="76200"/>
                  </a:moveTo>
                  <a:lnTo>
                    <a:pt x="499872" y="122682"/>
                  </a:lnTo>
                  <a:lnTo>
                    <a:pt x="536994" y="166039"/>
                  </a:lnTo>
                  <a:lnTo>
                    <a:pt x="133858" y="511683"/>
                  </a:lnTo>
                  <a:lnTo>
                    <a:pt x="170942" y="555117"/>
                  </a:lnTo>
                  <a:lnTo>
                    <a:pt x="574205" y="209473"/>
                  </a:lnTo>
                  <a:lnTo>
                    <a:pt x="611378" y="252857"/>
                  </a:lnTo>
                  <a:lnTo>
                    <a:pt x="655777" y="147447"/>
                  </a:lnTo>
                  <a:lnTo>
                    <a:pt x="685800" y="76200"/>
                  </a:lnTo>
                  <a:close/>
                </a:path>
                <a:path w="2438400" h="2843529">
                  <a:moveTo>
                    <a:pt x="930275" y="2795651"/>
                  </a:moveTo>
                  <a:lnTo>
                    <a:pt x="158496" y="2281148"/>
                  </a:lnTo>
                  <a:lnTo>
                    <a:pt x="169062" y="2265299"/>
                  </a:lnTo>
                  <a:lnTo>
                    <a:pt x="190246" y="2233549"/>
                  </a:lnTo>
                  <a:lnTo>
                    <a:pt x="0" y="2209800"/>
                  </a:lnTo>
                  <a:lnTo>
                    <a:pt x="95123" y="2376170"/>
                  </a:lnTo>
                  <a:lnTo>
                    <a:pt x="126796" y="2328672"/>
                  </a:lnTo>
                  <a:lnTo>
                    <a:pt x="898525" y="2843149"/>
                  </a:lnTo>
                  <a:lnTo>
                    <a:pt x="930275" y="2795651"/>
                  </a:lnTo>
                  <a:close/>
                </a:path>
                <a:path w="2438400" h="2843529">
                  <a:moveTo>
                    <a:pt x="1304925" y="247650"/>
                  </a:moveTo>
                  <a:lnTo>
                    <a:pt x="1290637" y="219075"/>
                  </a:lnTo>
                  <a:lnTo>
                    <a:pt x="1219200" y="76200"/>
                  </a:lnTo>
                  <a:lnTo>
                    <a:pt x="1133475" y="247650"/>
                  </a:lnTo>
                  <a:lnTo>
                    <a:pt x="1190625" y="247650"/>
                  </a:lnTo>
                  <a:lnTo>
                    <a:pt x="1190625" y="685800"/>
                  </a:lnTo>
                  <a:lnTo>
                    <a:pt x="1247775" y="685800"/>
                  </a:lnTo>
                  <a:lnTo>
                    <a:pt x="1247775" y="247650"/>
                  </a:lnTo>
                  <a:lnTo>
                    <a:pt x="1304925" y="247650"/>
                  </a:lnTo>
                  <a:close/>
                </a:path>
                <a:path w="2438400" h="2843529">
                  <a:moveTo>
                    <a:pt x="1381125" y="2305050"/>
                  </a:moveTo>
                  <a:lnTo>
                    <a:pt x="1366837" y="2276475"/>
                  </a:lnTo>
                  <a:lnTo>
                    <a:pt x="1295400" y="2133600"/>
                  </a:lnTo>
                  <a:lnTo>
                    <a:pt x="1209675" y="2305050"/>
                  </a:lnTo>
                  <a:lnTo>
                    <a:pt x="1266825" y="2305050"/>
                  </a:lnTo>
                  <a:lnTo>
                    <a:pt x="1266825" y="2819400"/>
                  </a:lnTo>
                  <a:lnTo>
                    <a:pt x="1323975" y="2819400"/>
                  </a:lnTo>
                  <a:lnTo>
                    <a:pt x="1323975" y="2305050"/>
                  </a:lnTo>
                  <a:lnTo>
                    <a:pt x="1381125" y="2305050"/>
                  </a:lnTo>
                  <a:close/>
                </a:path>
                <a:path w="2438400" h="2843529">
                  <a:moveTo>
                    <a:pt x="2160651" y="676783"/>
                  </a:moveTo>
                  <a:lnTo>
                    <a:pt x="1986292" y="153606"/>
                  </a:lnTo>
                  <a:lnTo>
                    <a:pt x="2040509" y="135509"/>
                  </a:lnTo>
                  <a:lnTo>
                    <a:pt x="2031479" y="126492"/>
                  </a:lnTo>
                  <a:lnTo>
                    <a:pt x="1905000" y="0"/>
                  </a:lnTo>
                  <a:lnTo>
                    <a:pt x="1877949" y="189738"/>
                  </a:lnTo>
                  <a:lnTo>
                    <a:pt x="1932076" y="171678"/>
                  </a:lnTo>
                  <a:lnTo>
                    <a:pt x="2106549" y="694817"/>
                  </a:lnTo>
                  <a:lnTo>
                    <a:pt x="2160651" y="676783"/>
                  </a:lnTo>
                  <a:close/>
                </a:path>
                <a:path w="2438400" h="2843529">
                  <a:moveTo>
                    <a:pt x="2438400" y="2209800"/>
                  </a:moveTo>
                  <a:lnTo>
                    <a:pt x="2247773" y="2229485"/>
                  </a:lnTo>
                  <a:lnTo>
                    <a:pt x="2278418" y="2277707"/>
                  </a:lnTo>
                  <a:lnTo>
                    <a:pt x="1584833" y="2719070"/>
                  </a:lnTo>
                  <a:lnTo>
                    <a:pt x="1615567" y="2767330"/>
                  </a:lnTo>
                  <a:lnTo>
                    <a:pt x="2309114" y="2325992"/>
                  </a:lnTo>
                  <a:lnTo>
                    <a:pt x="2339721" y="2374138"/>
                  </a:lnTo>
                  <a:lnTo>
                    <a:pt x="2406827" y="2262378"/>
                  </a:lnTo>
                  <a:lnTo>
                    <a:pt x="2438400" y="2209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222044" y="5357266"/>
            <a:ext cx="14166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network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489828" y="5281066"/>
            <a:ext cx="17602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739" y="4823841"/>
            <a:ext cx="1200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ransport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739" y="5189677"/>
            <a:ext cx="635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22775" y="4747641"/>
            <a:ext cx="1200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ransport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422775" y="5113477"/>
            <a:ext cx="635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16939" y="1562480"/>
            <a:ext cx="2329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66028" y="1622805"/>
            <a:ext cx="19837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51175" y="2842386"/>
            <a:ext cx="1158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seg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en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95209" y="2842386"/>
            <a:ext cx="1158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seg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en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7513" y="987297"/>
            <a:ext cx="50533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SESSION</a:t>
            </a:r>
            <a:r>
              <a:rPr spc="-135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53590"/>
            <a:ext cx="7291070" cy="387985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90"/>
              </a:spcBef>
            </a:pPr>
            <a:r>
              <a:rPr sz="3200" b="1" i="1" dirty="0">
                <a:latin typeface="Arial"/>
                <a:cs typeface="Arial"/>
              </a:rPr>
              <a:t>The </a:t>
            </a:r>
            <a:r>
              <a:rPr sz="3200" b="1" i="1" spc="-5" dirty="0">
                <a:latin typeface="Arial"/>
                <a:cs typeface="Arial"/>
              </a:rPr>
              <a:t>session layer </a:t>
            </a:r>
            <a:r>
              <a:rPr sz="3200" b="1" i="1" dirty="0">
                <a:latin typeface="Arial"/>
                <a:cs typeface="Arial"/>
              </a:rPr>
              <a:t>is the network  </a:t>
            </a:r>
            <a:r>
              <a:rPr sz="3200" i="1" spc="-5" dirty="0">
                <a:latin typeface="Arial"/>
                <a:cs typeface="Arial"/>
              </a:rPr>
              <a:t>dialog controller. </a:t>
            </a:r>
            <a:r>
              <a:rPr sz="3200" b="1" i="1" dirty="0">
                <a:latin typeface="Arial"/>
                <a:cs typeface="Arial"/>
              </a:rPr>
              <a:t>It </a:t>
            </a:r>
            <a:r>
              <a:rPr sz="3200" b="1" i="1" spc="-5" dirty="0">
                <a:latin typeface="Arial"/>
                <a:cs typeface="Arial"/>
              </a:rPr>
              <a:t>establishes,  maintains,and </a:t>
            </a:r>
            <a:r>
              <a:rPr sz="3200" b="1" i="1" dirty="0">
                <a:latin typeface="Arial"/>
                <a:cs typeface="Arial"/>
              </a:rPr>
              <a:t>synchronizes the  interaction </a:t>
            </a:r>
            <a:r>
              <a:rPr sz="3200" b="1" i="1" spc="-5" dirty="0">
                <a:latin typeface="Arial"/>
                <a:cs typeface="Arial"/>
              </a:rPr>
              <a:t>between</a:t>
            </a:r>
            <a:r>
              <a:rPr sz="3200" b="1" i="1" spc="-10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communicating  systems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3200" b="1" dirty="0">
                <a:latin typeface="Arial"/>
                <a:cs typeface="Arial"/>
              </a:rPr>
              <a:t>FUNCTIONS OF SESSION</a:t>
            </a:r>
            <a:r>
              <a:rPr sz="32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LAYER: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Dialog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control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synchronization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3116579"/>
            <a:ext cx="4204970" cy="1842770"/>
            <a:chOff x="-6350" y="3116579"/>
            <a:chExt cx="4204970" cy="1842770"/>
          </a:xfrm>
        </p:grpSpPr>
        <p:sp>
          <p:nvSpPr>
            <p:cNvPr id="3" name="object 3"/>
            <p:cNvSpPr/>
            <p:nvPr/>
          </p:nvSpPr>
          <p:spPr>
            <a:xfrm>
              <a:off x="68580" y="3116579"/>
              <a:ext cx="4130040" cy="1767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4114800" y="0"/>
                  </a:moveTo>
                  <a:lnTo>
                    <a:pt x="0" y="0"/>
                  </a:lnTo>
                  <a:lnTo>
                    <a:pt x="0" y="1752600"/>
                  </a:lnTo>
                  <a:lnTo>
                    <a:pt x="4114800" y="1752600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0" y="1752600"/>
                  </a:moveTo>
                  <a:lnTo>
                    <a:pt x="4114800" y="17526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80" y="3116579"/>
              <a:ext cx="4130040" cy="1767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200399"/>
              <a:ext cx="4114800" cy="1752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0" y="1752600"/>
                  </a:moveTo>
                  <a:lnTo>
                    <a:pt x="4114800" y="17526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954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954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68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68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86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86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336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336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622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622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004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2004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29000" y="3962399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3810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381000" y="3048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29000" y="3962399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0" y="304800"/>
                  </a:moveTo>
                  <a:lnTo>
                    <a:pt x="381000" y="3048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SESSION</a:t>
            </a:r>
            <a:r>
              <a:rPr spc="-135" dirty="0"/>
              <a:t> </a:t>
            </a:r>
            <a:r>
              <a:rPr dirty="0"/>
              <a:t>LAYER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29000" y="3962400"/>
            <a:ext cx="3937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400"/>
              </a:lnSpc>
            </a:pPr>
            <a:r>
              <a:rPr sz="2400" spc="-10" dirty="0">
                <a:latin typeface="Times New Roman"/>
                <a:cs typeface="Times New Roman"/>
              </a:rPr>
              <a:t>H5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22250" y="5480050"/>
            <a:ext cx="3594100" cy="469900"/>
            <a:chOff x="222250" y="5480050"/>
            <a:chExt cx="3594100" cy="469900"/>
          </a:xfrm>
        </p:grpSpPr>
        <p:sp>
          <p:nvSpPr>
            <p:cNvPr id="26" name="object 26"/>
            <p:cNvSpPr/>
            <p:nvPr/>
          </p:nvSpPr>
          <p:spPr>
            <a:xfrm>
              <a:off x="228600" y="5486400"/>
              <a:ext cx="3581400" cy="457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8600" y="5486400"/>
              <a:ext cx="3581400" cy="457200"/>
            </a:xfrm>
            <a:custGeom>
              <a:avLst/>
              <a:gdLst/>
              <a:ahLst/>
              <a:cxnLst/>
              <a:rect l="l" t="t" r="r" b="b"/>
              <a:pathLst>
                <a:path w="3581400" h="457200">
                  <a:moveTo>
                    <a:pt x="0" y="457200"/>
                  </a:moveTo>
                  <a:lnTo>
                    <a:pt x="3581400" y="457200"/>
                  </a:lnTo>
                  <a:lnTo>
                    <a:pt x="3581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34950" y="5509971"/>
            <a:ext cx="3568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L5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28600" y="4267200"/>
            <a:ext cx="3581400" cy="1295400"/>
          </a:xfrm>
          <a:custGeom>
            <a:avLst/>
            <a:gdLst/>
            <a:ahLst/>
            <a:cxnLst/>
            <a:rect l="l" t="t" r="r" b="b"/>
            <a:pathLst>
              <a:path w="3581400" h="1295400">
                <a:moveTo>
                  <a:pt x="0" y="0"/>
                </a:moveTo>
                <a:lnTo>
                  <a:pt x="0" y="1295400"/>
                </a:lnTo>
              </a:path>
              <a:path w="3581400" h="1295400">
                <a:moveTo>
                  <a:pt x="3581400" y="0"/>
                </a:moveTo>
                <a:lnTo>
                  <a:pt x="3581400" y="12192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29639" y="4442841"/>
            <a:ext cx="437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96694" y="4442841"/>
            <a:ext cx="436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63875" y="4442841"/>
            <a:ext cx="436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50" y="3299586"/>
            <a:ext cx="4102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9600" y="2133600"/>
            <a:ext cx="3352800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09600" y="2133600"/>
            <a:ext cx="3352800" cy="533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005840">
              <a:lnSpc>
                <a:spcPct val="100000"/>
              </a:lnSpc>
              <a:spcBef>
                <a:spcPts val="280"/>
              </a:spcBef>
            </a:pPr>
            <a:r>
              <a:rPr sz="2400" dirty="0">
                <a:latin typeface="Times New Roman"/>
                <a:cs typeface="Times New Roman"/>
              </a:rPr>
              <a:t>L6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222250" y="2660650"/>
            <a:ext cx="3732529" cy="2673350"/>
            <a:chOff x="222250" y="2660650"/>
            <a:chExt cx="3732529" cy="2673350"/>
          </a:xfrm>
        </p:grpSpPr>
        <p:sp>
          <p:nvSpPr>
            <p:cNvPr id="37" name="object 37"/>
            <p:cNvSpPr/>
            <p:nvPr/>
          </p:nvSpPr>
          <p:spPr>
            <a:xfrm>
              <a:off x="228600" y="2667000"/>
              <a:ext cx="3719829" cy="1295400"/>
            </a:xfrm>
            <a:custGeom>
              <a:avLst/>
              <a:gdLst/>
              <a:ahLst/>
              <a:cxnLst/>
              <a:rect l="l" t="t" r="r" b="b"/>
              <a:pathLst>
                <a:path w="3719829" h="1295400">
                  <a:moveTo>
                    <a:pt x="0" y="1295400"/>
                  </a:moveTo>
                  <a:lnTo>
                    <a:pt x="347662" y="0"/>
                  </a:lnTo>
                </a:path>
                <a:path w="3719829" h="1295400">
                  <a:moveTo>
                    <a:pt x="2971800" y="1295400"/>
                  </a:moveTo>
                  <a:lnTo>
                    <a:pt x="3719576" y="0"/>
                  </a:lnTo>
                </a:path>
                <a:path w="3719829" h="1295400">
                  <a:moveTo>
                    <a:pt x="838200" y="1295400"/>
                  </a:moveTo>
                  <a:lnTo>
                    <a:pt x="1185926" y="0"/>
                  </a:lnTo>
                </a:path>
                <a:path w="3719829" h="1295400">
                  <a:moveTo>
                    <a:pt x="1066800" y="1295400"/>
                  </a:moveTo>
                  <a:lnTo>
                    <a:pt x="1219200" y="0"/>
                  </a:lnTo>
                </a:path>
                <a:path w="3719829" h="1295400">
                  <a:moveTo>
                    <a:pt x="1905000" y="1295400"/>
                  </a:moveTo>
                  <a:lnTo>
                    <a:pt x="2252726" y="0"/>
                  </a:lnTo>
                </a:path>
                <a:path w="3719829" h="1295400">
                  <a:moveTo>
                    <a:pt x="2133600" y="1295400"/>
                  </a:moveTo>
                  <a:lnTo>
                    <a:pt x="22860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743075" y="2743199"/>
              <a:ext cx="247650" cy="2590800"/>
            </a:xfrm>
            <a:custGeom>
              <a:avLst/>
              <a:gdLst/>
              <a:ahLst/>
              <a:cxnLst/>
              <a:rect l="l" t="t" r="r" b="b"/>
              <a:pathLst>
                <a:path w="247650" h="2590800">
                  <a:moveTo>
                    <a:pt x="171450" y="2419350"/>
                  </a:moveTo>
                  <a:lnTo>
                    <a:pt x="114300" y="2419350"/>
                  </a:lnTo>
                  <a:lnTo>
                    <a:pt x="114300" y="1905000"/>
                  </a:lnTo>
                  <a:lnTo>
                    <a:pt x="57150" y="1905000"/>
                  </a:lnTo>
                  <a:lnTo>
                    <a:pt x="57150" y="2419350"/>
                  </a:lnTo>
                  <a:lnTo>
                    <a:pt x="0" y="2419350"/>
                  </a:lnTo>
                  <a:lnTo>
                    <a:pt x="85725" y="2590800"/>
                  </a:lnTo>
                  <a:lnTo>
                    <a:pt x="157162" y="2447925"/>
                  </a:lnTo>
                  <a:lnTo>
                    <a:pt x="171450" y="2419350"/>
                  </a:lnTo>
                  <a:close/>
                </a:path>
                <a:path w="247650" h="2590800">
                  <a:moveTo>
                    <a:pt x="247650" y="590550"/>
                  </a:moveTo>
                  <a:lnTo>
                    <a:pt x="190500" y="590550"/>
                  </a:lnTo>
                  <a:lnTo>
                    <a:pt x="190500" y="0"/>
                  </a:lnTo>
                  <a:lnTo>
                    <a:pt x="133350" y="0"/>
                  </a:lnTo>
                  <a:lnTo>
                    <a:pt x="133350" y="590550"/>
                  </a:lnTo>
                  <a:lnTo>
                    <a:pt x="76200" y="590550"/>
                  </a:lnTo>
                  <a:lnTo>
                    <a:pt x="161925" y="762000"/>
                  </a:lnTo>
                  <a:lnTo>
                    <a:pt x="233362" y="619125"/>
                  </a:lnTo>
                  <a:lnTo>
                    <a:pt x="247650" y="590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4337050" y="3116579"/>
            <a:ext cx="4204970" cy="1842770"/>
            <a:chOff x="4337050" y="3116579"/>
            <a:chExt cx="4204970" cy="1842770"/>
          </a:xfrm>
        </p:grpSpPr>
        <p:sp>
          <p:nvSpPr>
            <p:cNvPr id="40" name="object 40"/>
            <p:cNvSpPr/>
            <p:nvPr/>
          </p:nvSpPr>
          <p:spPr>
            <a:xfrm>
              <a:off x="4411980" y="3116579"/>
              <a:ext cx="4130039" cy="1767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4340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4114800" y="0"/>
                  </a:moveTo>
                  <a:lnTo>
                    <a:pt x="0" y="0"/>
                  </a:lnTo>
                  <a:lnTo>
                    <a:pt x="0" y="1752600"/>
                  </a:lnTo>
                  <a:lnTo>
                    <a:pt x="4114800" y="1752600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34340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0" y="1752600"/>
                  </a:moveTo>
                  <a:lnTo>
                    <a:pt x="4114800" y="17526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411980" y="3116579"/>
              <a:ext cx="4130039" cy="1767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343400" y="3200399"/>
              <a:ext cx="4114800" cy="17526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343400" y="3200399"/>
              <a:ext cx="4114800" cy="1752600"/>
            </a:xfrm>
            <a:custGeom>
              <a:avLst/>
              <a:gdLst/>
              <a:ahLst/>
              <a:cxnLst/>
              <a:rect l="l" t="t" r="r" b="b"/>
              <a:pathLst>
                <a:path w="4114800" h="1752600">
                  <a:moveTo>
                    <a:pt x="0" y="1752600"/>
                  </a:moveTo>
                  <a:lnTo>
                    <a:pt x="4114800" y="17526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6388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6388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4102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4102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720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720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4770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770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7056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8382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838200" y="3048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705600" y="3962399"/>
              <a:ext cx="838200" cy="304800"/>
            </a:xfrm>
            <a:custGeom>
              <a:avLst/>
              <a:gdLst/>
              <a:ahLst/>
              <a:cxnLst/>
              <a:rect l="l" t="t" r="r" b="b"/>
              <a:pathLst>
                <a:path w="838200" h="304800">
                  <a:moveTo>
                    <a:pt x="0" y="304800"/>
                  </a:moveTo>
                  <a:lnTo>
                    <a:pt x="838200" y="3048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5438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543800" y="3962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772400" y="3962399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3810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381000" y="3048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772400" y="3962399"/>
              <a:ext cx="381000" cy="304800"/>
            </a:xfrm>
            <a:custGeom>
              <a:avLst/>
              <a:gdLst/>
              <a:ahLst/>
              <a:cxnLst/>
              <a:rect l="l" t="t" r="r" b="b"/>
              <a:pathLst>
                <a:path w="381000" h="304800">
                  <a:moveTo>
                    <a:pt x="0" y="304800"/>
                  </a:moveTo>
                  <a:lnTo>
                    <a:pt x="381000" y="304800"/>
                  </a:lnTo>
                  <a:lnTo>
                    <a:pt x="3810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7772400" y="3962400"/>
            <a:ext cx="3937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ts val="2400"/>
              </a:lnSpc>
            </a:pPr>
            <a:r>
              <a:rPr sz="2400" spc="-10" dirty="0">
                <a:latin typeface="Times New Roman"/>
                <a:cs typeface="Times New Roman"/>
              </a:rPr>
              <a:t>H5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4565650" y="5480050"/>
            <a:ext cx="3594100" cy="469900"/>
            <a:chOff x="4565650" y="5480050"/>
            <a:chExt cx="3594100" cy="469900"/>
          </a:xfrm>
        </p:grpSpPr>
        <p:sp>
          <p:nvSpPr>
            <p:cNvPr id="62" name="object 62"/>
            <p:cNvSpPr/>
            <p:nvPr/>
          </p:nvSpPr>
          <p:spPr>
            <a:xfrm>
              <a:off x="4572000" y="5486400"/>
              <a:ext cx="3581400" cy="4572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572000" y="5486400"/>
              <a:ext cx="3581400" cy="457200"/>
            </a:xfrm>
            <a:custGeom>
              <a:avLst/>
              <a:gdLst/>
              <a:ahLst/>
              <a:cxnLst/>
              <a:rect l="l" t="t" r="r" b="b"/>
              <a:pathLst>
                <a:path w="3581400" h="457200">
                  <a:moveTo>
                    <a:pt x="0" y="457200"/>
                  </a:moveTo>
                  <a:lnTo>
                    <a:pt x="3581400" y="457200"/>
                  </a:lnTo>
                  <a:lnTo>
                    <a:pt x="3581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4578350" y="5509971"/>
            <a:ext cx="3568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93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L5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572000" y="4267200"/>
            <a:ext cx="3581400" cy="1295400"/>
          </a:xfrm>
          <a:custGeom>
            <a:avLst/>
            <a:gdLst/>
            <a:ahLst/>
            <a:cxnLst/>
            <a:rect l="l" t="t" r="r" b="b"/>
            <a:pathLst>
              <a:path w="3581400" h="1295400">
                <a:moveTo>
                  <a:pt x="0" y="0"/>
                </a:moveTo>
                <a:lnTo>
                  <a:pt x="0" y="1295400"/>
                </a:lnTo>
              </a:path>
              <a:path w="3581400" h="1295400">
                <a:moveTo>
                  <a:pt x="3581400" y="0"/>
                </a:moveTo>
                <a:lnTo>
                  <a:pt x="3581400" y="12192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273928" y="4442841"/>
            <a:ext cx="436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40728" y="4442841"/>
            <a:ext cx="436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407909" y="4442841"/>
            <a:ext cx="436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syn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349750" y="3299586"/>
            <a:ext cx="4102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953000" y="2133600"/>
            <a:ext cx="3352800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4953000" y="2133600"/>
            <a:ext cx="3352800" cy="533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006475">
              <a:lnSpc>
                <a:spcPct val="100000"/>
              </a:lnSpc>
              <a:spcBef>
                <a:spcPts val="280"/>
              </a:spcBef>
            </a:pPr>
            <a:r>
              <a:rPr sz="2400" dirty="0">
                <a:latin typeface="Times New Roman"/>
                <a:cs typeface="Times New Roman"/>
              </a:rPr>
              <a:t>L6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4565650" y="2660650"/>
            <a:ext cx="3732529" cy="2749550"/>
            <a:chOff x="4565650" y="2660650"/>
            <a:chExt cx="3732529" cy="2749550"/>
          </a:xfrm>
        </p:grpSpPr>
        <p:sp>
          <p:nvSpPr>
            <p:cNvPr id="73" name="object 73"/>
            <p:cNvSpPr/>
            <p:nvPr/>
          </p:nvSpPr>
          <p:spPr>
            <a:xfrm>
              <a:off x="4572000" y="2667000"/>
              <a:ext cx="3719829" cy="1295400"/>
            </a:xfrm>
            <a:custGeom>
              <a:avLst/>
              <a:gdLst/>
              <a:ahLst/>
              <a:cxnLst/>
              <a:rect l="l" t="t" r="r" b="b"/>
              <a:pathLst>
                <a:path w="3719829" h="1295400">
                  <a:moveTo>
                    <a:pt x="0" y="1295400"/>
                  </a:moveTo>
                  <a:lnTo>
                    <a:pt x="347725" y="0"/>
                  </a:lnTo>
                </a:path>
                <a:path w="3719829" h="1295400">
                  <a:moveTo>
                    <a:pt x="2971800" y="1295400"/>
                  </a:moveTo>
                  <a:lnTo>
                    <a:pt x="3719576" y="0"/>
                  </a:lnTo>
                </a:path>
                <a:path w="3719829" h="1295400">
                  <a:moveTo>
                    <a:pt x="838200" y="1295400"/>
                  </a:moveTo>
                  <a:lnTo>
                    <a:pt x="1185926" y="0"/>
                  </a:lnTo>
                </a:path>
                <a:path w="3719829" h="1295400">
                  <a:moveTo>
                    <a:pt x="1066800" y="1295400"/>
                  </a:moveTo>
                  <a:lnTo>
                    <a:pt x="1219200" y="0"/>
                  </a:lnTo>
                </a:path>
                <a:path w="3719829" h="1295400">
                  <a:moveTo>
                    <a:pt x="1905000" y="1295400"/>
                  </a:moveTo>
                  <a:lnTo>
                    <a:pt x="2252726" y="0"/>
                  </a:lnTo>
                </a:path>
                <a:path w="3719829" h="1295400">
                  <a:moveTo>
                    <a:pt x="2133600" y="1295400"/>
                  </a:moveTo>
                  <a:lnTo>
                    <a:pt x="22860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238875" y="2743199"/>
              <a:ext cx="247650" cy="2667000"/>
            </a:xfrm>
            <a:custGeom>
              <a:avLst/>
              <a:gdLst/>
              <a:ahLst/>
              <a:cxnLst/>
              <a:rect l="l" t="t" r="r" b="b"/>
              <a:pathLst>
                <a:path w="247650" h="2667000">
                  <a:moveTo>
                    <a:pt x="171450" y="2076450"/>
                  </a:moveTo>
                  <a:lnTo>
                    <a:pt x="157162" y="2047875"/>
                  </a:lnTo>
                  <a:lnTo>
                    <a:pt x="85725" y="1905000"/>
                  </a:lnTo>
                  <a:lnTo>
                    <a:pt x="0" y="2076450"/>
                  </a:lnTo>
                  <a:lnTo>
                    <a:pt x="57150" y="2076450"/>
                  </a:lnTo>
                  <a:lnTo>
                    <a:pt x="57150" y="2667000"/>
                  </a:lnTo>
                  <a:lnTo>
                    <a:pt x="114300" y="2667000"/>
                  </a:lnTo>
                  <a:lnTo>
                    <a:pt x="114300" y="2076450"/>
                  </a:lnTo>
                  <a:lnTo>
                    <a:pt x="171450" y="2076450"/>
                  </a:lnTo>
                  <a:close/>
                </a:path>
                <a:path w="247650" h="2667000">
                  <a:moveTo>
                    <a:pt x="247650" y="171450"/>
                  </a:moveTo>
                  <a:lnTo>
                    <a:pt x="233362" y="142875"/>
                  </a:lnTo>
                  <a:lnTo>
                    <a:pt x="161925" y="0"/>
                  </a:lnTo>
                  <a:lnTo>
                    <a:pt x="76200" y="171450"/>
                  </a:lnTo>
                  <a:lnTo>
                    <a:pt x="133350" y="171450"/>
                  </a:lnTo>
                  <a:lnTo>
                    <a:pt x="133350" y="762000"/>
                  </a:lnTo>
                  <a:lnTo>
                    <a:pt x="190500" y="762000"/>
                  </a:lnTo>
                  <a:lnTo>
                    <a:pt x="190500" y="171450"/>
                  </a:lnTo>
                  <a:lnTo>
                    <a:pt x="247650" y="1714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764540" y="6043371"/>
            <a:ext cx="2185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transport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956175" y="6119571"/>
            <a:ext cx="2531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transport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40739" y="1699005"/>
            <a:ext cx="2936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presentation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185028" y="1622805"/>
            <a:ext cx="2589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presentation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861" y="987297"/>
            <a:ext cx="7193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PRESENTATION</a:t>
            </a:r>
            <a:r>
              <a:rPr spc="-110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2005406"/>
            <a:ext cx="6928484" cy="3781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800" b="1" i="1" spc="-10" dirty="0">
                <a:latin typeface="Arial"/>
                <a:cs typeface="Arial"/>
              </a:rPr>
              <a:t>The </a:t>
            </a:r>
            <a:r>
              <a:rPr sz="2800" b="1" i="1" spc="-5" dirty="0">
                <a:latin typeface="Arial"/>
                <a:cs typeface="Arial"/>
              </a:rPr>
              <a:t>presentation layer is concerned with  the syntax and semantics of the  information exchanged between two  systems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latin typeface="Arial"/>
                <a:cs typeface="Arial"/>
              </a:rPr>
              <a:t>FUNCTONS </a:t>
            </a:r>
            <a:r>
              <a:rPr sz="2800" b="1" spc="-5" dirty="0">
                <a:latin typeface="Arial"/>
                <a:cs typeface="Arial"/>
              </a:rPr>
              <a:t>OF PRESENTATION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LAYER: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Translation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Encryption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Compression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60850" y="2362200"/>
            <a:ext cx="4128770" cy="3740150"/>
            <a:chOff x="4260850" y="2362200"/>
            <a:chExt cx="4128770" cy="3740150"/>
          </a:xfrm>
        </p:grpSpPr>
        <p:sp>
          <p:nvSpPr>
            <p:cNvPr id="3" name="object 3"/>
            <p:cNvSpPr/>
            <p:nvPr/>
          </p:nvSpPr>
          <p:spPr>
            <a:xfrm>
              <a:off x="4335780" y="3345180"/>
              <a:ext cx="4053839" cy="16154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67200" y="3276600"/>
              <a:ext cx="4038600" cy="1600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67200" y="3276600"/>
              <a:ext cx="4038600" cy="1600200"/>
            </a:xfrm>
            <a:custGeom>
              <a:avLst/>
              <a:gdLst/>
              <a:ahLst/>
              <a:cxnLst/>
              <a:rect l="l" t="t" r="r" b="b"/>
              <a:pathLst>
                <a:path w="4038600" h="1600200">
                  <a:moveTo>
                    <a:pt x="0" y="1600200"/>
                  </a:moveTo>
                  <a:lnTo>
                    <a:pt x="4038600" y="1600200"/>
                  </a:lnTo>
                  <a:lnTo>
                    <a:pt x="4038600" y="0"/>
                  </a:lnTo>
                  <a:lnTo>
                    <a:pt x="0" y="0"/>
                  </a:lnTo>
                  <a:lnTo>
                    <a:pt x="0" y="1600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95800" y="3733800"/>
              <a:ext cx="2819400" cy="685800"/>
            </a:xfrm>
            <a:custGeom>
              <a:avLst/>
              <a:gdLst/>
              <a:ahLst/>
              <a:cxnLst/>
              <a:rect l="l" t="t" r="r" b="b"/>
              <a:pathLst>
                <a:path w="2819400" h="685800">
                  <a:moveTo>
                    <a:pt x="28194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2819400" y="685800"/>
                  </a:lnTo>
                  <a:lnTo>
                    <a:pt x="2819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95800" y="3733800"/>
              <a:ext cx="2819400" cy="685800"/>
            </a:xfrm>
            <a:custGeom>
              <a:avLst/>
              <a:gdLst/>
              <a:ahLst/>
              <a:cxnLst/>
              <a:rect l="l" t="t" r="r" b="b"/>
              <a:pathLst>
                <a:path w="2819400" h="685800">
                  <a:moveTo>
                    <a:pt x="0" y="685800"/>
                  </a:moveTo>
                  <a:lnTo>
                    <a:pt x="2819400" y="685800"/>
                  </a:lnTo>
                  <a:lnTo>
                    <a:pt x="28194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15200" y="3733800"/>
              <a:ext cx="457200" cy="685800"/>
            </a:xfrm>
            <a:custGeom>
              <a:avLst/>
              <a:gdLst/>
              <a:ahLst/>
              <a:cxnLst/>
              <a:rect l="l" t="t" r="r" b="b"/>
              <a:pathLst>
                <a:path w="457200" h="685800">
                  <a:moveTo>
                    <a:pt x="4572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457200" y="6858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15200" y="3733800"/>
              <a:ext cx="457200" cy="685800"/>
            </a:xfrm>
            <a:custGeom>
              <a:avLst/>
              <a:gdLst/>
              <a:ahLst/>
              <a:cxnLst/>
              <a:rect l="l" t="t" r="r" b="b"/>
              <a:pathLst>
                <a:path w="457200" h="685800">
                  <a:moveTo>
                    <a:pt x="0" y="685800"/>
                  </a:moveTo>
                  <a:lnTo>
                    <a:pt x="457200" y="6858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95800" y="5638800"/>
              <a:ext cx="3276600" cy="457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95800" y="5638800"/>
              <a:ext cx="3276600" cy="457200"/>
            </a:xfrm>
            <a:custGeom>
              <a:avLst/>
              <a:gdLst/>
              <a:ahLst/>
              <a:cxnLst/>
              <a:rect l="l" t="t" r="r" b="b"/>
              <a:pathLst>
                <a:path w="3276600" h="457200">
                  <a:moveTo>
                    <a:pt x="0" y="457200"/>
                  </a:moveTo>
                  <a:lnTo>
                    <a:pt x="3276600" y="4572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95800" y="4343400"/>
              <a:ext cx="3276600" cy="1371600"/>
            </a:xfrm>
            <a:custGeom>
              <a:avLst/>
              <a:gdLst/>
              <a:ahLst/>
              <a:cxnLst/>
              <a:rect l="l" t="t" r="r" b="b"/>
              <a:pathLst>
                <a:path w="3276600" h="1371600">
                  <a:moveTo>
                    <a:pt x="0" y="0"/>
                  </a:moveTo>
                  <a:lnTo>
                    <a:pt x="0" y="1371600"/>
                  </a:lnTo>
                </a:path>
                <a:path w="3276600" h="1371600">
                  <a:moveTo>
                    <a:pt x="3276600" y="0"/>
                  </a:moveTo>
                  <a:lnTo>
                    <a:pt x="3276600" y="12954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95800" y="2362200"/>
              <a:ext cx="2819400" cy="5334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95800" y="2895600"/>
              <a:ext cx="2819400" cy="914400"/>
            </a:xfrm>
            <a:custGeom>
              <a:avLst/>
              <a:gdLst/>
              <a:ahLst/>
              <a:cxnLst/>
              <a:rect l="l" t="t" r="r" b="b"/>
              <a:pathLst>
                <a:path w="2819400" h="914400">
                  <a:moveTo>
                    <a:pt x="0" y="914400"/>
                  </a:moveTo>
                  <a:lnTo>
                    <a:pt x="0" y="0"/>
                  </a:lnTo>
                </a:path>
                <a:path w="2819400" h="914400">
                  <a:moveTo>
                    <a:pt x="2819400" y="914400"/>
                  </a:moveTo>
                  <a:lnTo>
                    <a:pt x="28194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65861" y="987297"/>
            <a:ext cx="7193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PRESENTATION</a:t>
            </a:r>
            <a:r>
              <a:rPr spc="-110" dirty="0"/>
              <a:t> </a:t>
            </a:r>
            <a:r>
              <a:rPr dirty="0"/>
              <a:t>LAYER</a:t>
            </a:r>
          </a:p>
        </p:txBody>
      </p:sp>
      <p:grpSp>
        <p:nvGrpSpPr>
          <p:cNvPr id="16" name="object 16"/>
          <p:cNvGrpSpPr/>
          <p:nvPr/>
        </p:nvGrpSpPr>
        <p:grpSpPr>
          <a:xfrm>
            <a:off x="-6350" y="2355850"/>
            <a:ext cx="4128770" cy="3746500"/>
            <a:chOff x="-6350" y="2355850"/>
            <a:chExt cx="4128770" cy="3746500"/>
          </a:xfrm>
        </p:grpSpPr>
        <p:sp>
          <p:nvSpPr>
            <p:cNvPr id="17" name="object 17"/>
            <p:cNvSpPr/>
            <p:nvPr/>
          </p:nvSpPr>
          <p:spPr>
            <a:xfrm>
              <a:off x="68580" y="3345180"/>
              <a:ext cx="4053840" cy="16154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276600"/>
              <a:ext cx="4038600" cy="1600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276600"/>
              <a:ext cx="4038600" cy="1600200"/>
            </a:xfrm>
            <a:custGeom>
              <a:avLst/>
              <a:gdLst/>
              <a:ahLst/>
              <a:cxnLst/>
              <a:rect l="l" t="t" r="r" b="b"/>
              <a:pathLst>
                <a:path w="4038600" h="1600200">
                  <a:moveTo>
                    <a:pt x="0" y="1600200"/>
                  </a:moveTo>
                  <a:lnTo>
                    <a:pt x="4038600" y="1600200"/>
                  </a:lnTo>
                  <a:lnTo>
                    <a:pt x="4038600" y="0"/>
                  </a:lnTo>
                  <a:lnTo>
                    <a:pt x="0" y="0"/>
                  </a:lnTo>
                  <a:lnTo>
                    <a:pt x="0" y="1600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4800" y="3733800"/>
              <a:ext cx="2819400" cy="685800"/>
            </a:xfrm>
            <a:custGeom>
              <a:avLst/>
              <a:gdLst/>
              <a:ahLst/>
              <a:cxnLst/>
              <a:rect l="l" t="t" r="r" b="b"/>
              <a:pathLst>
                <a:path w="2819400" h="685800">
                  <a:moveTo>
                    <a:pt x="28194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2819400" y="685800"/>
                  </a:lnTo>
                  <a:lnTo>
                    <a:pt x="2819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4800" y="3733800"/>
              <a:ext cx="2819400" cy="685800"/>
            </a:xfrm>
            <a:custGeom>
              <a:avLst/>
              <a:gdLst/>
              <a:ahLst/>
              <a:cxnLst/>
              <a:rect l="l" t="t" r="r" b="b"/>
              <a:pathLst>
                <a:path w="2819400" h="685800">
                  <a:moveTo>
                    <a:pt x="0" y="685800"/>
                  </a:moveTo>
                  <a:lnTo>
                    <a:pt x="2819400" y="685800"/>
                  </a:lnTo>
                  <a:lnTo>
                    <a:pt x="28194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24200" y="3733800"/>
              <a:ext cx="457200" cy="685800"/>
            </a:xfrm>
            <a:custGeom>
              <a:avLst/>
              <a:gdLst/>
              <a:ahLst/>
              <a:cxnLst/>
              <a:rect l="l" t="t" r="r" b="b"/>
              <a:pathLst>
                <a:path w="457200" h="685800">
                  <a:moveTo>
                    <a:pt x="4572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457200" y="6858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24200" y="3733800"/>
              <a:ext cx="457200" cy="685800"/>
            </a:xfrm>
            <a:custGeom>
              <a:avLst/>
              <a:gdLst/>
              <a:ahLst/>
              <a:cxnLst/>
              <a:rect l="l" t="t" r="r" b="b"/>
              <a:pathLst>
                <a:path w="457200" h="685800">
                  <a:moveTo>
                    <a:pt x="0" y="685800"/>
                  </a:moveTo>
                  <a:lnTo>
                    <a:pt x="457200" y="6858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4800" y="5638800"/>
              <a:ext cx="3276600" cy="4572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4800" y="5638800"/>
              <a:ext cx="3276600" cy="457200"/>
            </a:xfrm>
            <a:custGeom>
              <a:avLst/>
              <a:gdLst/>
              <a:ahLst/>
              <a:cxnLst/>
              <a:rect l="l" t="t" r="r" b="b"/>
              <a:pathLst>
                <a:path w="3276600" h="457200">
                  <a:moveTo>
                    <a:pt x="0" y="457200"/>
                  </a:moveTo>
                  <a:lnTo>
                    <a:pt x="3276600" y="4572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4800" y="4343400"/>
              <a:ext cx="3276600" cy="1371600"/>
            </a:xfrm>
            <a:custGeom>
              <a:avLst/>
              <a:gdLst/>
              <a:ahLst/>
              <a:cxnLst/>
              <a:rect l="l" t="t" r="r" b="b"/>
              <a:pathLst>
                <a:path w="3276600" h="1371600">
                  <a:moveTo>
                    <a:pt x="0" y="0"/>
                  </a:moveTo>
                  <a:lnTo>
                    <a:pt x="0" y="1371600"/>
                  </a:lnTo>
                </a:path>
                <a:path w="3276600" h="1371600">
                  <a:moveTo>
                    <a:pt x="3276600" y="0"/>
                  </a:moveTo>
                  <a:lnTo>
                    <a:pt x="3276600" y="12954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4800" y="2362200"/>
              <a:ext cx="2819400" cy="5334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4800" y="2362200"/>
              <a:ext cx="2819400" cy="533400"/>
            </a:xfrm>
            <a:custGeom>
              <a:avLst/>
              <a:gdLst/>
              <a:ahLst/>
              <a:cxnLst/>
              <a:rect l="l" t="t" r="r" b="b"/>
              <a:pathLst>
                <a:path w="2819400" h="533400">
                  <a:moveTo>
                    <a:pt x="0" y="533400"/>
                  </a:moveTo>
                  <a:lnTo>
                    <a:pt x="2819400" y="533400"/>
                  </a:lnTo>
                  <a:lnTo>
                    <a:pt x="28194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4800" y="2895600"/>
              <a:ext cx="2819400" cy="914400"/>
            </a:xfrm>
            <a:custGeom>
              <a:avLst/>
              <a:gdLst/>
              <a:ahLst/>
              <a:cxnLst/>
              <a:rect l="l" t="t" r="r" b="b"/>
              <a:pathLst>
                <a:path w="2819400" h="914400">
                  <a:moveTo>
                    <a:pt x="0" y="914400"/>
                  </a:moveTo>
                  <a:lnTo>
                    <a:pt x="0" y="0"/>
                  </a:lnTo>
                </a:path>
                <a:path w="2819400" h="914400">
                  <a:moveTo>
                    <a:pt x="2819400" y="914400"/>
                  </a:moveTo>
                  <a:lnTo>
                    <a:pt x="281940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11150" y="5662371"/>
            <a:ext cx="3263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048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L6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4800" y="2362200"/>
            <a:ext cx="2819400" cy="533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111760" rIns="0" bIns="0" rtlCol="0">
            <a:spAutoFit/>
          </a:bodyPr>
          <a:lstStyle/>
          <a:p>
            <a:pPr marL="1005840">
              <a:lnSpc>
                <a:spcPct val="100000"/>
              </a:lnSpc>
              <a:spcBef>
                <a:spcPts val="880"/>
              </a:spcBef>
            </a:pPr>
            <a:r>
              <a:rPr sz="2400" dirty="0">
                <a:latin typeface="Times New Roman"/>
                <a:cs typeface="Times New Roman"/>
              </a:rPr>
              <a:t>L7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24200" y="3733800"/>
            <a:ext cx="457200" cy="68580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880"/>
              </a:spcBef>
            </a:pPr>
            <a:r>
              <a:rPr sz="2400" spc="-10" dirty="0">
                <a:latin typeface="Times New Roman"/>
                <a:cs typeface="Times New Roman"/>
              </a:rPr>
              <a:t>H6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739" y="3299586"/>
            <a:ext cx="2214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Presentation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9740" y="3696716"/>
            <a:ext cx="24453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Encoded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,encrypted  &amp; </a:t>
            </a:r>
            <a:r>
              <a:rPr sz="2400" spc="-5" dirty="0">
                <a:latin typeface="Times New Roman"/>
                <a:cs typeface="Times New Roman"/>
              </a:rPr>
              <a:t>compressed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02150" y="5662371"/>
            <a:ext cx="3263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209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L6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95800" y="2362200"/>
            <a:ext cx="2819400" cy="533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111760" rIns="0" bIns="0" rtlCol="0">
            <a:spAutoFit/>
          </a:bodyPr>
          <a:lstStyle/>
          <a:p>
            <a:pPr marL="1006475">
              <a:lnSpc>
                <a:spcPct val="100000"/>
              </a:lnSpc>
              <a:spcBef>
                <a:spcPts val="880"/>
              </a:spcBef>
            </a:pPr>
            <a:r>
              <a:rPr sz="2400" dirty="0">
                <a:latin typeface="Times New Roman"/>
                <a:cs typeface="Times New Roman"/>
              </a:rPr>
              <a:t>L7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15200" y="3733800"/>
            <a:ext cx="457200" cy="68580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880"/>
              </a:spcBef>
            </a:pPr>
            <a:r>
              <a:rPr sz="2400" spc="-10" dirty="0">
                <a:latin typeface="Times New Roman"/>
                <a:cs typeface="Times New Roman"/>
              </a:rPr>
              <a:t>H6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51375" y="3696716"/>
            <a:ext cx="26466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Decoded </a:t>
            </a:r>
            <a:r>
              <a:rPr sz="2400" dirty="0">
                <a:latin typeface="Times New Roman"/>
                <a:cs typeface="Times New Roman"/>
              </a:rPr>
              <a:t>,decrypted  </a:t>
            </a:r>
            <a:r>
              <a:rPr sz="2400" spc="-5" dirty="0">
                <a:latin typeface="Times New Roman"/>
                <a:cs typeface="Times New Roman"/>
              </a:rPr>
              <a:t>&amp; decompressed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46575" y="3299586"/>
            <a:ext cx="2214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Presentation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590675" y="2819399"/>
            <a:ext cx="323850" cy="2743200"/>
          </a:xfrm>
          <a:custGeom>
            <a:avLst/>
            <a:gdLst/>
            <a:ahLst/>
            <a:cxnLst/>
            <a:rect l="l" t="t" r="r" b="b"/>
            <a:pathLst>
              <a:path w="323850" h="2743200">
                <a:moveTo>
                  <a:pt x="171450" y="361950"/>
                </a:moveTo>
                <a:lnTo>
                  <a:pt x="114300" y="361950"/>
                </a:lnTo>
                <a:lnTo>
                  <a:pt x="114300" y="0"/>
                </a:lnTo>
                <a:lnTo>
                  <a:pt x="57150" y="0"/>
                </a:lnTo>
                <a:lnTo>
                  <a:pt x="57150" y="361950"/>
                </a:lnTo>
                <a:lnTo>
                  <a:pt x="0" y="361950"/>
                </a:lnTo>
                <a:lnTo>
                  <a:pt x="85725" y="533400"/>
                </a:lnTo>
                <a:lnTo>
                  <a:pt x="157162" y="390525"/>
                </a:lnTo>
                <a:lnTo>
                  <a:pt x="171450" y="361950"/>
                </a:lnTo>
                <a:close/>
              </a:path>
              <a:path w="323850" h="2743200">
                <a:moveTo>
                  <a:pt x="323850" y="2571750"/>
                </a:moveTo>
                <a:lnTo>
                  <a:pt x="266700" y="2571750"/>
                </a:lnTo>
                <a:lnTo>
                  <a:pt x="266700" y="1905000"/>
                </a:lnTo>
                <a:lnTo>
                  <a:pt x="209550" y="1905000"/>
                </a:lnTo>
                <a:lnTo>
                  <a:pt x="209550" y="2571750"/>
                </a:lnTo>
                <a:lnTo>
                  <a:pt x="152400" y="2571750"/>
                </a:lnTo>
                <a:lnTo>
                  <a:pt x="238125" y="2743200"/>
                </a:lnTo>
                <a:lnTo>
                  <a:pt x="309562" y="2600325"/>
                </a:lnTo>
                <a:lnTo>
                  <a:pt x="323850" y="257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81675" y="2895599"/>
            <a:ext cx="400050" cy="2667000"/>
          </a:xfrm>
          <a:custGeom>
            <a:avLst/>
            <a:gdLst/>
            <a:ahLst/>
            <a:cxnLst/>
            <a:rect l="l" t="t" r="r" b="b"/>
            <a:pathLst>
              <a:path w="400050" h="2667000">
                <a:moveTo>
                  <a:pt x="171450" y="171450"/>
                </a:moveTo>
                <a:lnTo>
                  <a:pt x="157162" y="142875"/>
                </a:lnTo>
                <a:lnTo>
                  <a:pt x="85725" y="0"/>
                </a:lnTo>
                <a:lnTo>
                  <a:pt x="0" y="171450"/>
                </a:lnTo>
                <a:lnTo>
                  <a:pt x="57150" y="171450"/>
                </a:lnTo>
                <a:lnTo>
                  <a:pt x="57150" y="533400"/>
                </a:lnTo>
                <a:lnTo>
                  <a:pt x="114300" y="533400"/>
                </a:lnTo>
                <a:lnTo>
                  <a:pt x="114300" y="171450"/>
                </a:lnTo>
                <a:lnTo>
                  <a:pt x="171450" y="171450"/>
                </a:lnTo>
                <a:close/>
              </a:path>
              <a:path w="400050" h="2667000">
                <a:moveTo>
                  <a:pt x="400050" y="2076450"/>
                </a:moveTo>
                <a:lnTo>
                  <a:pt x="385762" y="2047875"/>
                </a:lnTo>
                <a:lnTo>
                  <a:pt x="314325" y="1905000"/>
                </a:lnTo>
                <a:lnTo>
                  <a:pt x="228600" y="2076450"/>
                </a:lnTo>
                <a:lnTo>
                  <a:pt x="285750" y="2076450"/>
                </a:lnTo>
                <a:lnTo>
                  <a:pt x="285750" y="2667000"/>
                </a:lnTo>
                <a:lnTo>
                  <a:pt x="342900" y="2667000"/>
                </a:lnTo>
                <a:lnTo>
                  <a:pt x="342900" y="2076450"/>
                </a:lnTo>
                <a:lnTo>
                  <a:pt x="400050" y="2076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40739" y="6271971"/>
            <a:ext cx="19862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8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32375" y="6195771"/>
            <a:ext cx="2405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3594" algn="l"/>
              </a:tabLst>
            </a:pPr>
            <a:r>
              <a:rPr sz="2400" spc="-5" dirty="0">
                <a:latin typeface="Times New Roman"/>
                <a:cs typeface="Times New Roman"/>
              </a:rPr>
              <a:t>From	</a:t>
            </a:r>
            <a:r>
              <a:rPr sz="2400" dirty="0">
                <a:latin typeface="Times New Roman"/>
                <a:cs typeface="Times New Roman"/>
              </a:rPr>
              <a:t>session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1775205"/>
            <a:ext cx="2797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application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27575" y="1699005"/>
            <a:ext cx="25292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059" algn="l"/>
              </a:tabLst>
            </a:pPr>
            <a:r>
              <a:rPr sz="2400" spc="-90" dirty="0">
                <a:latin typeface="Times New Roman"/>
                <a:cs typeface="Times New Roman"/>
              </a:rPr>
              <a:t>To	</a:t>
            </a:r>
            <a:r>
              <a:rPr sz="2400" dirty="0">
                <a:latin typeface="Times New Roman"/>
                <a:cs typeface="Times New Roman"/>
              </a:rPr>
              <a:t>application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987297"/>
            <a:ext cx="65487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APPLICATION</a:t>
            </a:r>
            <a:r>
              <a:rPr spc="-85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62734"/>
            <a:ext cx="6615430" cy="43357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123189" indent="-342900">
              <a:lnSpc>
                <a:spcPts val="3020"/>
              </a:lnSpc>
              <a:spcBef>
                <a:spcPts val="480"/>
              </a:spcBef>
            </a:pPr>
            <a:r>
              <a:rPr sz="2800" b="1" i="1" spc="-10" dirty="0">
                <a:latin typeface="Arial"/>
                <a:cs typeface="Arial"/>
              </a:rPr>
              <a:t>The </a:t>
            </a:r>
            <a:r>
              <a:rPr sz="2800" b="1" i="1" spc="-5" dirty="0">
                <a:latin typeface="Arial"/>
                <a:cs typeface="Arial"/>
              </a:rPr>
              <a:t>application layer enables the  user,whether human or software, to  access the network. It provides user  interfaces and support for</a:t>
            </a:r>
            <a:r>
              <a:rPr sz="2800" b="1" i="1" spc="30" dirty="0">
                <a:latin typeface="Arial"/>
                <a:cs typeface="Arial"/>
              </a:rPr>
              <a:t> </a:t>
            </a:r>
            <a:r>
              <a:rPr sz="2800" b="1" i="1" dirty="0">
                <a:latin typeface="Arial"/>
                <a:cs typeface="Arial"/>
              </a:rPr>
              <a:t>services.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800" b="1" spc="-10" dirty="0">
                <a:latin typeface="Arial"/>
                <a:cs typeface="Arial"/>
              </a:rPr>
              <a:t>FUNCTIONS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10" dirty="0">
                <a:latin typeface="Arial"/>
                <a:cs typeface="Arial"/>
              </a:rPr>
              <a:t>APPLICATION</a:t>
            </a:r>
            <a:r>
              <a:rPr sz="2800" b="1" spc="9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LAYER: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Network </a:t>
            </a:r>
            <a:r>
              <a:rPr sz="2800" dirty="0">
                <a:latin typeface="Arial"/>
                <a:cs typeface="Arial"/>
              </a:rPr>
              <a:t>virtual terminal</a:t>
            </a:r>
            <a:endParaRPr sz="2800">
              <a:latin typeface="Arial"/>
              <a:cs typeface="Arial"/>
            </a:endParaRPr>
          </a:p>
          <a:p>
            <a:pPr marL="355600" marR="2472055" indent="-342900">
              <a:lnSpc>
                <a:spcPts val="3020"/>
              </a:lnSpc>
              <a:spcBef>
                <a:spcPts val="72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File </a:t>
            </a:r>
            <a:r>
              <a:rPr sz="2800" spc="-95" dirty="0">
                <a:latin typeface="Arial"/>
                <a:cs typeface="Arial"/>
              </a:rPr>
              <a:t>transfer,access,and  </a:t>
            </a:r>
            <a:r>
              <a:rPr sz="2800" spc="-5" dirty="0">
                <a:latin typeface="Arial"/>
                <a:cs typeface="Arial"/>
              </a:rPr>
              <a:t>management(FTAM)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Mail</a:t>
            </a:r>
            <a:r>
              <a:rPr sz="2800" dirty="0">
                <a:latin typeface="Arial"/>
                <a:cs typeface="Arial"/>
              </a:rPr>
              <a:t> services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Directory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services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987297"/>
            <a:ext cx="65487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APPLICATION</a:t>
            </a:r>
            <a:r>
              <a:rPr spc="-85" dirty="0"/>
              <a:t> </a:t>
            </a:r>
            <a:r>
              <a:rPr dirty="0"/>
              <a:t>LAYER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6350" y="3117850"/>
            <a:ext cx="4204970" cy="2755900"/>
            <a:chOff x="-6350" y="3117850"/>
            <a:chExt cx="4204970" cy="2755900"/>
          </a:xfrm>
        </p:grpSpPr>
        <p:sp>
          <p:nvSpPr>
            <p:cNvPr id="4" name="object 4"/>
            <p:cNvSpPr/>
            <p:nvPr/>
          </p:nvSpPr>
          <p:spPr>
            <a:xfrm>
              <a:off x="68580" y="3192780"/>
              <a:ext cx="4130040" cy="19202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24200"/>
              <a:ext cx="4114800" cy="1905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124200"/>
              <a:ext cx="4114800" cy="1905000"/>
            </a:xfrm>
            <a:custGeom>
              <a:avLst/>
              <a:gdLst/>
              <a:ahLst/>
              <a:cxnLst/>
              <a:rect l="l" t="t" r="r" b="b"/>
              <a:pathLst>
                <a:path w="4114800" h="1905000">
                  <a:moveTo>
                    <a:pt x="0" y="1905000"/>
                  </a:moveTo>
                  <a:lnTo>
                    <a:pt x="4114800" y="19050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905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81200" y="3352800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8382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838200" y="5334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81200" y="3352800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0" y="533400"/>
                  </a:moveTo>
                  <a:lnTo>
                    <a:pt x="838200" y="5334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718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7620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762000" y="53340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718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533400"/>
                  </a:moveTo>
                  <a:lnTo>
                    <a:pt x="762000" y="5334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68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7620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762000" y="53340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68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533400"/>
                  </a:moveTo>
                  <a:lnTo>
                    <a:pt x="762000" y="5334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43000" y="43434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25908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590800" y="30480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43000" y="43434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0" y="304800"/>
                  </a:moveTo>
                  <a:lnTo>
                    <a:pt x="2590800" y="304800"/>
                  </a:lnTo>
                  <a:lnTo>
                    <a:pt x="25908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43000" y="5562600"/>
              <a:ext cx="2590800" cy="3048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43000" y="55626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0" y="304800"/>
                  </a:moveTo>
                  <a:lnTo>
                    <a:pt x="2590800" y="304800"/>
                  </a:lnTo>
                  <a:lnTo>
                    <a:pt x="25908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069644" y="3375786"/>
            <a:ext cx="268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1917064" algn="l"/>
              </a:tabLst>
            </a:pPr>
            <a:r>
              <a:rPr sz="2400" spc="-5" dirty="0">
                <a:latin typeface="Times New Roman"/>
                <a:cs typeface="Times New Roman"/>
              </a:rPr>
              <a:t>X.500	F</a:t>
            </a:r>
            <a:r>
              <a:rPr sz="2400" spc="-20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AM</a:t>
            </a:r>
            <a:r>
              <a:rPr sz="2400" dirty="0">
                <a:latin typeface="Times New Roman"/>
                <a:cs typeface="Times New Roman"/>
              </a:rPr>
              <a:t>	X.400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40" y="3070986"/>
            <a:ext cx="1466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40" y="3436746"/>
            <a:ext cx="635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49350" y="5509971"/>
            <a:ext cx="257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L7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31594" y="23089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User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489450" y="3117850"/>
            <a:ext cx="4204970" cy="2755900"/>
            <a:chOff x="4489450" y="3117850"/>
            <a:chExt cx="4204970" cy="2755900"/>
          </a:xfrm>
        </p:grpSpPr>
        <p:sp>
          <p:nvSpPr>
            <p:cNvPr id="23" name="object 23"/>
            <p:cNvSpPr/>
            <p:nvPr/>
          </p:nvSpPr>
          <p:spPr>
            <a:xfrm>
              <a:off x="4564380" y="3192780"/>
              <a:ext cx="4130039" cy="19202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95800" y="3124200"/>
              <a:ext cx="4114800" cy="1905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495800" y="3124200"/>
              <a:ext cx="4114800" cy="1905000"/>
            </a:xfrm>
            <a:custGeom>
              <a:avLst/>
              <a:gdLst/>
              <a:ahLst/>
              <a:cxnLst/>
              <a:rect l="l" t="t" r="r" b="b"/>
              <a:pathLst>
                <a:path w="4114800" h="1905000">
                  <a:moveTo>
                    <a:pt x="0" y="1905000"/>
                  </a:moveTo>
                  <a:lnTo>
                    <a:pt x="4114800" y="19050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905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477000" y="3352800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8382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838200" y="5334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477000" y="3352800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0" y="533400"/>
                  </a:moveTo>
                  <a:lnTo>
                    <a:pt x="838200" y="5334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676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7620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762000" y="53340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4676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533400"/>
                  </a:moveTo>
                  <a:lnTo>
                    <a:pt x="762000" y="5334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626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7620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762000" y="53340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62600" y="3352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533400"/>
                  </a:moveTo>
                  <a:lnTo>
                    <a:pt x="762000" y="5334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38800" y="43434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25908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590800" y="30480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38800" y="43434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0" y="304800"/>
                  </a:moveTo>
                  <a:lnTo>
                    <a:pt x="2590800" y="304800"/>
                  </a:lnTo>
                  <a:lnTo>
                    <a:pt x="25908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38800" y="5562600"/>
              <a:ext cx="2590800" cy="304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38800" y="5562600"/>
              <a:ext cx="2590800" cy="304800"/>
            </a:xfrm>
            <a:custGeom>
              <a:avLst/>
              <a:gdLst/>
              <a:ahLst/>
              <a:cxnLst/>
              <a:rect l="l" t="t" r="r" b="b"/>
              <a:pathLst>
                <a:path w="2590800" h="304800">
                  <a:moveTo>
                    <a:pt x="0" y="304800"/>
                  </a:moveTo>
                  <a:lnTo>
                    <a:pt x="2590800" y="304800"/>
                  </a:lnTo>
                  <a:lnTo>
                    <a:pt x="25908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566028" y="3375786"/>
            <a:ext cx="2684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1917700" algn="l"/>
              </a:tabLst>
            </a:pPr>
            <a:r>
              <a:rPr sz="2400" spc="-5" dirty="0">
                <a:latin typeface="Times New Roman"/>
                <a:cs typeface="Times New Roman"/>
              </a:rPr>
              <a:t>X.500	F</a:t>
            </a:r>
            <a:r>
              <a:rPr sz="2400" spc="-20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AM</a:t>
            </a:r>
            <a:r>
              <a:rPr sz="2400" dirty="0">
                <a:latin typeface="Times New Roman"/>
                <a:cs typeface="Times New Roman"/>
              </a:rPr>
              <a:t>	X.400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98975" y="3070986"/>
            <a:ext cx="1466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98975" y="3436746"/>
            <a:ext cx="635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45150" y="5509971"/>
            <a:ext cx="257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772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L7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28028" y="23089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User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136650" y="2566035"/>
            <a:ext cx="2603500" cy="3072765"/>
            <a:chOff x="1136650" y="2566035"/>
            <a:chExt cx="2603500" cy="3072765"/>
          </a:xfrm>
        </p:grpSpPr>
        <p:sp>
          <p:nvSpPr>
            <p:cNvPr id="42" name="object 42"/>
            <p:cNvSpPr/>
            <p:nvPr/>
          </p:nvSpPr>
          <p:spPr>
            <a:xfrm>
              <a:off x="1143000" y="4648200"/>
              <a:ext cx="2590800" cy="990600"/>
            </a:xfrm>
            <a:custGeom>
              <a:avLst/>
              <a:gdLst/>
              <a:ahLst/>
              <a:cxnLst/>
              <a:rect l="l" t="t" r="r" b="b"/>
              <a:pathLst>
                <a:path w="2590800" h="990600">
                  <a:moveTo>
                    <a:pt x="0" y="0"/>
                  </a:moveTo>
                  <a:lnTo>
                    <a:pt x="0" y="990600"/>
                  </a:lnTo>
                </a:path>
                <a:path w="2590800" h="990600">
                  <a:moveTo>
                    <a:pt x="2590800" y="0"/>
                  </a:moveTo>
                  <a:lnTo>
                    <a:pt x="2590800" y="9906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119376" y="2566034"/>
              <a:ext cx="1102995" cy="2844165"/>
            </a:xfrm>
            <a:custGeom>
              <a:avLst/>
              <a:gdLst/>
              <a:ahLst/>
              <a:cxnLst/>
              <a:rect l="l" t="t" r="r" b="b"/>
              <a:pathLst>
                <a:path w="1102995" h="2844165">
                  <a:moveTo>
                    <a:pt x="252349" y="2672715"/>
                  </a:moveTo>
                  <a:lnTo>
                    <a:pt x="195199" y="2672715"/>
                  </a:lnTo>
                  <a:lnTo>
                    <a:pt x="195199" y="2158365"/>
                  </a:lnTo>
                  <a:lnTo>
                    <a:pt x="138049" y="2158365"/>
                  </a:lnTo>
                  <a:lnTo>
                    <a:pt x="138049" y="2672715"/>
                  </a:lnTo>
                  <a:lnTo>
                    <a:pt x="80899" y="2672715"/>
                  </a:lnTo>
                  <a:lnTo>
                    <a:pt x="166624" y="2844165"/>
                  </a:lnTo>
                  <a:lnTo>
                    <a:pt x="238061" y="2701290"/>
                  </a:lnTo>
                  <a:lnTo>
                    <a:pt x="252349" y="2672715"/>
                  </a:lnTo>
                  <a:close/>
                </a:path>
                <a:path w="1102995" h="2844165">
                  <a:moveTo>
                    <a:pt x="1081024" y="634365"/>
                  </a:moveTo>
                  <a:lnTo>
                    <a:pt x="1050290" y="588264"/>
                  </a:lnTo>
                  <a:lnTo>
                    <a:pt x="974725" y="474853"/>
                  </a:lnTo>
                  <a:lnTo>
                    <a:pt x="946365" y="524446"/>
                  </a:lnTo>
                  <a:lnTo>
                    <a:pt x="28448" y="0"/>
                  </a:lnTo>
                  <a:lnTo>
                    <a:pt x="0" y="49530"/>
                  </a:lnTo>
                  <a:lnTo>
                    <a:pt x="917994" y="574078"/>
                  </a:lnTo>
                  <a:lnTo>
                    <a:pt x="889635" y="623697"/>
                  </a:lnTo>
                  <a:lnTo>
                    <a:pt x="1081024" y="634365"/>
                  </a:lnTo>
                  <a:close/>
                </a:path>
                <a:path w="1102995" h="2844165">
                  <a:moveTo>
                    <a:pt x="1102741" y="1338707"/>
                  </a:moveTo>
                  <a:lnTo>
                    <a:pt x="1059307" y="1301623"/>
                  </a:lnTo>
                  <a:lnTo>
                    <a:pt x="713651" y="1704771"/>
                  </a:lnTo>
                  <a:lnTo>
                    <a:pt x="670306" y="1667637"/>
                  </a:lnTo>
                  <a:lnTo>
                    <a:pt x="623824" y="1853565"/>
                  </a:lnTo>
                  <a:lnTo>
                    <a:pt x="800481" y="1779143"/>
                  </a:lnTo>
                  <a:lnTo>
                    <a:pt x="782383" y="1763649"/>
                  </a:lnTo>
                  <a:lnTo>
                    <a:pt x="757085" y="1741982"/>
                  </a:lnTo>
                  <a:lnTo>
                    <a:pt x="1102741" y="13387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5632450" y="2743200"/>
            <a:ext cx="2603500" cy="2895600"/>
            <a:chOff x="5632450" y="2743200"/>
            <a:chExt cx="2603500" cy="2895600"/>
          </a:xfrm>
        </p:grpSpPr>
        <p:sp>
          <p:nvSpPr>
            <p:cNvPr id="45" name="object 45"/>
            <p:cNvSpPr/>
            <p:nvPr/>
          </p:nvSpPr>
          <p:spPr>
            <a:xfrm>
              <a:off x="5638800" y="4572000"/>
              <a:ext cx="2590800" cy="1066800"/>
            </a:xfrm>
            <a:custGeom>
              <a:avLst/>
              <a:gdLst/>
              <a:ahLst/>
              <a:cxnLst/>
              <a:rect l="l" t="t" r="r" b="b"/>
              <a:pathLst>
                <a:path w="2590800" h="1066800">
                  <a:moveTo>
                    <a:pt x="0" y="76200"/>
                  </a:moveTo>
                  <a:lnTo>
                    <a:pt x="0" y="1066800"/>
                  </a:lnTo>
                </a:path>
                <a:path w="2590800" h="1066800">
                  <a:moveTo>
                    <a:pt x="2590800" y="0"/>
                  </a:moveTo>
                  <a:lnTo>
                    <a:pt x="2590800" y="9906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781800" y="2743199"/>
              <a:ext cx="1081405" cy="2743200"/>
            </a:xfrm>
            <a:custGeom>
              <a:avLst/>
              <a:gdLst/>
              <a:ahLst/>
              <a:cxnLst/>
              <a:rect l="l" t="t" r="r" b="b"/>
              <a:pathLst>
                <a:path w="1081404" h="2743200">
                  <a:moveTo>
                    <a:pt x="238125" y="2152650"/>
                  </a:moveTo>
                  <a:lnTo>
                    <a:pt x="223837" y="2124075"/>
                  </a:lnTo>
                  <a:lnTo>
                    <a:pt x="152400" y="1981200"/>
                  </a:lnTo>
                  <a:lnTo>
                    <a:pt x="66675" y="2152650"/>
                  </a:lnTo>
                  <a:lnTo>
                    <a:pt x="123825" y="2152650"/>
                  </a:lnTo>
                  <a:lnTo>
                    <a:pt x="123825" y="2743200"/>
                  </a:lnTo>
                  <a:lnTo>
                    <a:pt x="180975" y="2743200"/>
                  </a:lnTo>
                  <a:lnTo>
                    <a:pt x="180975" y="2152650"/>
                  </a:lnTo>
                  <a:lnTo>
                    <a:pt x="238125" y="2152650"/>
                  </a:lnTo>
                  <a:close/>
                </a:path>
                <a:path w="1081404" h="2743200">
                  <a:moveTo>
                    <a:pt x="990600" y="1143000"/>
                  </a:moveTo>
                  <a:lnTo>
                    <a:pt x="798957" y="1143000"/>
                  </a:lnTo>
                  <a:lnTo>
                    <a:pt x="824484" y="1194117"/>
                  </a:lnTo>
                  <a:lnTo>
                    <a:pt x="63373" y="1574673"/>
                  </a:lnTo>
                  <a:lnTo>
                    <a:pt x="89027" y="1625727"/>
                  </a:lnTo>
                  <a:lnTo>
                    <a:pt x="849998" y="1245184"/>
                  </a:lnTo>
                  <a:lnTo>
                    <a:pt x="875538" y="1296289"/>
                  </a:lnTo>
                  <a:lnTo>
                    <a:pt x="961809" y="1181354"/>
                  </a:lnTo>
                  <a:lnTo>
                    <a:pt x="990600" y="1143000"/>
                  </a:lnTo>
                  <a:close/>
                </a:path>
                <a:path w="1081404" h="2743200">
                  <a:moveTo>
                    <a:pt x="1081024" y="584835"/>
                  </a:moveTo>
                  <a:lnTo>
                    <a:pt x="163017" y="60299"/>
                  </a:lnTo>
                  <a:lnTo>
                    <a:pt x="171132" y="46101"/>
                  </a:lnTo>
                  <a:lnTo>
                    <a:pt x="191389" y="10668"/>
                  </a:lnTo>
                  <a:lnTo>
                    <a:pt x="0" y="0"/>
                  </a:lnTo>
                  <a:lnTo>
                    <a:pt x="106299" y="159512"/>
                  </a:lnTo>
                  <a:lnTo>
                    <a:pt x="134645" y="109931"/>
                  </a:lnTo>
                  <a:lnTo>
                    <a:pt x="1052576" y="634365"/>
                  </a:lnTo>
                  <a:lnTo>
                    <a:pt x="1081024" y="5848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1145844" y="6119571"/>
            <a:ext cx="2589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presentation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85028" y="6043371"/>
            <a:ext cx="2932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presentation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664" y="48259"/>
            <a:ext cx="34747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28776"/>
            <a:ext cx="4392930" cy="565912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INTRODUCTION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WHAT IS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OSI?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OSI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MODEL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PHYSICAL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DATA </a:t>
            </a:r>
            <a:r>
              <a:rPr sz="2800" spc="-5" dirty="0">
                <a:latin typeface="Arial"/>
                <a:cs typeface="Arial"/>
              </a:rPr>
              <a:t>LINK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NETWORK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TRANSPORT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SESSION 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PRESENTATION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APPLICATION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LAYER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CONCLUSION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706" y="987297"/>
            <a:ext cx="61747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OSI </a:t>
            </a:r>
            <a:r>
              <a:rPr dirty="0"/>
              <a:t>LAYERS</a:t>
            </a:r>
            <a:r>
              <a:rPr spc="-8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752600"/>
            <a:ext cx="7391400" cy="4479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4857" y="3578428"/>
            <a:ext cx="38131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THANK</a:t>
            </a:r>
            <a:r>
              <a:rPr spc="-125" dirty="0"/>
              <a:t> </a:t>
            </a:r>
            <a:r>
              <a:rPr spc="5" dirty="0"/>
              <a:t>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0536" y="987297"/>
            <a:ext cx="39039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</a:t>
            </a:r>
            <a:r>
              <a:rPr spc="-5" dirty="0"/>
              <a:t>is</a:t>
            </a:r>
            <a:r>
              <a:rPr spc="-114" dirty="0"/>
              <a:t> </a:t>
            </a:r>
            <a:r>
              <a:rPr dirty="0"/>
              <a:t>OSI?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919476"/>
            <a:ext cx="8474710" cy="390969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800" spc="-10" dirty="0">
                <a:solidFill>
                  <a:srgbClr val="FF3300"/>
                </a:solidFill>
                <a:latin typeface="Arial"/>
                <a:cs typeface="Arial"/>
              </a:rPr>
              <a:t>OSI</a:t>
            </a:r>
            <a:r>
              <a:rPr sz="2800" spc="-10" dirty="0">
                <a:latin typeface="Arial"/>
                <a:cs typeface="Arial"/>
              </a:rPr>
              <a:t>-</a:t>
            </a:r>
            <a:r>
              <a:rPr sz="2800" spc="-10" dirty="0">
                <a:solidFill>
                  <a:srgbClr val="FF33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PEN </a:t>
            </a:r>
            <a:r>
              <a:rPr sz="2800" spc="-10" dirty="0">
                <a:solidFill>
                  <a:srgbClr val="FF33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YSTEMS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3300"/>
                </a:solidFill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NTERCONNECTION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72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An open system is a </a:t>
            </a:r>
            <a:r>
              <a:rPr sz="2800" dirty="0">
                <a:latin typeface="Arial"/>
                <a:cs typeface="Arial"/>
              </a:rPr>
              <a:t>set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protocol </a:t>
            </a:r>
            <a:r>
              <a:rPr sz="2800" spc="-5" dirty="0">
                <a:latin typeface="Arial"/>
                <a:cs typeface="Arial"/>
              </a:rPr>
              <a:t>that allows </a:t>
            </a:r>
            <a:r>
              <a:rPr sz="2800" spc="-275" dirty="0">
                <a:latin typeface="Arial"/>
                <a:cs typeface="Arial"/>
              </a:rPr>
              <a:t>any  </a:t>
            </a:r>
            <a:r>
              <a:rPr sz="2800" spc="-5" dirty="0">
                <a:latin typeface="Arial"/>
                <a:cs typeface="Arial"/>
              </a:rPr>
              <a:t>two </a:t>
            </a:r>
            <a:r>
              <a:rPr sz="2800" dirty="0">
                <a:latin typeface="Arial"/>
                <a:cs typeface="Arial"/>
              </a:rPr>
              <a:t>different </a:t>
            </a:r>
            <a:r>
              <a:rPr sz="2800" spc="-5" dirty="0">
                <a:latin typeface="Arial"/>
                <a:cs typeface="Arial"/>
              </a:rPr>
              <a:t>systems to communicate regardless of  </a:t>
            </a:r>
            <a:r>
              <a:rPr sz="2800" dirty="0">
                <a:latin typeface="Arial"/>
                <a:cs typeface="Arial"/>
              </a:rPr>
              <a:t>their underlying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architectures.</a:t>
            </a:r>
            <a:endParaRPr sz="2800">
              <a:latin typeface="Arial"/>
              <a:cs typeface="Arial"/>
            </a:endParaRPr>
          </a:p>
          <a:p>
            <a:pPr marL="355600" marR="258445" indent="-342900">
              <a:lnSpc>
                <a:spcPts val="3020"/>
              </a:lnSpc>
              <a:spcBef>
                <a:spcPts val="68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It </a:t>
            </a:r>
            <a:r>
              <a:rPr sz="2800" spc="-5" dirty="0">
                <a:latin typeface="Arial"/>
                <a:cs typeface="Arial"/>
              </a:rPr>
              <a:t>was </a:t>
            </a:r>
            <a:r>
              <a:rPr sz="2800" dirty="0">
                <a:latin typeface="Arial"/>
                <a:cs typeface="Arial"/>
              </a:rPr>
              <a:t>designed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ISO-International </a:t>
            </a:r>
            <a:r>
              <a:rPr sz="2800" spc="-150" dirty="0">
                <a:latin typeface="Arial"/>
                <a:cs typeface="Arial"/>
              </a:rPr>
              <a:t>Organization  </a:t>
            </a:r>
            <a:r>
              <a:rPr sz="2800" spc="-5" dirty="0">
                <a:latin typeface="Arial"/>
                <a:cs typeface="Arial"/>
              </a:rPr>
              <a:t>for Standardization in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late1970s.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is a </a:t>
            </a:r>
            <a:r>
              <a:rPr sz="2800" dirty="0">
                <a:latin typeface="Arial"/>
                <a:cs typeface="Arial"/>
              </a:rPr>
              <a:t>seven-layer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model.</a:t>
            </a:r>
            <a:endParaRPr sz="2800">
              <a:latin typeface="Arial"/>
              <a:cs typeface="Arial"/>
            </a:endParaRPr>
          </a:p>
          <a:p>
            <a:pPr marL="355600" marR="536575" indent="-342900">
              <a:lnSpc>
                <a:spcPts val="3030"/>
              </a:lnSpc>
              <a:spcBef>
                <a:spcPts val="71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It is a </a:t>
            </a:r>
            <a:r>
              <a:rPr sz="2800" dirty="0">
                <a:latin typeface="Arial"/>
                <a:cs typeface="Arial"/>
              </a:rPr>
              <a:t>theoretical </a:t>
            </a:r>
            <a:r>
              <a:rPr sz="2800" spc="-5" dirty="0">
                <a:latin typeface="Arial"/>
                <a:cs typeface="Arial"/>
              </a:rPr>
              <a:t>model designed to show how </a:t>
            </a:r>
            <a:r>
              <a:rPr sz="2800" spc="-869" dirty="0">
                <a:latin typeface="Arial"/>
                <a:cs typeface="Arial"/>
              </a:rPr>
              <a:t>a </a:t>
            </a:r>
            <a:r>
              <a:rPr sz="2800" spc="-7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protocol stack </a:t>
            </a:r>
            <a:r>
              <a:rPr sz="2800" spc="-5" dirty="0">
                <a:latin typeface="Arial"/>
                <a:cs typeface="Arial"/>
              </a:rPr>
              <a:t>should be implemented.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3022" y="453593"/>
            <a:ext cx="35058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6510" algn="l"/>
              </a:tabLst>
            </a:pPr>
            <a:r>
              <a:rPr dirty="0"/>
              <a:t>OSI	</a:t>
            </a:r>
            <a:r>
              <a:rPr spc="-10" dirty="0"/>
              <a:t>M</a:t>
            </a:r>
            <a:r>
              <a:rPr dirty="0"/>
              <a:t>ODEL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67000" y="1828800"/>
            <a:ext cx="3581400" cy="4953000"/>
            <a:chOff x="2667000" y="1828800"/>
            <a:chExt cx="3581400" cy="4953000"/>
          </a:xfrm>
        </p:grpSpPr>
        <p:sp>
          <p:nvSpPr>
            <p:cNvPr id="4" name="object 4"/>
            <p:cNvSpPr/>
            <p:nvPr/>
          </p:nvSpPr>
          <p:spPr>
            <a:xfrm>
              <a:off x="2667000" y="1828800"/>
              <a:ext cx="3581400" cy="685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67000" y="2514600"/>
              <a:ext cx="3581400" cy="685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67000" y="3200400"/>
              <a:ext cx="3581400" cy="762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67000" y="3962400"/>
              <a:ext cx="3581400" cy="762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67000" y="4724400"/>
              <a:ext cx="3581400" cy="6858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67000" y="5410200"/>
              <a:ext cx="3581400" cy="6858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67000" y="6095998"/>
              <a:ext cx="3581400" cy="6858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660650" y="1822450"/>
          <a:ext cx="3581400" cy="4952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0"/>
              </a:tblGrid>
              <a:tr h="685800">
                <a:tc>
                  <a:txBody>
                    <a:bodyPr/>
                    <a:lstStyle/>
                    <a:p>
                      <a:pPr marL="854075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Application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62357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Presentation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854075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Session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85407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Transport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854075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Network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79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799">
                <a:tc>
                  <a:txBody>
                    <a:bodyPr/>
                    <a:lstStyle/>
                    <a:p>
                      <a:pPr marL="777875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799">
                <a:tc>
                  <a:txBody>
                    <a:bodyPr/>
                    <a:lstStyle/>
                    <a:p>
                      <a:pPr marL="928369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Physical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layer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134870" y="1927605"/>
            <a:ext cx="179705" cy="481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7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398" y="987297"/>
            <a:ext cx="5770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TYPES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LAYERS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05420"/>
            <a:ext cx="3640454" cy="4123054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Physical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Data </a:t>
            </a:r>
            <a:r>
              <a:rPr sz="3200" spc="-5" dirty="0">
                <a:latin typeface="Arial"/>
                <a:cs typeface="Arial"/>
              </a:rPr>
              <a:t>link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Network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Transport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Session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Presentation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635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5F5F5F"/>
              </a:buClr>
              <a:buSzPct val="64062"/>
              <a:buFont typeface="Wingdings"/>
              <a:buChar char="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Application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70" dirty="0">
                <a:latin typeface="Arial"/>
                <a:cs typeface="Arial"/>
              </a:rPr>
              <a:t>layer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322" y="987297"/>
            <a:ext cx="5459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PHYSICAL</a:t>
            </a:r>
            <a:r>
              <a:rPr spc="-80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62734"/>
            <a:ext cx="7369809" cy="395160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844550" indent="-342900">
              <a:lnSpc>
                <a:spcPts val="3020"/>
              </a:lnSpc>
              <a:spcBef>
                <a:spcPts val="480"/>
              </a:spcBef>
            </a:pPr>
            <a:r>
              <a:rPr sz="2800" b="1" i="1" spc="-10" dirty="0">
                <a:latin typeface="Arial"/>
                <a:cs typeface="Arial"/>
              </a:rPr>
              <a:t>The </a:t>
            </a:r>
            <a:r>
              <a:rPr sz="2800" b="1" i="1" spc="-5" dirty="0">
                <a:latin typeface="Arial"/>
                <a:cs typeface="Arial"/>
              </a:rPr>
              <a:t>physical layer is responsible for  transmitting individual bits from </a:t>
            </a:r>
            <a:r>
              <a:rPr sz="2800" b="1" i="1" spc="-10" dirty="0">
                <a:latin typeface="Arial"/>
                <a:cs typeface="Arial"/>
              </a:rPr>
              <a:t>one  </a:t>
            </a:r>
            <a:r>
              <a:rPr sz="2800" b="1" i="1" spc="-5" dirty="0">
                <a:latin typeface="Arial"/>
                <a:cs typeface="Arial"/>
              </a:rPr>
              <a:t>node to the</a:t>
            </a:r>
            <a:r>
              <a:rPr sz="2800" b="1" i="1" spc="2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next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800" b="1" spc="-5" dirty="0">
                <a:latin typeface="Arial"/>
                <a:cs typeface="Arial"/>
              </a:rPr>
              <a:t>Functions of physical</a:t>
            </a:r>
            <a:r>
              <a:rPr sz="2800" b="1" spc="7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layer: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72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Physical </a:t>
            </a:r>
            <a:r>
              <a:rPr sz="2800" b="1" dirty="0">
                <a:latin typeface="Arial"/>
                <a:cs typeface="Arial"/>
              </a:rPr>
              <a:t>characteristics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dirty="0">
                <a:latin typeface="Arial"/>
                <a:cs typeface="Arial"/>
              </a:rPr>
              <a:t>interfaces </a:t>
            </a:r>
            <a:r>
              <a:rPr sz="2800" b="1" spc="-585" dirty="0">
                <a:latin typeface="Arial"/>
                <a:cs typeface="Arial"/>
              </a:rPr>
              <a:t>and  </a:t>
            </a:r>
            <a:r>
              <a:rPr sz="2800" b="1" spc="-5" dirty="0">
                <a:latin typeface="Arial"/>
                <a:cs typeface="Arial"/>
              </a:rPr>
              <a:t>media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Representation of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bits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Data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rate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Synchronization of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bits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70250" y="4794250"/>
            <a:ext cx="1993900" cy="622300"/>
            <a:chOff x="3270250" y="4794250"/>
            <a:chExt cx="1993900" cy="622300"/>
          </a:xfrm>
        </p:grpSpPr>
        <p:sp>
          <p:nvSpPr>
            <p:cNvPr id="3" name="object 3"/>
            <p:cNvSpPr/>
            <p:nvPr/>
          </p:nvSpPr>
          <p:spPr>
            <a:xfrm>
              <a:off x="3276600" y="48006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9812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1981200" y="609600"/>
                  </a:lnTo>
                  <a:lnTo>
                    <a:pt x="1981200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76600" y="48006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0" y="609600"/>
                  </a:moveTo>
                  <a:lnTo>
                    <a:pt x="1981200" y="609600"/>
                  </a:lnTo>
                  <a:lnTo>
                    <a:pt x="19812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4114800" y="2506979"/>
            <a:ext cx="3589020" cy="1379220"/>
            <a:chOff x="4114800" y="2506979"/>
            <a:chExt cx="3589020" cy="1379220"/>
          </a:xfrm>
        </p:grpSpPr>
        <p:sp>
          <p:nvSpPr>
            <p:cNvPr id="6" name="object 6"/>
            <p:cNvSpPr/>
            <p:nvPr/>
          </p:nvSpPr>
          <p:spPr>
            <a:xfrm>
              <a:off x="4183380" y="2506979"/>
              <a:ext cx="3520439" cy="13106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14800" y="2590799"/>
              <a:ext cx="3505200" cy="1295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67200" y="3047999"/>
              <a:ext cx="3276600" cy="381000"/>
            </a:xfrm>
            <a:custGeom>
              <a:avLst/>
              <a:gdLst/>
              <a:ahLst/>
              <a:cxnLst/>
              <a:rect l="l" t="t" r="r" b="b"/>
              <a:pathLst>
                <a:path w="3276600" h="381000">
                  <a:moveTo>
                    <a:pt x="32766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276600" y="381000"/>
                  </a:lnTo>
                  <a:lnTo>
                    <a:pt x="3276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67200" y="3047999"/>
              <a:ext cx="3276600" cy="381000"/>
            </a:xfrm>
            <a:custGeom>
              <a:avLst/>
              <a:gdLst/>
              <a:ahLst/>
              <a:cxnLst/>
              <a:rect l="l" t="t" r="r" b="b"/>
              <a:pathLst>
                <a:path w="3276600" h="381000">
                  <a:moveTo>
                    <a:pt x="0" y="381000"/>
                  </a:moveTo>
                  <a:lnTo>
                    <a:pt x="3276600" y="3810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33322" y="987297"/>
            <a:ext cx="5459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PHYSICAL</a:t>
            </a:r>
            <a:r>
              <a:rPr spc="-80" dirty="0"/>
              <a:t> </a:t>
            </a:r>
            <a:r>
              <a:rPr dirty="0"/>
              <a:t>LAYER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298450" y="2583179"/>
            <a:ext cx="3595370" cy="1385570"/>
            <a:chOff x="298450" y="2583179"/>
            <a:chExt cx="3595370" cy="1385570"/>
          </a:xfrm>
        </p:grpSpPr>
        <p:sp>
          <p:nvSpPr>
            <p:cNvPr id="12" name="object 12"/>
            <p:cNvSpPr/>
            <p:nvPr/>
          </p:nvSpPr>
          <p:spPr>
            <a:xfrm>
              <a:off x="373380" y="2583179"/>
              <a:ext cx="3520440" cy="13106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4800" y="2666999"/>
              <a:ext cx="3505200" cy="1295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4800" y="2666999"/>
              <a:ext cx="3505200" cy="1295400"/>
            </a:xfrm>
            <a:custGeom>
              <a:avLst/>
              <a:gdLst/>
              <a:ahLst/>
              <a:cxnLst/>
              <a:rect l="l" t="t" r="r" b="b"/>
              <a:pathLst>
                <a:path w="3505200" h="1295400">
                  <a:moveTo>
                    <a:pt x="0" y="1295400"/>
                  </a:moveTo>
                  <a:lnTo>
                    <a:pt x="3505200" y="1295400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7200" y="3047999"/>
              <a:ext cx="3276600" cy="381000"/>
            </a:xfrm>
            <a:custGeom>
              <a:avLst/>
              <a:gdLst/>
              <a:ahLst/>
              <a:cxnLst/>
              <a:rect l="l" t="t" r="r" b="b"/>
              <a:pathLst>
                <a:path w="3276600" h="381000">
                  <a:moveTo>
                    <a:pt x="32766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276600" y="381000"/>
                  </a:lnTo>
                  <a:lnTo>
                    <a:pt x="3276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3047999"/>
              <a:ext cx="3276600" cy="381000"/>
            </a:xfrm>
            <a:custGeom>
              <a:avLst/>
              <a:gdLst/>
              <a:ahLst/>
              <a:cxnLst/>
              <a:rect l="l" t="t" r="r" b="b"/>
              <a:pathLst>
                <a:path w="3276600" h="381000">
                  <a:moveTo>
                    <a:pt x="0" y="381000"/>
                  </a:moveTo>
                  <a:lnTo>
                    <a:pt x="3276600" y="3810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04800" y="2667000"/>
            <a:ext cx="3505200" cy="1295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Times New Roman"/>
              <a:cs typeface="Times New Roman"/>
            </a:endParaRPr>
          </a:p>
          <a:p>
            <a:pPr marL="20574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101010000000101111001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14800" y="2590800"/>
            <a:ext cx="3505200" cy="12954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101010000000101111001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429000" y="4946650"/>
            <a:ext cx="1676400" cy="317500"/>
            <a:chOff x="3429000" y="4946650"/>
            <a:chExt cx="1676400" cy="317500"/>
          </a:xfrm>
        </p:grpSpPr>
        <p:sp>
          <p:nvSpPr>
            <p:cNvPr id="20" name="object 20"/>
            <p:cNvSpPr/>
            <p:nvPr/>
          </p:nvSpPr>
          <p:spPr>
            <a:xfrm>
              <a:off x="3429000" y="5102225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0" y="0"/>
                  </a:moveTo>
                  <a:lnTo>
                    <a:pt x="609600" y="0"/>
                  </a:lnTo>
                </a:path>
                <a:path w="1676400" h="6350">
                  <a:moveTo>
                    <a:pt x="0" y="6350"/>
                  </a:moveTo>
                  <a:lnTo>
                    <a:pt x="381000" y="6350"/>
                  </a:lnTo>
                </a:path>
                <a:path w="1676400" h="6350">
                  <a:moveTo>
                    <a:pt x="1066800" y="0"/>
                  </a:moveTo>
                  <a:lnTo>
                    <a:pt x="1295400" y="0"/>
                  </a:lnTo>
                </a:path>
                <a:path w="1676400" h="6350">
                  <a:moveTo>
                    <a:pt x="609600" y="6350"/>
                  </a:moveTo>
                  <a:lnTo>
                    <a:pt x="1066800" y="6350"/>
                  </a:lnTo>
                </a:path>
                <a:path w="1676400" h="6350">
                  <a:moveTo>
                    <a:pt x="1524000" y="0"/>
                  </a:moveTo>
                  <a:lnTo>
                    <a:pt x="1676400" y="0"/>
                  </a:lnTo>
                </a:path>
                <a:path w="1676400" h="6350">
                  <a:moveTo>
                    <a:pt x="1295400" y="6350"/>
                  </a:moveTo>
                  <a:lnTo>
                    <a:pt x="1676400" y="635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814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814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10000" y="51054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10000" y="51054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386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386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2672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2672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95800" y="51054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495800" y="51054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7244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228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228600" y="1524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24400" y="4953000"/>
              <a:ext cx="228600" cy="152400"/>
            </a:xfrm>
            <a:custGeom>
              <a:avLst/>
              <a:gdLst/>
              <a:ahLst/>
              <a:cxnLst/>
              <a:rect l="l" t="t" r="r" b="b"/>
              <a:pathLst>
                <a:path w="228600" h="152400">
                  <a:moveTo>
                    <a:pt x="0" y="152400"/>
                  </a:moveTo>
                  <a:lnTo>
                    <a:pt x="228600" y="1524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1952625" y="2362200"/>
            <a:ext cx="1323975" cy="2752725"/>
            <a:chOff x="1952625" y="2362200"/>
            <a:chExt cx="1323975" cy="2752725"/>
          </a:xfrm>
        </p:grpSpPr>
        <p:sp>
          <p:nvSpPr>
            <p:cNvPr id="34" name="object 34"/>
            <p:cNvSpPr/>
            <p:nvPr/>
          </p:nvSpPr>
          <p:spPr>
            <a:xfrm>
              <a:off x="1971675" y="2362200"/>
              <a:ext cx="171450" cy="381000"/>
            </a:xfrm>
            <a:custGeom>
              <a:avLst/>
              <a:gdLst/>
              <a:ahLst/>
              <a:cxnLst/>
              <a:rect l="l" t="t" r="r" b="b"/>
              <a:pathLst>
                <a:path w="171450" h="381000">
                  <a:moveTo>
                    <a:pt x="57150" y="209550"/>
                  </a:moveTo>
                  <a:lnTo>
                    <a:pt x="0" y="209550"/>
                  </a:lnTo>
                  <a:lnTo>
                    <a:pt x="85725" y="381000"/>
                  </a:lnTo>
                  <a:lnTo>
                    <a:pt x="157162" y="238125"/>
                  </a:lnTo>
                  <a:lnTo>
                    <a:pt x="57150" y="238125"/>
                  </a:lnTo>
                  <a:lnTo>
                    <a:pt x="57150" y="209550"/>
                  </a:lnTo>
                  <a:close/>
                </a:path>
                <a:path w="171450" h="381000">
                  <a:moveTo>
                    <a:pt x="114300" y="0"/>
                  </a:moveTo>
                  <a:lnTo>
                    <a:pt x="57150" y="0"/>
                  </a:lnTo>
                  <a:lnTo>
                    <a:pt x="57150" y="238125"/>
                  </a:lnTo>
                  <a:lnTo>
                    <a:pt x="114300" y="238125"/>
                  </a:lnTo>
                  <a:lnTo>
                    <a:pt x="114300" y="0"/>
                  </a:lnTo>
                  <a:close/>
                </a:path>
                <a:path w="171450" h="381000">
                  <a:moveTo>
                    <a:pt x="171450" y="209550"/>
                  </a:moveTo>
                  <a:lnTo>
                    <a:pt x="114300" y="209550"/>
                  </a:lnTo>
                  <a:lnTo>
                    <a:pt x="114300" y="238125"/>
                  </a:lnTo>
                  <a:lnTo>
                    <a:pt x="157162" y="238125"/>
                  </a:lnTo>
                  <a:lnTo>
                    <a:pt x="171450" y="209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81200" y="3962400"/>
              <a:ext cx="0" cy="1066800"/>
            </a:xfrm>
            <a:custGeom>
              <a:avLst/>
              <a:gdLst/>
              <a:ahLst/>
              <a:cxnLst/>
              <a:rect l="l" t="t" r="r" b="b"/>
              <a:pathLst>
                <a:path h="1066800">
                  <a:moveTo>
                    <a:pt x="0" y="0"/>
                  </a:moveTo>
                  <a:lnTo>
                    <a:pt x="0" y="106680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81200" y="4943475"/>
              <a:ext cx="1295400" cy="171450"/>
            </a:xfrm>
            <a:custGeom>
              <a:avLst/>
              <a:gdLst/>
              <a:ahLst/>
              <a:cxnLst/>
              <a:rect l="l" t="t" r="r" b="b"/>
              <a:pathLst>
                <a:path w="1295400" h="171450">
                  <a:moveTo>
                    <a:pt x="1123950" y="0"/>
                  </a:moveTo>
                  <a:lnTo>
                    <a:pt x="1123950" y="171450"/>
                  </a:lnTo>
                  <a:lnTo>
                    <a:pt x="1238250" y="114300"/>
                  </a:lnTo>
                  <a:lnTo>
                    <a:pt x="1152525" y="114300"/>
                  </a:lnTo>
                  <a:lnTo>
                    <a:pt x="1152525" y="57150"/>
                  </a:lnTo>
                  <a:lnTo>
                    <a:pt x="1238250" y="57150"/>
                  </a:lnTo>
                  <a:lnTo>
                    <a:pt x="1123950" y="0"/>
                  </a:lnTo>
                  <a:close/>
                </a:path>
                <a:path w="1295400" h="171450">
                  <a:moveTo>
                    <a:pt x="1123950" y="57150"/>
                  </a:moveTo>
                  <a:lnTo>
                    <a:pt x="0" y="57150"/>
                  </a:lnTo>
                  <a:lnTo>
                    <a:pt x="0" y="114300"/>
                  </a:lnTo>
                  <a:lnTo>
                    <a:pt x="1123950" y="114300"/>
                  </a:lnTo>
                  <a:lnTo>
                    <a:pt x="1123950" y="57150"/>
                  </a:lnTo>
                  <a:close/>
                </a:path>
                <a:path w="1295400" h="171450">
                  <a:moveTo>
                    <a:pt x="1238250" y="57150"/>
                  </a:moveTo>
                  <a:lnTo>
                    <a:pt x="1152525" y="57150"/>
                  </a:lnTo>
                  <a:lnTo>
                    <a:pt x="1152525" y="114300"/>
                  </a:lnTo>
                  <a:lnTo>
                    <a:pt x="1238250" y="114300"/>
                  </a:lnTo>
                  <a:lnTo>
                    <a:pt x="1295400" y="85725"/>
                  </a:lnTo>
                  <a:lnTo>
                    <a:pt x="1238250" y="57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5257800" y="2286000"/>
            <a:ext cx="1076325" cy="2847975"/>
            <a:chOff x="5257800" y="2286000"/>
            <a:chExt cx="1076325" cy="2847975"/>
          </a:xfrm>
        </p:grpSpPr>
        <p:sp>
          <p:nvSpPr>
            <p:cNvPr id="38" name="object 38"/>
            <p:cNvSpPr/>
            <p:nvPr/>
          </p:nvSpPr>
          <p:spPr>
            <a:xfrm>
              <a:off x="5781675" y="2286000"/>
              <a:ext cx="171450" cy="304800"/>
            </a:xfrm>
            <a:custGeom>
              <a:avLst/>
              <a:gdLst/>
              <a:ahLst/>
              <a:cxnLst/>
              <a:rect l="l" t="t" r="r" b="b"/>
              <a:pathLst>
                <a:path w="171450" h="304800">
                  <a:moveTo>
                    <a:pt x="114300" y="142875"/>
                  </a:moveTo>
                  <a:lnTo>
                    <a:pt x="57150" y="142875"/>
                  </a:lnTo>
                  <a:lnTo>
                    <a:pt x="57150" y="304800"/>
                  </a:lnTo>
                  <a:lnTo>
                    <a:pt x="114300" y="304800"/>
                  </a:lnTo>
                  <a:lnTo>
                    <a:pt x="114300" y="142875"/>
                  </a:lnTo>
                  <a:close/>
                </a:path>
                <a:path w="171450" h="304800">
                  <a:moveTo>
                    <a:pt x="85725" y="0"/>
                  </a:moveTo>
                  <a:lnTo>
                    <a:pt x="0" y="171450"/>
                  </a:lnTo>
                  <a:lnTo>
                    <a:pt x="57150" y="171450"/>
                  </a:lnTo>
                  <a:lnTo>
                    <a:pt x="57150" y="142875"/>
                  </a:lnTo>
                  <a:lnTo>
                    <a:pt x="157162" y="142875"/>
                  </a:lnTo>
                  <a:lnTo>
                    <a:pt x="85725" y="0"/>
                  </a:lnTo>
                  <a:close/>
                </a:path>
                <a:path w="171450" h="304800">
                  <a:moveTo>
                    <a:pt x="157162" y="142875"/>
                  </a:moveTo>
                  <a:lnTo>
                    <a:pt x="114300" y="142875"/>
                  </a:lnTo>
                  <a:lnTo>
                    <a:pt x="114300" y="171450"/>
                  </a:lnTo>
                  <a:lnTo>
                    <a:pt x="171450" y="171450"/>
                  </a:lnTo>
                  <a:lnTo>
                    <a:pt x="157162" y="1428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57800" y="5105400"/>
              <a:ext cx="990600" cy="0"/>
            </a:xfrm>
            <a:custGeom>
              <a:avLst/>
              <a:gdLst/>
              <a:ahLst/>
              <a:cxnLst/>
              <a:rect l="l" t="t" r="r" b="b"/>
              <a:pathLst>
                <a:path w="990600">
                  <a:moveTo>
                    <a:pt x="0" y="0"/>
                  </a:moveTo>
                  <a:lnTo>
                    <a:pt x="990600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62675" y="3886200"/>
              <a:ext cx="171450" cy="1219200"/>
            </a:xfrm>
            <a:custGeom>
              <a:avLst/>
              <a:gdLst/>
              <a:ahLst/>
              <a:cxnLst/>
              <a:rect l="l" t="t" r="r" b="b"/>
              <a:pathLst>
                <a:path w="171450" h="1219200">
                  <a:moveTo>
                    <a:pt x="114300" y="142875"/>
                  </a:moveTo>
                  <a:lnTo>
                    <a:pt x="57150" y="142875"/>
                  </a:lnTo>
                  <a:lnTo>
                    <a:pt x="57150" y="1219200"/>
                  </a:lnTo>
                  <a:lnTo>
                    <a:pt x="114300" y="1219200"/>
                  </a:lnTo>
                  <a:lnTo>
                    <a:pt x="114300" y="142875"/>
                  </a:lnTo>
                  <a:close/>
                </a:path>
                <a:path w="171450" h="1219200">
                  <a:moveTo>
                    <a:pt x="85725" y="0"/>
                  </a:moveTo>
                  <a:lnTo>
                    <a:pt x="0" y="171450"/>
                  </a:lnTo>
                  <a:lnTo>
                    <a:pt x="57150" y="171450"/>
                  </a:lnTo>
                  <a:lnTo>
                    <a:pt x="57150" y="142875"/>
                  </a:lnTo>
                  <a:lnTo>
                    <a:pt x="157162" y="142875"/>
                  </a:lnTo>
                  <a:lnTo>
                    <a:pt x="85725" y="0"/>
                  </a:lnTo>
                  <a:close/>
                </a:path>
                <a:path w="171450" h="1219200">
                  <a:moveTo>
                    <a:pt x="157162" y="142875"/>
                  </a:moveTo>
                  <a:lnTo>
                    <a:pt x="114300" y="142875"/>
                  </a:lnTo>
                  <a:lnTo>
                    <a:pt x="114300" y="171450"/>
                  </a:lnTo>
                  <a:lnTo>
                    <a:pt x="171450" y="171450"/>
                  </a:lnTo>
                  <a:lnTo>
                    <a:pt x="157162" y="1428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8739" y="4138041"/>
            <a:ext cx="10591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Physical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480428" y="4061841"/>
            <a:ext cx="10591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Physical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03575" y="5738571"/>
            <a:ext cx="165671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rans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sion  </a:t>
            </a:r>
            <a:r>
              <a:rPr sz="2400" spc="-5" dirty="0">
                <a:latin typeface="Times New Roman"/>
                <a:cs typeface="Times New Roman"/>
              </a:rPr>
              <a:t>medium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9740" y="1851405"/>
            <a:ext cx="12687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data  </a:t>
            </a:r>
            <a:r>
              <a:rPr sz="2400" dirty="0">
                <a:latin typeface="Times New Roman"/>
                <a:cs typeface="Times New Roman"/>
              </a:rPr>
              <a:t>link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28028" y="1851405"/>
            <a:ext cx="11823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data  link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878" y="987297"/>
            <a:ext cx="5709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DATA LINK</a:t>
            </a:r>
            <a:r>
              <a:rPr spc="-85" dirty="0"/>
              <a:t> </a:t>
            </a:r>
            <a:r>
              <a:rPr dirty="0"/>
              <a:t>LAYER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62734"/>
            <a:ext cx="7323455" cy="403732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>
              <a:lnSpc>
                <a:spcPts val="3020"/>
              </a:lnSpc>
              <a:spcBef>
                <a:spcPts val="480"/>
              </a:spcBef>
            </a:pPr>
            <a:r>
              <a:rPr sz="2800" b="1" i="1" spc="-10" dirty="0">
                <a:latin typeface="Arial"/>
                <a:cs typeface="Arial"/>
              </a:rPr>
              <a:t>The </a:t>
            </a:r>
            <a:r>
              <a:rPr sz="2800" b="1" i="1" dirty="0">
                <a:latin typeface="Arial"/>
                <a:cs typeface="Arial"/>
              </a:rPr>
              <a:t>data </a:t>
            </a:r>
            <a:r>
              <a:rPr sz="2800" b="1" i="1" spc="-5" dirty="0">
                <a:latin typeface="Arial"/>
                <a:cs typeface="Arial"/>
              </a:rPr>
              <a:t>link layer is responsible for  transmitting frames </a:t>
            </a:r>
            <a:r>
              <a:rPr sz="2800" b="1" i="1" dirty="0">
                <a:latin typeface="Arial"/>
                <a:cs typeface="Arial"/>
              </a:rPr>
              <a:t>from </a:t>
            </a:r>
            <a:r>
              <a:rPr sz="2800" b="1" i="1" spc="-5" dirty="0">
                <a:latin typeface="Arial"/>
                <a:cs typeface="Arial"/>
              </a:rPr>
              <a:t>one node to the  next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800" b="1" spc="-10" dirty="0">
                <a:latin typeface="Arial"/>
                <a:cs typeface="Arial"/>
              </a:rPr>
              <a:t>FUNCTIONS </a:t>
            </a:r>
            <a:r>
              <a:rPr sz="2800" b="1" spc="-5" dirty="0">
                <a:latin typeface="Arial"/>
                <a:cs typeface="Arial"/>
              </a:rPr>
              <a:t>OF DATA LINK</a:t>
            </a:r>
            <a:r>
              <a:rPr sz="2800" b="1" spc="7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LAYER: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Framing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Physical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addressing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Flow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Error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5F5F5F"/>
              </a:buClr>
              <a:buSzPct val="64285"/>
              <a:buFont typeface="Wingdings"/>
              <a:buChar char="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Access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878" y="987297"/>
            <a:ext cx="5709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DATA LINK</a:t>
            </a:r>
            <a:r>
              <a:rPr spc="-85" dirty="0"/>
              <a:t> </a:t>
            </a:r>
            <a:r>
              <a:rPr dirty="0"/>
              <a:t>LAYER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6350" y="2506979"/>
            <a:ext cx="4204970" cy="1918970"/>
            <a:chOff x="-6350" y="2506979"/>
            <a:chExt cx="4204970" cy="1918970"/>
          </a:xfrm>
        </p:grpSpPr>
        <p:sp>
          <p:nvSpPr>
            <p:cNvPr id="4" name="object 4"/>
            <p:cNvSpPr/>
            <p:nvPr/>
          </p:nvSpPr>
          <p:spPr>
            <a:xfrm>
              <a:off x="68580" y="2506979"/>
              <a:ext cx="4130040" cy="18440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590799"/>
              <a:ext cx="4114800" cy="1828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590799"/>
              <a:ext cx="4114800" cy="1828800"/>
            </a:xfrm>
            <a:custGeom>
              <a:avLst/>
              <a:gdLst/>
              <a:ahLst/>
              <a:cxnLst/>
              <a:rect l="l" t="t" r="r" b="b"/>
              <a:pathLst>
                <a:path w="4114800" h="1828800">
                  <a:moveTo>
                    <a:pt x="0" y="1828800"/>
                  </a:moveTo>
                  <a:lnTo>
                    <a:pt x="4114800" y="18288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600" y="3200399"/>
              <a:ext cx="3276600" cy="533400"/>
            </a:xfrm>
            <a:custGeom>
              <a:avLst/>
              <a:gdLst/>
              <a:ahLst/>
              <a:cxnLst/>
              <a:rect l="l" t="t" r="r" b="b"/>
              <a:pathLst>
                <a:path w="3276600" h="533400">
                  <a:moveTo>
                    <a:pt x="32766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3276600" y="533400"/>
                  </a:lnTo>
                  <a:lnTo>
                    <a:pt x="3276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9600" y="3200399"/>
              <a:ext cx="3276600" cy="533400"/>
            </a:xfrm>
            <a:custGeom>
              <a:avLst/>
              <a:gdLst/>
              <a:ahLst/>
              <a:cxnLst/>
              <a:rect l="l" t="t" r="r" b="b"/>
              <a:pathLst>
                <a:path w="3276600" h="533400">
                  <a:moveTo>
                    <a:pt x="0" y="533400"/>
                  </a:moveTo>
                  <a:lnTo>
                    <a:pt x="3276600" y="5334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  <a:path w="3276600" h="533400">
                  <a:moveTo>
                    <a:pt x="533400" y="0"/>
                  </a:moveTo>
                  <a:lnTo>
                    <a:pt x="533400" y="533400"/>
                  </a:lnTo>
                </a:path>
                <a:path w="3276600" h="533400">
                  <a:moveTo>
                    <a:pt x="2667000" y="0"/>
                  </a:moveTo>
                  <a:lnTo>
                    <a:pt x="2667000" y="5334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830070" y="32995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78200" y="3299586"/>
            <a:ext cx="396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H2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337050" y="2506979"/>
            <a:ext cx="4128770" cy="1918970"/>
            <a:chOff x="4337050" y="2506979"/>
            <a:chExt cx="4128770" cy="1918970"/>
          </a:xfrm>
        </p:grpSpPr>
        <p:sp>
          <p:nvSpPr>
            <p:cNvPr id="12" name="object 12"/>
            <p:cNvSpPr/>
            <p:nvPr/>
          </p:nvSpPr>
          <p:spPr>
            <a:xfrm>
              <a:off x="4411980" y="2506979"/>
              <a:ext cx="4053839" cy="18440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43400" y="2590799"/>
              <a:ext cx="4038600" cy="1828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43400" y="2590799"/>
              <a:ext cx="4038600" cy="1828800"/>
            </a:xfrm>
            <a:custGeom>
              <a:avLst/>
              <a:gdLst/>
              <a:ahLst/>
              <a:cxnLst/>
              <a:rect l="l" t="t" r="r" b="b"/>
              <a:pathLst>
                <a:path w="4038600" h="1828800">
                  <a:moveTo>
                    <a:pt x="0" y="1828800"/>
                  </a:moveTo>
                  <a:lnTo>
                    <a:pt x="4038600" y="1828800"/>
                  </a:lnTo>
                  <a:lnTo>
                    <a:pt x="40386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8200" y="3200399"/>
              <a:ext cx="3276600" cy="533400"/>
            </a:xfrm>
            <a:custGeom>
              <a:avLst/>
              <a:gdLst/>
              <a:ahLst/>
              <a:cxnLst/>
              <a:rect l="l" t="t" r="r" b="b"/>
              <a:pathLst>
                <a:path w="3276600" h="533400">
                  <a:moveTo>
                    <a:pt x="32766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3276600" y="533400"/>
                  </a:lnTo>
                  <a:lnTo>
                    <a:pt x="3276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48200" y="3200399"/>
              <a:ext cx="3276600" cy="533400"/>
            </a:xfrm>
            <a:custGeom>
              <a:avLst/>
              <a:gdLst/>
              <a:ahLst/>
              <a:cxnLst/>
              <a:rect l="l" t="t" r="r" b="b"/>
              <a:pathLst>
                <a:path w="3276600" h="533400">
                  <a:moveTo>
                    <a:pt x="0" y="533400"/>
                  </a:moveTo>
                  <a:lnTo>
                    <a:pt x="3276600" y="533400"/>
                  </a:lnTo>
                  <a:lnTo>
                    <a:pt x="32766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  <a:path w="3276600" h="533400">
                  <a:moveTo>
                    <a:pt x="533400" y="0"/>
                  </a:moveTo>
                  <a:lnTo>
                    <a:pt x="533400" y="5334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15200" y="3200399"/>
              <a:ext cx="0" cy="533400"/>
            </a:xfrm>
            <a:custGeom>
              <a:avLst/>
              <a:gdLst/>
              <a:ahLst/>
              <a:cxnLst/>
              <a:rect l="l" t="t" r="r" b="b"/>
              <a:pathLst>
                <a:path h="533400">
                  <a:moveTo>
                    <a:pt x="0" y="0"/>
                  </a:moveTo>
                  <a:lnTo>
                    <a:pt x="0" y="533400"/>
                  </a:lnTo>
                </a:path>
              </a:pathLst>
            </a:custGeom>
            <a:ln w="127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03250" y="2057400"/>
            <a:ext cx="3289300" cy="2895600"/>
            <a:chOff x="603250" y="2057400"/>
            <a:chExt cx="3289300" cy="2895600"/>
          </a:xfrm>
        </p:grpSpPr>
        <p:sp>
          <p:nvSpPr>
            <p:cNvPr id="19" name="object 19"/>
            <p:cNvSpPr/>
            <p:nvPr/>
          </p:nvSpPr>
          <p:spPr>
            <a:xfrm>
              <a:off x="609600" y="2819400"/>
              <a:ext cx="3276600" cy="1295400"/>
            </a:xfrm>
            <a:custGeom>
              <a:avLst/>
              <a:gdLst/>
              <a:ahLst/>
              <a:cxnLst/>
              <a:rect l="l" t="t" r="r" b="b"/>
              <a:pathLst>
                <a:path w="3276600" h="1295400">
                  <a:moveTo>
                    <a:pt x="533400" y="228600"/>
                  </a:moveTo>
                  <a:lnTo>
                    <a:pt x="533400" y="0"/>
                  </a:lnTo>
                </a:path>
                <a:path w="3276600" h="1295400">
                  <a:moveTo>
                    <a:pt x="533400" y="0"/>
                  </a:moveTo>
                  <a:lnTo>
                    <a:pt x="2667000" y="0"/>
                  </a:lnTo>
                </a:path>
                <a:path w="3276600" h="1295400">
                  <a:moveTo>
                    <a:pt x="2667000" y="0"/>
                  </a:moveTo>
                  <a:lnTo>
                    <a:pt x="2667000" y="228600"/>
                  </a:lnTo>
                </a:path>
                <a:path w="3276600" h="1295400">
                  <a:moveTo>
                    <a:pt x="0" y="1143000"/>
                  </a:moveTo>
                  <a:lnTo>
                    <a:pt x="0" y="1295400"/>
                  </a:lnTo>
                </a:path>
                <a:path w="3276600" h="1295400">
                  <a:moveTo>
                    <a:pt x="0" y="1295400"/>
                  </a:moveTo>
                  <a:lnTo>
                    <a:pt x="3276600" y="1295400"/>
                  </a:lnTo>
                </a:path>
                <a:path w="3276600" h="1295400">
                  <a:moveTo>
                    <a:pt x="3276600" y="1295400"/>
                  </a:moveTo>
                  <a:lnTo>
                    <a:pt x="3276600" y="1066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24075" y="2057399"/>
              <a:ext cx="171450" cy="2895600"/>
            </a:xfrm>
            <a:custGeom>
              <a:avLst/>
              <a:gdLst/>
              <a:ahLst/>
              <a:cxnLst/>
              <a:rect l="l" t="t" r="r" b="b"/>
              <a:pathLst>
                <a:path w="171450" h="2895600">
                  <a:moveTo>
                    <a:pt x="171450" y="2724150"/>
                  </a:moveTo>
                  <a:lnTo>
                    <a:pt x="114300" y="2724150"/>
                  </a:lnTo>
                  <a:lnTo>
                    <a:pt x="114300" y="2286000"/>
                  </a:lnTo>
                  <a:lnTo>
                    <a:pt x="57150" y="2286000"/>
                  </a:lnTo>
                  <a:lnTo>
                    <a:pt x="57150" y="2724150"/>
                  </a:lnTo>
                  <a:lnTo>
                    <a:pt x="0" y="2724150"/>
                  </a:lnTo>
                  <a:lnTo>
                    <a:pt x="85725" y="2895600"/>
                  </a:lnTo>
                  <a:lnTo>
                    <a:pt x="157162" y="2752725"/>
                  </a:lnTo>
                  <a:lnTo>
                    <a:pt x="171450" y="2724150"/>
                  </a:lnTo>
                  <a:close/>
                </a:path>
                <a:path w="171450" h="2895600">
                  <a:moveTo>
                    <a:pt x="171450" y="438150"/>
                  </a:moveTo>
                  <a:lnTo>
                    <a:pt x="114300" y="438150"/>
                  </a:lnTo>
                  <a:lnTo>
                    <a:pt x="114300" y="0"/>
                  </a:lnTo>
                  <a:lnTo>
                    <a:pt x="57150" y="0"/>
                  </a:lnTo>
                  <a:lnTo>
                    <a:pt x="57150" y="438150"/>
                  </a:lnTo>
                  <a:lnTo>
                    <a:pt x="0" y="438150"/>
                  </a:lnTo>
                  <a:lnTo>
                    <a:pt x="85725" y="609600"/>
                  </a:lnTo>
                  <a:lnTo>
                    <a:pt x="157162" y="466725"/>
                  </a:lnTo>
                  <a:lnTo>
                    <a:pt x="171450" y="438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803775" y="3299586"/>
            <a:ext cx="36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T2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69304" y="3299586"/>
            <a:ext cx="601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641850" y="1981200"/>
            <a:ext cx="3289300" cy="2895600"/>
            <a:chOff x="4641850" y="1981200"/>
            <a:chExt cx="3289300" cy="2895600"/>
          </a:xfrm>
        </p:grpSpPr>
        <p:sp>
          <p:nvSpPr>
            <p:cNvPr id="24" name="object 24"/>
            <p:cNvSpPr/>
            <p:nvPr/>
          </p:nvSpPr>
          <p:spPr>
            <a:xfrm>
              <a:off x="4648200" y="2819400"/>
              <a:ext cx="3276600" cy="1295400"/>
            </a:xfrm>
            <a:custGeom>
              <a:avLst/>
              <a:gdLst/>
              <a:ahLst/>
              <a:cxnLst/>
              <a:rect l="l" t="t" r="r" b="b"/>
              <a:pathLst>
                <a:path w="3276600" h="1295400">
                  <a:moveTo>
                    <a:pt x="533400" y="228600"/>
                  </a:moveTo>
                  <a:lnTo>
                    <a:pt x="533400" y="0"/>
                  </a:lnTo>
                </a:path>
                <a:path w="3276600" h="1295400">
                  <a:moveTo>
                    <a:pt x="533400" y="0"/>
                  </a:moveTo>
                  <a:lnTo>
                    <a:pt x="2667000" y="0"/>
                  </a:lnTo>
                </a:path>
                <a:path w="3276600" h="1295400">
                  <a:moveTo>
                    <a:pt x="2667000" y="0"/>
                  </a:moveTo>
                  <a:lnTo>
                    <a:pt x="2667000" y="228600"/>
                  </a:lnTo>
                </a:path>
                <a:path w="3276600" h="1295400">
                  <a:moveTo>
                    <a:pt x="0" y="1143000"/>
                  </a:moveTo>
                  <a:lnTo>
                    <a:pt x="0" y="1295400"/>
                  </a:lnTo>
                </a:path>
                <a:path w="3276600" h="1295400">
                  <a:moveTo>
                    <a:pt x="0" y="1295400"/>
                  </a:moveTo>
                  <a:lnTo>
                    <a:pt x="3276600" y="1295400"/>
                  </a:lnTo>
                </a:path>
                <a:path w="3276600" h="1295400">
                  <a:moveTo>
                    <a:pt x="3276600" y="1295400"/>
                  </a:moveTo>
                  <a:lnTo>
                    <a:pt x="3276600" y="1066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62675" y="1981199"/>
              <a:ext cx="247650" cy="2895600"/>
            </a:xfrm>
            <a:custGeom>
              <a:avLst/>
              <a:gdLst/>
              <a:ahLst/>
              <a:cxnLst/>
              <a:rect l="l" t="t" r="r" b="b"/>
              <a:pathLst>
                <a:path w="247650" h="2895600">
                  <a:moveTo>
                    <a:pt x="171450" y="2457450"/>
                  </a:moveTo>
                  <a:lnTo>
                    <a:pt x="157162" y="2428875"/>
                  </a:lnTo>
                  <a:lnTo>
                    <a:pt x="85725" y="2286000"/>
                  </a:lnTo>
                  <a:lnTo>
                    <a:pt x="0" y="2457450"/>
                  </a:lnTo>
                  <a:lnTo>
                    <a:pt x="57150" y="2457450"/>
                  </a:lnTo>
                  <a:lnTo>
                    <a:pt x="57150" y="2895600"/>
                  </a:lnTo>
                  <a:lnTo>
                    <a:pt x="114300" y="2895600"/>
                  </a:lnTo>
                  <a:lnTo>
                    <a:pt x="114300" y="2457450"/>
                  </a:lnTo>
                  <a:lnTo>
                    <a:pt x="171450" y="2457450"/>
                  </a:lnTo>
                  <a:close/>
                </a:path>
                <a:path w="247650" h="2895600">
                  <a:moveTo>
                    <a:pt x="247650" y="171450"/>
                  </a:moveTo>
                  <a:lnTo>
                    <a:pt x="233362" y="142875"/>
                  </a:lnTo>
                  <a:lnTo>
                    <a:pt x="161925" y="0"/>
                  </a:lnTo>
                  <a:lnTo>
                    <a:pt x="76200" y="171450"/>
                  </a:lnTo>
                  <a:lnTo>
                    <a:pt x="133350" y="171450"/>
                  </a:lnTo>
                  <a:lnTo>
                    <a:pt x="133350" y="609600"/>
                  </a:lnTo>
                  <a:lnTo>
                    <a:pt x="190500" y="609600"/>
                  </a:lnTo>
                  <a:lnTo>
                    <a:pt x="190500" y="171450"/>
                  </a:lnTo>
                  <a:lnTo>
                    <a:pt x="247650" y="1714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679194" y="5052441"/>
            <a:ext cx="14338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physical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18428" y="5052441"/>
            <a:ext cx="10420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  physical 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7340" y="4595241"/>
            <a:ext cx="11499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17975" y="4519041"/>
            <a:ext cx="11499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Data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link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739" y="1775205"/>
            <a:ext cx="17595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network  </a:t>
            </a:r>
            <a:r>
              <a:rPr sz="2400" dirty="0">
                <a:latin typeface="Times New Roman"/>
                <a:cs typeface="Times New Roman"/>
              </a:rPr>
              <a:t>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46575" y="1775205"/>
            <a:ext cx="14166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latin typeface="Times New Roman"/>
                <a:cs typeface="Times New Roman"/>
              </a:rPr>
              <a:t>To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  layer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17434" y="2598547"/>
            <a:ext cx="78803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975">
              <a:lnSpc>
                <a:spcPct val="1458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fra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  </a:t>
            </a:r>
            <a:r>
              <a:rPr sz="2400" spc="-10" dirty="0">
                <a:latin typeface="Times New Roman"/>
                <a:cs typeface="Times New Roman"/>
              </a:rPr>
              <a:t>H2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739" y="2598547"/>
            <a:ext cx="1049655" cy="109220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400" spc="-5" dirty="0">
                <a:latin typeface="Times New Roman"/>
                <a:cs typeface="Times New Roman"/>
              </a:rPr>
              <a:t>frame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spcBef>
                <a:spcPts val="1320"/>
              </a:spcBef>
            </a:pPr>
            <a:r>
              <a:rPr sz="2400" spc="-5" dirty="0">
                <a:latin typeface="Times New Roman"/>
                <a:cs typeface="Times New Roman"/>
              </a:rPr>
              <a:t>T2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582</Words>
  <Application>Microsoft Macintosh PowerPoint</Application>
  <PresentationFormat>On-screen Show (4:3)</PresentationFormat>
  <Paragraphs>199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OSI REFERENCE  LAYERS</vt:lpstr>
      <vt:lpstr>CONTENTS</vt:lpstr>
      <vt:lpstr>What is OSI?</vt:lpstr>
      <vt:lpstr>OSI MODEL</vt:lpstr>
      <vt:lpstr>TYPES OF LAYERS</vt:lpstr>
      <vt:lpstr>PHYSICAL LAYER</vt:lpstr>
      <vt:lpstr>PHYSICAL LAYER</vt:lpstr>
      <vt:lpstr>DATA LINK LAYER</vt:lpstr>
      <vt:lpstr>DATA LINK LAYER</vt:lpstr>
      <vt:lpstr>NETWORK LAYER</vt:lpstr>
      <vt:lpstr>NETWORK LAYER From transport layer To transport layer</vt:lpstr>
      <vt:lpstr>TRANSPORT LAYER</vt:lpstr>
      <vt:lpstr>TRANSPORT LAYER</vt:lpstr>
      <vt:lpstr>SESSION LAYER</vt:lpstr>
      <vt:lpstr>SESSION LAYER</vt:lpstr>
      <vt:lpstr>PRESENTATION LAYER</vt:lpstr>
      <vt:lpstr>PRESENTATION LAYER</vt:lpstr>
      <vt:lpstr>APPLICATION LAYER</vt:lpstr>
      <vt:lpstr>APPLICATION LAYER</vt:lpstr>
      <vt:lpstr>OSI LAYERS MODEL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 REFERENCE  LAYERS</dc:title>
  <cp:lastModifiedBy>Gaurav Mehan</cp:lastModifiedBy>
  <cp:revision>1</cp:revision>
  <dcterms:created xsi:type="dcterms:W3CDTF">2020-03-28T11:09:13Z</dcterms:created>
  <dcterms:modified xsi:type="dcterms:W3CDTF">2020-03-28T11:10:02Z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2013-10-20T00:00:00Z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2020-03-28T00:00:00Z</vt:filetime>
  </property>
</Properties>
</file>