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4" r:id="rId6"/>
    <p:sldId id="262" r:id="rId7"/>
    <p:sldId id="263"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3" r:id="rId34"/>
    <p:sldId id="292"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rtlCol="0" anchor="b">
            <a:normAutofit/>
          </a:bodyPr>
          <a:lstStyle>
            <a:lvl1pPr>
              <a:lnSpc>
                <a:spcPct val="80000"/>
              </a:lnSpc>
              <a:defRPr sz="6600">
                <a:solidFill>
                  <a:schemeClr val="tx1"/>
                </a:solidFill>
              </a:defRPr>
            </a:lvl1pPr>
          </a:lstStyle>
          <a:p>
            <a:pPr rtl="0"/>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rtlCol="0">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5" name="Footer Placeholder 4"/>
          <p:cNvSpPr>
            <a:spLocks noGrp="1"/>
          </p:cNvSpPr>
          <p:nvPr>
            <p:ph type="ftr" sz="quarter" idx="11"/>
          </p:nvPr>
        </p:nvSpPr>
        <p:spPr/>
        <p:txBody>
          <a:bodyPr rtlCol="0"/>
          <a:lstStyle/>
          <a:p>
            <a:endParaRPr lang="en-US" dirty="0"/>
          </a:p>
        </p:txBody>
      </p:sp>
      <p:sp>
        <p:nvSpPr>
          <p:cNvPr id="6" name="Slide Number Placeholder 5"/>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a:xfrm>
            <a:off x="1142107" y="381001"/>
            <a:ext cx="5544993" cy="5638800"/>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5" name="Footer Placeholder 4"/>
          <p:cNvSpPr>
            <a:spLocks noGrp="1"/>
          </p:cNvSpPr>
          <p:nvPr>
            <p:ph type="ftr" sz="quarter" idx="11"/>
          </p:nvPr>
        </p:nvSpPr>
        <p:spPr/>
        <p:txBody>
          <a:bodyPr rtlCol="0"/>
          <a:lstStyle/>
          <a:p>
            <a:endParaRPr lang="en-US" dirty="0"/>
          </a:p>
        </p:txBody>
      </p:sp>
      <p:sp>
        <p:nvSpPr>
          <p:cNvPr id="6" name="Slide Number Placeholder 5"/>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5" name="Footer Placeholder 4"/>
          <p:cNvSpPr>
            <a:spLocks noGrp="1"/>
          </p:cNvSpPr>
          <p:nvPr>
            <p:ph type="ftr" sz="quarter" idx="11"/>
          </p:nvPr>
        </p:nvSpPr>
        <p:spPr/>
        <p:txBody>
          <a:bodyPr rtlCol="0"/>
          <a:lstStyle/>
          <a:p>
            <a:endParaRPr lang="en-US" dirty="0"/>
          </a:p>
        </p:txBody>
      </p:sp>
      <p:sp>
        <p:nvSpPr>
          <p:cNvPr id="6" name="Slide Number Placeholder 5"/>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rtlCol="0" anchor="b">
            <a:normAutofit/>
          </a:bodyPr>
          <a:lstStyle>
            <a:lvl1pPr algn="l">
              <a:lnSpc>
                <a:spcPct val="80000"/>
              </a:lnSpc>
              <a:defRPr sz="4800" b="0" cap="none" baseline="0"/>
            </a:lvl1p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799118" y="5410201"/>
            <a:ext cx="6517197" cy="609601"/>
          </a:xfrm>
        </p:spPr>
        <p:txBody>
          <a:bodyPr rtlCol="0"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smtClean="0"/>
              <a:t>Click to edit Master text styles</a:t>
            </a:r>
          </a:p>
        </p:txBody>
      </p:sp>
      <p:sp>
        <p:nvSpPr>
          <p:cNvPr id="4" name="Date Placeholder 3"/>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5" name="Footer Placeholder 4"/>
          <p:cNvSpPr>
            <a:spLocks noGrp="1"/>
          </p:cNvSpPr>
          <p:nvPr>
            <p:ph type="ftr" sz="quarter" idx="11"/>
          </p:nvPr>
        </p:nvSpPr>
        <p:spPr/>
        <p:txBody>
          <a:bodyPr rtlCol="0"/>
          <a:lstStyle/>
          <a:p>
            <a:endParaRPr lang="en-US" dirty="0"/>
          </a:p>
        </p:txBody>
      </p:sp>
      <p:sp>
        <p:nvSpPr>
          <p:cNvPr id="6" name="Slide Number Placeholder 5"/>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sz="half" idx="1"/>
          </p:nvPr>
        </p:nvSpPr>
        <p:spPr>
          <a:xfrm>
            <a:off x="1128880" y="1905001"/>
            <a:ext cx="3315563"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Content Placeholder 3"/>
          <p:cNvSpPr>
            <a:spLocks noGrp="1"/>
          </p:cNvSpPr>
          <p:nvPr>
            <p:ph sz="half" idx="2"/>
          </p:nvPr>
        </p:nvSpPr>
        <p:spPr>
          <a:xfrm>
            <a:off x="4673104" y="1905001"/>
            <a:ext cx="3315563"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6" name="Footer Placeholder 5"/>
          <p:cNvSpPr>
            <a:spLocks noGrp="1"/>
          </p:cNvSpPr>
          <p:nvPr>
            <p:ph type="ftr" sz="quarter" idx="11"/>
          </p:nvPr>
        </p:nvSpPr>
        <p:spPr/>
        <p:txBody>
          <a:bodyPr rtlCol="0"/>
          <a:lstStyle/>
          <a:p>
            <a:endParaRPr lang="en-US" dirty="0"/>
          </a:p>
        </p:txBody>
      </p:sp>
      <p:sp>
        <p:nvSpPr>
          <p:cNvPr id="7" name="Slide Number Placeholder 6"/>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142106" y="1905000"/>
            <a:ext cx="3313277"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4" name="Content Placeholder 3"/>
          <p:cNvSpPr>
            <a:spLocks noGrp="1"/>
          </p:cNvSpPr>
          <p:nvPr>
            <p:ph sz="half" idx="2"/>
          </p:nvPr>
        </p:nvSpPr>
        <p:spPr>
          <a:xfrm>
            <a:off x="1142106" y="2743201"/>
            <a:ext cx="3313277"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Text Placeholder 4"/>
          <p:cNvSpPr>
            <a:spLocks noGrp="1"/>
          </p:cNvSpPr>
          <p:nvPr>
            <p:ph type="body" sz="quarter" idx="3"/>
          </p:nvPr>
        </p:nvSpPr>
        <p:spPr>
          <a:xfrm>
            <a:off x="4688617" y="1905000"/>
            <a:ext cx="3313277"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6" name="Content Placeholder 5"/>
          <p:cNvSpPr>
            <a:spLocks noGrp="1"/>
          </p:cNvSpPr>
          <p:nvPr>
            <p:ph sz="quarter" idx="4"/>
          </p:nvPr>
        </p:nvSpPr>
        <p:spPr>
          <a:xfrm>
            <a:off x="4688617" y="2743201"/>
            <a:ext cx="3313277"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8" name="Footer Placeholder 7"/>
          <p:cNvSpPr>
            <a:spLocks noGrp="1"/>
          </p:cNvSpPr>
          <p:nvPr>
            <p:ph type="ftr" sz="quarter" idx="11"/>
          </p:nvPr>
        </p:nvSpPr>
        <p:spPr/>
        <p:txBody>
          <a:bodyPr rtlCol="0"/>
          <a:lstStyle/>
          <a:p>
            <a:endParaRPr lang="en-US" dirty="0"/>
          </a:p>
        </p:txBody>
      </p:sp>
      <p:sp>
        <p:nvSpPr>
          <p:cNvPr id="9" name="Slide Number Placeholder 8"/>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4" name="Footer Placeholder 3"/>
          <p:cNvSpPr>
            <a:spLocks noGrp="1"/>
          </p:cNvSpPr>
          <p:nvPr>
            <p:ph type="ftr" sz="quarter" idx="11"/>
          </p:nvPr>
        </p:nvSpPr>
        <p:spPr/>
        <p:txBody>
          <a:bodyPr rtlCol="0"/>
          <a:lstStyle/>
          <a:p>
            <a:endParaRPr lang="en-US" dirty="0"/>
          </a:p>
        </p:txBody>
      </p:sp>
      <p:sp>
        <p:nvSpPr>
          <p:cNvPr id="5" name="Slide Number Placeholder 4"/>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3" name="Footer Placeholder 2"/>
          <p:cNvSpPr>
            <a:spLocks noGrp="1"/>
          </p:cNvSpPr>
          <p:nvPr>
            <p:ph type="ftr" sz="quarter" idx="11"/>
          </p:nvPr>
        </p:nvSpPr>
        <p:spPr/>
        <p:txBody>
          <a:bodyPr rtlCol="0"/>
          <a:lstStyle/>
          <a:p>
            <a:endParaRPr lang="en-US" dirty="0"/>
          </a:p>
        </p:txBody>
      </p:sp>
      <p:sp>
        <p:nvSpPr>
          <p:cNvPr id="4" name="Slide Number Placeholder 3"/>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rtlCol="0" anchor="b">
            <a:noAutofit/>
          </a:bodyPr>
          <a:lstStyle>
            <a:lvl1pPr algn="l">
              <a:lnSpc>
                <a:spcPct val="90000"/>
              </a:lnSpc>
              <a:defRPr sz="3600" b="0" baseline="0">
                <a:solidFill>
                  <a:schemeClr val="tx1"/>
                </a:solidFill>
              </a:defRPr>
            </a:lvl1pPr>
          </a:lstStyle>
          <a:p>
            <a:pPr rtl="0"/>
            <a:r>
              <a:rPr lang="en-US" noProof="0" smtClean="0"/>
              <a:t>Click to edit Master title style</a:t>
            </a:r>
            <a:endParaRPr lang="en-GB" noProof="0" dirty="0"/>
          </a:p>
        </p:txBody>
      </p:sp>
      <p:sp>
        <p:nvSpPr>
          <p:cNvPr id="3" name="Content Placeholder 2"/>
          <p:cNvSpPr>
            <a:spLocks noGrp="1"/>
          </p:cNvSpPr>
          <p:nvPr>
            <p:ph idx="1"/>
          </p:nvPr>
        </p:nvSpPr>
        <p:spPr>
          <a:xfrm>
            <a:off x="3714528" y="685800"/>
            <a:ext cx="4801850" cy="53340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Text Placeholder 3"/>
          <p:cNvSpPr>
            <a:spLocks noGrp="1"/>
          </p:cNvSpPr>
          <p:nvPr>
            <p:ph type="body" sz="half" idx="2"/>
          </p:nvPr>
        </p:nvSpPr>
        <p:spPr>
          <a:xfrm>
            <a:off x="799118" y="4648200"/>
            <a:ext cx="268674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6" name="Footer Placeholder 5"/>
          <p:cNvSpPr>
            <a:spLocks noGrp="1"/>
          </p:cNvSpPr>
          <p:nvPr>
            <p:ph type="ftr" sz="quarter" idx="11"/>
          </p:nvPr>
        </p:nvSpPr>
        <p:spPr/>
        <p:txBody>
          <a:bodyPr rtlCol="0"/>
          <a:lstStyle/>
          <a:p>
            <a:endParaRPr lang="en-US" dirty="0"/>
          </a:p>
        </p:txBody>
      </p:sp>
      <p:sp>
        <p:nvSpPr>
          <p:cNvPr id="7" name="Slide Number Placeholder 6"/>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en-GB" noProof="0" dirty="0"/>
          </a:p>
        </p:txBody>
      </p:sp>
      <p:sp>
        <p:nvSpPr>
          <p:cNvPr id="2" name="Title 1"/>
          <p:cNvSpPr>
            <a:spLocks noGrp="1"/>
          </p:cNvSpPr>
          <p:nvPr>
            <p:ph type="title"/>
          </p:nvPr>
        </p:nvSpPr>
        <p:spPr>
          <a:xfrm>
            <a:off x="791910" y="1905000"/>
            <a:ext cx="2698158" cy="2667000"/>
          </a:xfrm>
        </p:spPr>
        <p:txBody>
          <a:bodyPr rtlCol="0" anchor="b">
            <a:normAutofit/>
          </a:bodyPr>
          <a:lstStyle>
            <a:lvl1pPr algn="l">
              <a:lnSpc>
                <a:spcPct val="90000"/>
              </a:lnSpc>
              <a:defRPr sz="3600" b="0" i="0" baseline="0">
                <a:solidFill>
                  <a:schemeClr val="tx1"/>
                </a:solidFill>
              </a:defRPr>
            </a:lvl1pPr>
          </a:lstStyle>
          <a:p>
            <a:pPr rtl="0"/>
            <a:r>
              <a:rPr lang="en-US" noProof="0" smtClean="0"/>
              <a:t>Click to edit Master title style</a:t>
            </a:r>
            <a:endParaRPr lang="en-GB" noProof="0" dirty="0"/>
          </a:p>
        </p:txBody>
      </p:sp>
      <p:sp>
        <p:nvSpPr>
          <p:cNvPr id="4" name="Text Placeholder 3"/>
          <p:cNvSpPr>
            <a:spLocks noGrp="1"/>
          </p:cNvSpPr>
          <p:nvPr>
            <p:ph type="body" sz="half" idx="2"/>
          </p:nvPr>
        </p:nvSpPr>
        <p:spPr>
          <a:xfrm>
            <a:off x="799118" y="4648200"/>
            <a:ext cx="268674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600D6748-7AE7-43FE-B827-1DE662F0C730}" type="datetimeFigureOut">
              <a:rPr lang="en-US" smtClean="0"/>
              <a:pPr/>
              <a:t>4/10/2018</a:t>
            </a:fld>
            <a:endParaRPr lang="en-US" dirty="0"/>
          </a:p>
        </p:txBody>
      </p:sp>
      <p:sp>
        <p:nvSpPr>
          <p:cNvPr id="6" name="Footer Placeholder 5"/>
          <p:cNvSpPr>
            <a:spLocks noGrp="1"/>
          </p:cNvSpPr>
          <p:nvPr>
            <p:ph type="ftr" sz="quarter" idx="11"/>
          </p:nvPr>
        </p:nvSpPr>
        <p:spPr/>
        <p:txBody>
          <a:bodyPr rtlCol="0"/>
          <a:lstStyle/>
          <a:p>
            <a:endParaRPr lang="en-US" dirty="0"/>
          </a:p>
        </p:txBody>
      </p:sp>
      <p:sp>
        <p:nvSpPr>
          <p:cNvPr id="7" name="Slide Number Placeholder 6"/>
          <p:cNvSpPr>
            <a:spLocks noGrp="1"/>
          </p:cNvSpPr>
          <p:nvPr>
            <p:ph type="sldNum" sz="quarter" idx="12"/>
          </p:nvPr>
        </p:nvSpPr>
        <p:spPr/>
        <p:txBody>
          <a:bodyPr rtlCol="0"/>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600D6748-7AE7-43FE-B827-1DE662F0C730}" type="datetimeFigureOut">
              <a:rPr lang="en-US" smtClean="0"/>
              <a:pPr/>
              <a:t>4/10/2018</a:t>
            </a:fld>
            <a:endParaRPr lang="en-US" dirty="0"/>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C9F5C751-1D1A-45E3-A9E6-128B02459F92}" type="slidenum">
              <a:rPr lang="en-US" smtClean="0"/>
              <a:pPr/>
              <a:t>‹#›</a:t>
            </a:fld>
            <a:endParaRPr lang="en-US" dirty="0"/>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1066800"/>
          </a:xfrm>
          <a:solidFill>
            <a:schemeClr val="tx2">
              <a:lumMod val="25000"/>
            </a:schemeClr>
          </a:solidFill>
          <a:scene3d>
            <a:camera prst="obliqueTopRight"/>
            <a:lightRig rig="threePt" dir="t"/>
          </a:scene3d>
        </p:spPr>
        <p:txBody>
          <a:bodyPr>
            <a:normAutofit/>
          </a:bodyPr>
          <a:lstStyle/>
          <a:p>
            <a:r>
              <a:rPr lang="en-US" sz="2800" dirty="0" smtClean="0"/>
              <a:t>  </a:t>
            </a:r>
            <a:r>
              <a:rPr lang="en-US" sz="2800" dirty="0" smtClean="0">
                <a:solidFill>
                  <a:schemeClr val="bg2">
                    <a:lumMod val="10000"/>
                    <a:lumOff val="90000"/>
                  </a:schemeClr>
                </a:solidFill>
              </a:rPr>
              <a:t>GOVT.POLYTECHNIC EDUCATION SOCIETY MANESAR </a:t>
            </a:r>
            <a:endParaRPr lang="en-US" sz="2800" dirty="0">
              <a:solidFill>
                <a:schemeClr val="bg2">
                  <a:lumMod val="10000"/>
                  <a:lumOff val="90000"/>
                </a:schemeClr>
              </a:solidFill>
            </a:endParaRPr>
          </a:p>
        </p:txBody>
      </p:sp>
      <p:sp>
        <p:nvSpPr>
          <p:cNvPr id="5" name="TextBox 4"/>
          <p:cNvSpPr txBox="1"/>
          <p:nvPr/>
        </p:nvSpPr>
        <p:spPr>
          <a:xfrm>
            <a:off x="533400" y="1600200"/>
            <a:ext cx="8305800" cy="646331"/>
          </a:xfrm>
          <a:prstGeom prst="rect">
            <a:avLst/>
          </a:prstGeom>
          <a:noFill/>
        </p:spPr>
        <p:txBody>
          <a:bodyPr wrap="square" rtlCol="0">
            <a:spAutoFit/>
          </a:bodyPr>
          <a:lstStyle/>
          <a:p>
            <a:r>
              <a:rPr lang="en-US" sz="3600" dirty="0" smtClean="0">
                <a:solidFill>
                  <a:schemeClr val="tx2">
                    <a:lumMod val="25000"/>
                  </a:schemeClr>
                </a:solidFill>
              </a:rPr>
              <a:t>PRESENTATION OF POWER POINT</a:t>
            </a:r>
            <a:endParaRPr lang="en-US" sz="3600" dirty="0">
              <a:solidFill>
                <a:schemeClr val="tx2">
                  <a:lumMod val="25000"/>
                </a:schemeClr>
              </a:solidFill>
            </a:endParaRPr>
          </a:p>
        </p:txBody>
      </p:sp>
      <p:sp>
        <p:nvSpPr>
          <p:cNvPr id="6" name="TextBox 5"/>
          <p:cNvSpPr txBox="1"/>
          <p:nvPr/>
        </p:nvSpPr>
        <p:spPr>
          <a:xfrm>
            <a:off x="2667000" y="2438400"/>
            <a:ext cx="1676400" cy="584775"/>
          </a:xfrm>
          <a:prstGeom prst="rect">
            <a:avLst/>
          </a:prstGeom>
          <a:noFill/>
        </p:spPr>
        <p:txBody>
          <a:bodyPr wrap="square" rtlCol="0">
            <a:spAutoFit/>
          </a:bodyPr>
          <a:lstStyle/>
          <a:p>
            <a:r>
              <a:rPr lang="en-US" dirty="0" smtClean="0">
                <a:solidFill>
                  <a:schemeClr val="accent1">
                    <a:lumMod val="40000"/>
                    <a:lumOff val="60000"/>
                  </a:schemeClr>
                </a:solidFill>
              </a:rPr>
              <a:t>                 </a:t>
            </a:r>
            <a:r>
              <a:rPr lang="en-US" sz="3200" dirty="0" smtClean="0">
                <a:solidFill>
                  <a:schemeClr val="accent1">
                    <a:lumMod val="40000"/>
                    <a:lumOff val="60000"/>
                  </a:schemeClr>
                </a:solidFill>
              </a:rPr>
              <a:t>OF</a:t>
            </a:r>
            <a:endParaRPr lang="en-US" sz="3200" dirty="0">
              <a:solidFill>
                <a:schemeClr val="accent1">
                  <a:lumMod val="40000"/>
                  <a:lumOff val="60000"/>
                </a:schemeClr>
              </a:solidFill>
            </a:endParaRPr>
          </a:p>
        </p:txBody>
      </p:sp>
      <p:sp>
        <p:nvSpPr>
          <p:cNvPr id="7" name="TextBox 6"/>
          <p:cNvSpPr txBox="1"/>
          <p:nvPr/>
        </p:nvSpPr>
        <p:spPr>
          <a:xfrm>
            <a:off x="381000" y="3124200"/>
            <a:ext cx="8763000" cy="1323439"/>
          </a:xfrm>
          <a:prstGeom prst="rect">
            <a:avLst/>
          </a:prstGeom>
          <a:noFill/>
        </p:spPr>
        <p:txBody>
          <a:bodyPr wrap="square" rtlCol="0">
            <a:spAutoFit/>
          </a:bodyPr>
          <a:lstStyle/>
          <a:p>
            <a:pPr algn="ctr"/>
            <a:r>
              <a:rPr lang="en-US" sz="4000" dirty="0" smtClean="0">
                <a:solidFill>
                  <a:schemeClr val="accent1">
                    <a:lumMod val="40000"/>
                    <a:lumOff val="60000"/>
                  </a:schemeClr>
                </a:solidFill>
              </a:rPr>
              <a:t>    DATA STRUCTURE USING IN C on Unit 5 - Trees</a:t>
            </a:r>
            <a:endParaRPr lang="en-US" sz="4000" dirty="0">
              <a:solidFill>
                <a:schemeClr val="accent1">
                  <a:lumMod val="40000"/>
                  <a:lumOff val="60000"/>
                </a:schemeClr>
              </a:solidFill>
            </a:endParaRPr>
          </a:p>
        </p:txBody>
      </p:sp>
      <p:sp>
        <p:nvSpPr>
          <p:cNvPr id="8" name="TextBox 7"/>
          <p:cNvSpPr txBox="1"/>
          <p:nvPr/>
        </p:nvSpPr>
        <p:spPr>
          <a:xfrm>
            <a:off x="457200" y="5086290"/>
            <a:ext cx="8001000" cy="400110"/>
          </a:xfrm>
          <a:prstGeom prst="rect">
            <a:avLst/>
          </a:prstGeom>
          <a:noFill/>
        </p:spPr>
        <p:txBody>
          <a:bodyPr wrap="square" rtlCol="0">
            <a:spAutoFit/>
          </a:bodyPr>
          <a:lstStyle/>
          <a:p>
            <a:r>
              <a:rPr lang="en-US" sz="2000" dirty="0" smtClean="0">
                <a:solidFill>
                  <a:schemeClr val="accent1">
                    <a:lumMod val="60000"/>
                    <a:lumOff val="40000"/>
                  </a:schemeClr>
                </a:solidFill>
              </a:rPr>
              <a:t>                      REPRESENTED BY COMPUTER ENGG.</a:t>
            </a:r>
            <a:endParaRPr lang="en-US" sz="2000" dirty="0">
              <a:solidFill>
                <a:schemeClr val="accent1">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p14:vortex dir="r"/>
      </p:transition>
    </mc:Choice>
    <mc:Fallback>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IN" b="1" dirty="0"/>
              <a:t>2. Edge</a:t>
            </a:r>
          </a:p>
          <a:p>
            <a:pPr>
              <a:buNone/>
            </a:pPr>
            <a:r>
              <a:rPr lang="en-IN" dirty="0" smtClean="0"/>
              <a:t>    In </a:t>
            </a:r>
            <a:r>
              <a:rPr lang="en-IN" dirty="0"/>
              <a:t>a tree data structure, the connecting link between any two nodes is called as </a:t>
            </a:r>
            <a:r>
              <a:rPr lang="en-IN" b="1" dirty="0"/>
              <a:t>EDGE</a:t>
            </a:r>
            <a:r>
              <a:rPr lang="en-IN" dirty="0"/>
              <a:t>. In a tree with '</a:t>
            </a:r>
            <a:r>
              <a:rPr lang="en-IN" b="1" dirty="0"/>
              <a:t>N</a:t>
            </a:r>
            <a:r>
              <a:rPr lang="en-IN" dirty="0"/>
              <a:t>' number of nodes there will be a maximum of '</a:t>
            </a:r>
            <a:r>
              <a:rPr lang="en-IN" b="1" dirty="0"/>
              <a:t>N-1</a:t>
            </a:r>
            <a:r>
              <a:rPr lang="en-IN" dirty="0"/>
              <a:t>' number of edges</a:t>
            </a:r>
            <a:r>
              <a:rPr lang="en-IN" dirty="0" smtClean="0"/>
              <a:t>.</a:t>
            </a:r>
          </a:p>
          <a:p>
            <a:pPr>
              <a:buNone/>
            </a:pPr>
            <a:endParaRPr lang="en-IN" dirty="0"/>
          </a:p>
          <a:p>
            <a:pPr>
              <a:buNone/>
            </a:pPr>
            <a:endParaRPr lang="en-US" dirty="0"/>
          </a:p>
        </p:txBody>
      </p:sp>
      <p:pic>
        <p:nvPicPr>
          <p:cNvPr id="4" name="Picture 3" descr="Edge.png"/>
          <p:cNvPicPr>
            <a:picLocks noChangeAspect="1"/>
          </p:cNvPicPr>
          <p:nvPr/>
        </p:nvPicPr>
        <p:blipFill>
          <a:blip r:embed="rId2">
            <a:lum bright="-10000" contrast="-10000"/>
          </a:blip>
          <a:stretch>
            <a:fillRect/>
          </a:stretch>
        </p:blipFill>
        <p:spPr>
          <a:xfrm>
            <a:off x="1295400" y="3746400"/>
            <a:ext cx="6477000" cy="234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IN" b="1" dirty="0"/>
              <a:t>3. Parent</a:t>
            </a:r>
          </a:p>
          <a:p>
            <a:pPr>
              <a:buNone/>
            </a:pPr>
            <a:r>
              <a:rPr lang="en-IN" sz="2400" dirty="0" smtClean="0"/>
              <a:t>     In </a:t>
            </a:r>
            <a:r>
              <a:rPr lang="en-IN" sz="2400" dirty="0"/>
              <a:t>a tree data structure, the node which is predecessor of any node is called as </a:t>
            </a:r>
            <a:r>
              <a:rPr lang="en-IN" sz="2400" b="1" dirty="0"/>
              <a:t>PARENT NODE</a:t>
            </a:r>
            <a:r>
              <a:rPr lang="en-IN" sz="2400" dirty="0"/>
              <a:t>. In simple words, the node which has branch from it to any other node is called as parent node. Parent node can also be defined as "</a:t>
            </a:r>
            <a:r>
              <a:rPr lang="en-IN" sz="2400" b="1" dirty="0"/>
              <a:t>The node which has child / children</a:t>
            </a:r>
            <a:r>
              <a:rPr lang="en-IN" sz="2400" dirty="0"/>
              <a:t>".</a:t>
            </a:r>
          </a:p>
          <a:p>
            <a:pPr>
              <a:buNone/>
            </a:pPr>
            <a:endParaRPr lang="en-US" dirty="0"/>
          </a:p>
        </p:txBody>
      </p:sp>
      <p:pic>
        <p:nvPicPr>
          <p:cNvPr id="4" name="Picture 3" descr="Parent.png"/>
          <p:cNvPicPr>
            <a:picLocks noChangeAspect="1"/>
          </p:cNvPicPr>
          <p:nvPr/>
        </p:nvPicPr>
        <p:blipFill>
          <a:blip r:embed="rId2">
            <a:lum bright="10000" contrast="10000"/>
          </a:blip>
          <a:stretch>
            <a:fillRect/>
          </a:stretch>
        </p:blipFill>
        <p:spPr>
          <a:xfrm>
            <a:off x="762000" y="3213000"/>
            <a:ext cx="6781800" cy="2502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IN" b="1" dirty="0"/>
              <a:t>4. Child</a:t>
            </a:r>
          </a:p>
          <a:p>
            <a:pPr>
              <a:buNone/>
            </a:pPr>
            <a:r>
              <a:rPr lang="en-IN" sz="2400" dirty="0" smtClean="0"/>
              <a:t>    In </a:t>
            </a:r>
            <a:r>
              <a:rPr lang="en-IN" sz="2400" dirty="0"/>
              <a:t>a tree data structure, the node which is descendant of any node is called as </a:t>
            </a:r>
            <a:r>
              <a:rPr lang="en-IN" sz="2400" b="1" dirty="0"/>
              <a:t>CHILD Node</a:t>
            </a:r>
            <a:r>
              <a:rPr lang="en-IN" sz="2400" dirty="0"/>
              <a:t>. In simple words, the node which has a link from its parent node is called as child node. In a tree, any parent node can have any number of child nodes. In a tree, all the nodes except root are child nodes</a:t>
            </a:r>
            <a:r>
              <a:rPr lang="en-IN" dirty="0"/>
              <a:t>.</a:t>
            </a:r>
          </a:p>
          <a:p>
            <a:pPr>
              <a:buNone/>
            </a:pPr>
            <a:r>
              <a:rPr lang="en-IN" dirty="0" smtClean="0"/>
              <a:t/>
            </a:r>
            <a:br>
              <a:rPr lang="en-IN" dirty="0" smtClean="0"/>
            </a:br>
            <a:endParaRPr lang="en-US" dirty="0"/>
          </a:p>
        </p:txBody>
      </p:sp>
      <p:pic>
        <p:nvPicPr>
          <p:cNvPr id="4" name="Picture 3" descr="Child.png"/>
          <p:cNvPicPr>
            <a:picLocks noChangeAspect="1"/>
          </p:cNvPicPr>
          <p:nvPr/>
        </p:nvPicPr>
        <p:blipFill>
          <a:blip r:embed="rId2"/>
          <a:stretch>
            <a:fillRect/>
          </a:stretch>
        </p:blipFill>
        <p:spPr>
          <a:xfrm>
            <a:off x="1905000" y="3429000"/>
            <a:ext cx="5257800" cy="2743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IN" b="1" dirty="0"/>
              <a:t>5. Siblings</a:t>
            </a:r>
          </a:p>
          <a:p>
            <a:pPr>
              <a:buNone/>
            </a:pPr>
            <a:r>
              <a:rPr lang="en-IN" dirty="0"/>
              <a:t>In a tree data structure, nodes which belong to same Parent are called as </a:t>
            </a:r>
            <a:r>
              <a:rPr lang="en-IN" b="1" dirty="0"/>
              <a:t>SIBLINGS</a:t>
            </a:r>
            <a:r>
              <a:rPr lang="en-IN" dirty="0"/>
              <a:t>. In simple words, the nodes with same parent are called as Sibling nodes</a:t>
            </a:r>
            <a:r>
              <a:rPr lang="en-IN" dirty="0" smtClean="0"/>
              <a:t>.</a:t>
            </a:r>
          </a:p>
          <a:p>
            <a:pPr>
              <a:buNone/>
            </a:pPr>
            <a:endParaRPr lang="en-IN" dirty="0"/>
          </a:p>
          <a:p>
            <a:pPr>
              <a:buNone/>
            </a:pPr>
            <a:r>
              <a:rPr lang="en-IN" dirty="0" smtClean="0"/>
              <a:t/>
            </a:r>
            <a:br>
              <a:rPr lang="en-IN" dirty="0" smtClean="0"/>
            </a:br>
            <a:endParaRPr lang="en-US" dirty="0"/>
          </a:p>
        </p:txBody>
      </p:sp>
      <p:pic>
        <p:nvPicPr>
          <p:cNvPr id="4" name="Picture 3" descr="Siblings.png"/>
          <p:cNvPicPr>
            <a:picLocks noChangeAspect="1"/>
          </p:cNvPicPr>
          <p:nvPr/>
        </p:nvPicPr>
        <p:blipFill>
          <a:blip r:embed="rId2"/>
          <a:stretch>
            <a:fillRect/>
          </a:stretch>
        </p:blipFill>
        <p:spPr>
          <a:xfrm>
            <a:off x="1066800" y="3581400"/>
            <a:ext cx="7239000" cy="2806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IN" b="1" dirty="0"/>
              <a:t>6. Leaf</a:t>
            </a:r>
          </a:p>
          <a:p>
            <a:pPr>
              <a:buNone/>
            </a:pPr>
            <a:r>
              <a:rPr lang="en-IN" sz="2000" dirty="0" smtClean="0"/>
              <a:t>    In </a:t>
            </a:r>
            <a:r>
              <a:rPr lang="en-IN" sz="2000" dirty="0"/>
              <a:t>a tree data structure, the node which does not have a child is called as </a:t>
            </a:r>
            <a:r>
              <a:rPr lang="en-IN" sz="2000" b="1" dirty="0"/>
              <a:t>LEAF Node</a:t>
            </a:r>
            <a:r>
              <a:rPr lang="en-IN" sz="2000" dirty="0"/>
              <a:t>. In simple words, a leaf is a node with no child. </a:t>
            </a:r>
            <a:br>
              <a:rPr lang="en-IN" sz="2000" dirty="0"/>
            </a:br>
            <a:r>
              <a:rPr lang="en-IN" sz="2000" dirty="0"/>
              <a:t/>
            </a:r>
            <a:br>
              <a:rPr lang="en-IN" sz="2000" dirty="0"/>
            </a:br>
            <a:r>
              <a:rPr lang="en-IN" sz="2000" dirty="0"/>
              <a:t>In a tree data structure, the leaf nodes are also called as </a:t>
            </a:r>
            <a:r>
              <a:rPr lang="en-IN" sz="2000" b="1" dirty="0"/>
              <a:t>External Nodes</a:t>
            </a:r>
            <a:r>
              <a:rPr lang="en-IN" sz="2000" dirty="0"/>
              <a:t>. External node is also a node with no child. In a tree, </a:t>
            </a:r>
            <a:r>
              <a:rPr lang="en-IN" sz="2000" u="sng" dirty="0"/>
              <a:t>leaf node is also called as '</a:t>
            </a:r>
            <a:r>
              <a:rPr lang="en-IN" sz="2000" b="1" u="sng" dirty="0"/>
              <a:t>Terminal</a:t>
            </a:r>
            <a:r>
              <a:rPr lang="en-IN" sz="2000" u="sng" dirty="0"/>
              <a:t>' node</a:t>
            </a:r>
            <a:r>
              <a:rPr lang="en-IN" u="sng" dirty="0" smtClean="0"/>
              <a:t>.</a:t>
            </a:r>
          </a:p>
          <a:p>
            <a:pPr>
              <a:buNone/>
            </a:pPr>
            <a:endParaRPr lang="en-IN" dirty="0"/>
          </a:p>
          <a:p>
            <a:pPr>
              <a:buNone/>
            </a:pPr>
            <a:r>
              <a:rPr lang="en-IN" dirty="0" smtClean="0"/>
              <a:t/>
            </a:r>
            <a:br>
              <a:rPr lang="en-IN" dirty="0" smtClean="0"/>
            </a:br>
            <a:endParaRPr lang="en-US" dirty="0"/>
          </a:p>
        </p:txBody>
      </p:sp>
      <p:pic>
        <p:nvPicPr>
          <p:cNvPr id="4" name="Picture 3" descr="Leaf.png"/>
          <p:cNvPicPr>
            <a:picLocks noChangeAspect="1"/>
          </p:cNvPicPr>
          <p:nvPr/>
        </p:nvPicPr>
        <p:blipFill>
          <a:blip r:embed="rId2">
            <a:lum bright="10000" contrast="-10000"/>
          </a:blip>
          <a:stretch>
            <a:fillRect/>
          </a:stretch>
        </p:blipFill>
        <p:spPr>
          <a:xfrm>
            <a:off x="1295400" y="3505200"/>
            <a:ext cx="6705600" cy="2502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609600"/>
            <a:ext cx="8229600" cy="5516563"/>
          </a:xfrm>
        </p:spPr>
        <p:txBody>
          <a:bodyPr/>
          <a:lstStyle/>
          <a:p>
            <a:pPr>
              <a:buNone/>
            </a:pPr>
            <a:r>
              <a:rPr lang="en-IN" b="1" dirty="0" smtClean="0"/>
              <a:t>7. </a:t>
            </a:r>
            <a:r>
              <a:rPr lang="en-IN" b="1" dirty="0"/>
              <a:t>Level</a:t>
            </a:r>
          </a:p>
          <a:p>
            <a:pPr>
              <a:buNone/>
            </a:pPr>
            <a:r>
              <a:rPr lang="en-IN" sz="2400" dirty="0" smtClean="0"/>
              <a:t>     In </a:t>
            </a:r>
            <a:r>
              <a:rPr lang="en-IN" sz="2400" dirty="0"/>
              <a:t>a tree data structure, the root node is said to be at Level 0 and the children of root node are at Level 1 and the children of the nodes which are at Level 1 will be at Level 2 and so on... In simple words, in a tree each step from top to bottom is called as a Level and the Level count starts with '0' and incremented by one at each level (Step</a:t>
            </a:r>
            <a:r>
              <a:rPr lang="en-IN" sz="2400" dirty="0" smtClean="0"/>
              <a:t>).</a:t>
            </a:r>
          </a:p>
          <a:p>
            <a:endParaRPr lang="en-IN" sz="2400" dirty="0" smtClean="0"/>
          </a:p>
          <a:p>
            <a:endParaRPr lang="en-IN" sz="2000" dirty="0"/>
          </a:p>
        </p:txBody>
      </p:sp>
      <p:pic>
        <p:nvPicPr>
          <p:cNvPr id="6" name="Picture 5" descr="Levels.png"/>
          <p:cNvPicPr>
            <a:picLocks noChangeAspect="1"/>
          </p:cNvPicPr>
          <p:nvPr/>
        </p:nvPicPr>
        <p:blipFill>
          <a:blip r:embed="rId2">
            <a:lum bright="10000" contrast="-10000"/>
          </a:blip>
          <a:stretch>
            <a:fillRect/>
          </a:stretch>
        </p:blipFill>
        <p:spPr>
          <a:xfrm>
            <a:off x="1219200" y="3657600"/>
            <a:ext cx="6248400" cy="2654400"/>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IN" b="1" dirty="0"/>
              <a:t>8</a:t>
            </a:r>
            <a:r>
              <a:rPr lang="en-IN" b="1" dirty="0" smtClean="0"/>
              <a:t>. </a:t>
            </a:r>
            <a:r>
              <a:rPr lang="en-IN" b="1" dirty="0"/>
              <a:t>Path</a:t>
            </a:r>
          </a:p>
          <a:p>
            <a:pPr>
              <a:buNone/>
            </a:pPr>
            <a:r>
              <a:rPr lang="en-IN" sz="2800" dirty="0" smtClean="0"/>
              <a:t>   In </a:t>
            </a:r>
            <a:r>
              <a:rPr lang="en-IN" sz="2800" dirty="0"/>
              <a:t>a tree data structure, the sequence of Nodes and Edges from one node to another node is called as </a:t>
            </a:r>
            <a:r>
              <a:rPr lang="en-IN" sz="2800" b="1" dirty="0"/>
              <a:t>PATH</a:t>
            </a:r>
            <a:r>
              <a:rPr lang="en-IN" sz="2800" dirty="0"/>
              <a:t> between that two Nodes. </a:t>
            </a:r>
            <a:r>
              <a:rPr lang="en-IN" sz="2800" b="1" u="sng" dirty="0"/>
              <a:t>Length of a Path</a:t>
            </a:r>
            <a:r>
              <a:rPr lang="en-IN" sz="2800" u="sng" dirty="0"/>
              <a:t> is total number of nodes in that path.</a:t>
            </a:r>
            <a:r>
              <a:rPr lang="en-IN" sz="2800" dirty="0"/>
              <a:t> In below example </a:t>
            </a:r>
            <a:r>
              <a:rPr lang="en-IN" sz="2800" b="1" dirty="0"/>
              <a:t>the path A - B - E - J has length 4</a:t>
            </a:r>
            <a:r>
              <a:rPr lang="en-IN" sz="2800" dirty="0" smtClean="0"/>
              <a:t>.</a:t>
            </a:r>
          </a:p>
          <a:p>
            <a:pPr>
              <a:buNone/>
            </a:pPr>
            <a:endParaRPr lang="en-IN" sz="2400" dirty="0"/>
          </a:p>
          <a:p>
            <a:pPr>
              <a:buNone/>
            </a:pPr>
            <a:r>
              <a:rPr lang="en-IN" dirty="0" smtClean="0"/>
              <a:t/>
            </a:r>
            <a:br>
              <a:rPr lang="en-IN" dirty="0" smtClean="0"/>
            </a:br>
            <a:endParaRPr lang="en-US" dirty="0"/>
          </a:p>
        </p:txBody>
      </p:sp>
      <p:pic>
        <p:nvPicPr>
          <p:cNvPr id="4" name="Picture 3" descr="Path.png"/>
          <p:cNvPicPr>
            <a:picLocks noChangeAspect="1"/>
          </p:cNvPicPr>
          <p:nvPr/>
        </p:nvPicPr>
        <p:blipFill>
          <a:blip r:embed="rId2"/>
          <a:stretch>
            <a:fillRect/>
          </a:stretch>
        </p:blipFill>
        <p:spPr>
          <a:xfrm>
            <a:off x="1905000" y="3429000"/>
            <a:ext cx="5486400" cy="3124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09600"/>
            <a:ext cx="8229600" cy="5516563"/>
          </a:xfrm>
        </p:spPr>
        <p:txBody>
          <a:bodyPr/>
          <a:lstStyle/>
          <a:p>
            <a:pPr>
              <a:buNone/>
            </a:pPr>
            <a:r>
              <a:rPr lang="en-IN" b="1" dirty="0"/>
              <a:t>9</a:t>
            </a:r>
            <a:r>
              <a:rPr lang="en-IN" b="1" dirty="0" smtClean="0"/>
              <a:t>. </a:t>
            </a:r>
            <a:r>
              <a:rPr lang="en-IN" b="1" dirty="0"/>
              <a:t>Sub Tree</a:t>
            </a:r>
          </a:p>
          <a:p>
            <a:pPr>
              <a:buNone/>
            </a:pPr>
            <a:r>
              <a:rPr lang="en-IN" sz="2400" dirty="0" smtClean="0"/>
              <a:t>     </a:t>
            </a:r>
            <a:r>
              <a:rPr lang="en-IN" sz="2800" dirty="0" smtClean="0"/>
              <a:t>In </a:t>
            </a:r>
            <a:r>
              <a:rPr lang="en-IN" sz="2800" dirty="0"/>
              <a:t>a tree data structure, each child from a node forms a </a:t>
            </a:r>
            <a:r>
              <a:rPr lang="en-IN" sz="2800" dirty="0" err="1"/>
              <a:t>subtree</a:t>
            </a:r>
            <a:r>
              <a:rPr lang="en-IN" sz="2800" dirty="0"/>
              <a:t> recursively. Every child node will form a </a:t>
            </a:r>
            <a:r>
              <a:rPr lang="en-IN" sz="2800" dirty="0" err="1"/>
              <a:t>subtree</a:t>
            </a:r>
            <a:r>
              <a:rPr lang="en-IN" sz="2800" dirty="0"/>
              <a:t> on its parent node</a:t>
            </a:r>
            <a:r>
              <a:rPr lang="en-IN" sz="2800" dirty="0" smtClean="0"/>
              <a:t>.</a:t>
            </a:r>
          </a:p>
          <a:p>
            <a:pPr>
              <a:buNone/>
            </a:pPr>
            <a:endParaRPr lang="en-IN" sz="2400" dirty="0" smtClean="0"/>
          </a:p>
          <a:p>
            <a:pPr>
              <a:buNone/>
            </a:pPr>
            <a:endParaRPr lang="en-IN" sz="2400" dirty="0"/>
          </a:p>
          <a:p>
            <a:pPr>
              <a:buNone/>
            </a:pPr>
            <a:r>
              <a:rPr lang="en-IN" dirty="0" smtClean="0"/>
              <a:t/>
            </a:r>
            <a:br>
              <a:rPr lang="en-IN" dirty="0" smtClean="0"/>
            </a:br>
            <a:endParaRPr lang="en-US" dirty="0"/>
          </a:p>
        </p:txBody>
      </p:sp>
      <p:pic>
        <p:nvPicPr>
          <p:cNvPr id="5" name="Picture 4" descr="Subtree.png"/>
          <p:cNvPicPr>
            <a:picLocks noChangeAspect="1"/>
          </p:cNvPicPr>
          <p:nvPr/>
        </p:nvPicPr>
        <p:blipFill>
          <a:blip r:embed="rId2"/>
          <a:stretch>
            <a:fillRect/>
          </a:stretch>
        </p:blipFill>
        <p:spPr>
          <a:xfrm>
            <a:off x="1219200" y="3213000"/>
            <a:ext cx="6477000" cy="2959200"/>
          </a:xfrm>
          <a:prstGeom prst="rect">
            <a:avLst/>
          </a:prstGeom>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TRAVERSING A BINARY TREE</a:t>
            </a:r>
            <a:endParaRPr lang="en-US" dirty="0"/>
          </a:p>
        </p:txBody>
      </p:sp>
      <p:sp>
        <p:nvSpPr>
          <p:cNvPr id="3" name="Content Placeholder 2"/>
          <p:cNvSpPr>
            <a:spLocks noGrp="1"/>
          </p:cNvSpPr>
          <p:nvPr>
            <p:ph idx="1"/>
          </p:nvPr>
        </p:nvSpPr>
        <p:spPr/>
        <p:txBody>
          <a:bodyPr>
            <a:normAutofit lnSpcReduction="10000"/>
          </a:bodyPr>
          <a:lstStyle/>
          <a:p>
            <a:pPr>
              <a:buNone/>
            </a:pPr>
            <a:r>
              <a:rPr lang="en-IN" sz="2600" dirty="0" smtClean="0"/>
              <a:t>    Traversal </a:t>
            </a:r>
            <a:r>
              <a:rPr lang="en-IN" sz="2600" dirty="0"/>
              <a:t>is a process to visit all the nodes of a tree and may print their values too. Because, all nodes are connected via edges (links) we always start from the root (head) node. That is, we cannot randomly access a node in a tree. There are three ways which we use to traverse a tree −</a:t>
            </a:r>
          </a:p>
          <a:p>
            <a:r>
              <a:rPr lang="en-IN" dirty="0"/>
              <a:t>In-order Traversal</a:t>
            </a:r>
          </a:p>
          <a:p>
            <a:r>
              <a:rPr lang="en-IN" dirty="0"/>
              <a:t>Pre-order Traversal</a:t>
            </a:r>
          </a:p>
          <a:p>
            <a:r>
              <a:rPr lang="en-IN" dirty="0"/>
              <a:t>Post-order Traversal</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itchFamily="2" charset="2"/>
              <a:buChar char="Ø"/>
            </a:pPr>
            <a:r>
              <a:rPr lang="en-IN" sz="2800" b="1" dirty="0"/>
              <a:t>In-order Traversal</a:t>
            </a:r>
          </a:p>
          <a:p>
            <a:pPr>
              <a:buNone/>
            </a:pPr>
            <a:r>
              <a:rPr lang="en-IN" sz="2400" dirty="0" smtClean="0"/>
              <a:t>     In </a:t>
            </a:r>
            <a:r>
              <a:rPr lang="en-IN" sz="2400" dirty="0"/>
              <a:t>this traversal method, the left </a:t>
            </a:r>
            <a:r>
              <a:rPr lang="en-IN" sz="2400" dirty="0" err="1"/>
              <a:t>subtree</a:t>
            </a:r>
            <a:r>
              <a:rPr lang="en-IN" sz="2400" dirty="0"/>
              <a:t> is visited first, then the root and later the right sub-tree. We should always remember that every node may represent a </a:t>
            </a:r>
            <a:r>
              <a:rPr lang="en-IN" sz="2400" dirty="0" err="1"/>
              <a:t>subtree</a:t>
            </a:r>
            <a:r>
              <a:rPr lang="en-IN" sz="2400" dirty="0"/>
              <a:t> itself.</a:t>
            </a:r>
          </a:p>
          <a:p>
            <a:pPr>
              <a:buNone/>
            </a:pPr>
            <a:r>
              <a:rPr lang="en-IN" sz="2400" dirty="0" smtClean="0"/>
              <a:t>     If </a:t>
            </a:r>
            <a:r>
              <a:rPr lang="en-IN" sz="2400" dirty="0"/>
              <a:t>a binary tree is traversed </a:t>
            </a:r>
            <a:r>
              <a:rPr lang="en-IN" sz="2400" b="1" dirty="0"/>
              <a:t>in-order</a:t>
            </a:r>
            <a:r>
              <a:rPr lang="en-IN" sz="2400" dirty="0"/>
              <a:t>, the output will produce sorted key values in an ascending order</a:t>
            </a:r>
            <a:r>
              <a:rPr lang="en-IN" sz="2400" dirty="0" smtClean="0"/>
              <a:t>.</a:t>
            </a:r>
          </a:p>
          <a:p>
            <a:pPr>
              <a:buNone/>
            </a:pPr>
            <a:endParaRPr lang="en-IN" sz="2400" dirty="0"/>
          </a:p>
          <a:p>
            <a:pPr>
              <a:buNone/>
            </a:pPr>
            <a:endParaRPr lang="en-US" sz="2400" dirty="0"/>
          </a:p>
        </p:txBody>
      </p:sp>
      <p:pic>
        <p:nvPicPr>
          <p:cNvPr id="6" name="Picture 5" descr="inorder_traversal.jpg"/>
          <p:cNvPicPr>
            <a:picLocks noChangeAspect="1"/>
          </p:cNvPicPr>
          <p:nvPr/>
        </p:nvPicPr>
        <p:blipFill>
          <a:blip r:embed="rId2">
            <a:lum/>
          </a:blip>
          <a:stretch>
            <a:fillRect/>
          </a:stretch>
        </p:blipFill>
        <p:spPr>
          <a:xfrm>
            <a:off x="1219200" y="3200400"/>
            <a:ext cx="7162800" cy="3314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endParaRPr lang="en-US" sz="5400" b="1" dirty="0" smtClean="0"/>
          </a:p>
          <a:p>
            <a:pPr algn="ctr">
              <a:buNone/>
            </a:pPr>
            <a:r>
              <a:rPr lang="en-US" sz="5400" b="1" dirty="0" smtClean="0">
                <a:solidFill>
                  <a:schemeClr val="tx2">
                    <a:lumMod val="90000"/>
                  </a:schemeClr>
                </a:solidFill>
              </a:rPr>
              <a:t>INTRODUCTION </a:t>
            </a:r>
          </a:p>
          <a:p>
            <a:pPr algn="ctr">
              <a:buNone/>
            </a:pPr>
            <a:r>
              <a:rPr lang="en-US" sz="5400" b="1" dirty="0" smtClean="0">
                <a:solidFill>
                  <a:schemeClr val="tx2">
                    <a:lumMod val="90000"/>
                  </a:schemeClr>
                </a:solidFill>
              </a:rPr>
              <a:t>TO</a:t>
            </a:r>
          </a:p>
          <a:p>
            <a:pPr algn="ctr">
              <a:buNone/>
            </a:pPr>
            <a:r>
              <a:rPr lang="en-US" sz="8800" b="1" dirty="0" smtClean="0">
                <a:solidFill>
                  <a:schemeClr val="tx2">
                    <a:lumMod val="90000"/>
                  </a:schemeClr>
                </a:solidFill>
              </a:rPr>
              <a:t>TREES</a:t>
            </a:r>
            <a:endParaRPr lang="en-US" sz="8800" b="1" dirty="0">
              <a:solidFill>
                <a:schemeClr val="tx2">
                  <a:lumMod val="9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set>
                                      <p:cBhvr>
                                        <p:cTn id="7" dur="455" fill="hold">
                                          <p:stCondLst>
                                            <p:cond delay="0"/>
                                          </p:stCondLst>
                                        </p:cTn>
                                        <p:tgtEl>
                                          <p:spTgt spid="3">
                                            <p:txEl>
                                              <p:pRg st="1" end="1"/>
                                            </p:txEl>
                                          </p:spTgt>
                                        </p:tgtEl>
                                        <p:attrNameLst>
                                          <p:attrName>style.rotation</p:attrName>
                                        </p:attrNameLst>
                                      </p:cBhvr>
                                      <p:to>
                                        <p:strVal val="-45.0"/>
                                      </p:to>
                                    </p:set>
                                    <p:anim calcmode="lin" valueType="num">
                                      <p:cBhvr>
                                        <p:cTn id="8"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2" end="2"/>
                                            </p:txEl>
                                          </p:spTgt>
                                        </p:tgtEl>
                                        <p:attrNameLst>
                                          <p:attrName>style.visibility</p:attrName>
                                        </p:attrNameLst>
                                      </p:cBhvr>
                                      <p:to>
                                        <p:strVal val="visible"/>
                                      </p:to>
                                    </p:set>
                                    <p:set>
                                      <p:cBhvr>
                                        <p:cTn id="16" dur="455" fill="hold">
                                          <p:stCondLst>
                                            <p:cond delay="0"/>
                                          </p:stCondLst>
                                        </p:cTn>
                                        <p:tgtEl>
                                          <p:spTgt spid="3">
                                            <p:txEl>
                                              <p:pRg st="2" end="2"/>
                                            </p:txEl>
                                          </p:spTgt>
                                        </p:tgtEl>
                                        <p:attrNameLst>
                                          <p:attrName>style.rotation</p:attrName>
                                        </p:attrNameLst>
                                      </p:cBhvr>
                                      <p:to>
                                        <p:strVal val="-45.0"/>
                                      </p:to>
                                    </p:set>
                                    <p:anim calcmode="lin" valueType="num">
                                      <p:cBhvr>
                                        <p:cTn id="17"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set>
                                      <p:cBhvr>
                                        <p:cTn id="25" dur="455" fill="hold">
                                          <p:stCondLst>
                                            <p:cond delay="0"/>
                                          </p:stCondLst>
                                        </p:cTn>
                                        <p:tgtEl>
                                          <p:spTgt spid="3">
                                            <p:txEl>
                                              <p:pRg st="3" end="3"/>
                                            </p:txEl>
                                          </p:spTgt>
                                        </p:tgtEl>
                                        <p:attrNameLst>
                                          <p:attrName>style.rotation</p:attrName>
                                        </p:attrNameLst>
                                      </p:cBhvr>
                                      <p:to>
                                        <p:strVal val="-45.0"/>
                                      </p:to>
                                    </p:set>
                                    <p:anim calcmode="lin" valueType="num">
                                      <p:cBhvr>
                                        <p:cTn id="26"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09600"/>
            <a:ext cx="8229600" cy="5516563"/>
          </a:xfrm>
        </p:spPr>
        <p:txBody>
          <a:bodyPr>
            <a:normAutofit/>
          </a:bodyPr>
          <a:lstStyle/>
          <a:p>
            <a:pPr>
              <a:buFont typeface="Wingdings" pitchFamily="2" charset="2"/>
              <a:buChar char="Ø"/>
            </a:pPr>
            <a:r>
              <a:rPr lang="en-IN" dirty="0"/>
              <a:t>We start from </a:t>
            </a:r>
            <a:r>
              <a:rPr lang="en-IN" b="1" dirty="0"/>
              <a:t>A</a:t>
            </a:r>
            <a:r>
              <a:rPr lang="en-IN" dirty="0"/>
              <a:t>, and following in-order traversal, we move to its left </a:t>
            </a:r>
            <a:r>
              <a:rPr lang="en-IN" dirty="0" err="1"/>
              <a:t>subtree</a:t>
            </a:r>
            <a:r>
              <a:rPr lang="en-IN" dirty="0"/>
              <a:t> </a:t>
            </a:r>
            <a:r>
              <a:rPr lang="en-IN" b="1" dirty="0"/>
              <a:t>B</a:t>
            </a:r>
            <a:r>
              <a:rPr lang="en-IN" dirty="0"/>
              <a:t>. </a:t>
            </a:r>
            <a:r>
              <a:rPr lang="en-IN" b="1" dirty="0"/>
              <a:t>B</a:t>
            </a:r>
            <a:r>
              <a:rPr lang="en-IN" dirty="0"/>
              <a:t> is also traversed in-order. The process goes on until all the nodes are visited. The output of </a:t>
            </a:r>
            <a:r>
              <a:rPr lang="en-IN" dirty="0" err="1"/>
              <a:t>inorder</a:t>
            </a:r>
            <a:r>
              <a:rPr lang="en-IN" dirty="0"/>
              <a:t> traversal of this tree will be −</a:t>
            </a:r>
          </a:p>
          <a:p>
            <a:pPr>
              <a:buFont typeface="Wingdings" pitchFamily="2" charset="2"/>
              <a:buChar char="Ø"/>
            </a:pPr>
            <a:r>
              <a:rPr lang="en-IN" b="1" i="1" dirty="0"/>
              <a:t>D → B → E → A → F → C → </a:t>
            </a:r>
            <a:r>
              <a:rPr lang="en-IN" b="1" i="1" dirty="0" smtClean="0"/>
              <a:t>G</a:t>
            </a:r>
          </a:p>
          <a:p>
            <a:pPr>
              <a:buFont typeface="Wingdings" pitchFamily="2" charset="2"/>
              <a:buChar char="Ø"/>
            </a:pPr>
            <a:r>
              <a:rPr lang="en-US" sz="3600" b="1" dirty="0"/>
              <a:t>Algorithm</a:t>
            </a:r>
          </a:p>
          <a:p>
            <a:pPr>
              <a:buFont typeface="Wingdings" pitchFamily="2" charset="2"/>
              <a:buChar char="Ø"/>
            </a:pPr>
            <a:r>
              <a:rPr lang="en-US" dirty="0" smtClean="0"/>
              <a:t>Until all nodes are traversed − </a:t>
            </a:r>
          </a:p>
          <a:p>
            <a:pPr>
              <a:buNone/>
            </a:pPr>
            <a:r>
              <a:rPr lang="en-US" b="1" dirty="0" smtClean="0"/>
              <a:t>Step 1</a:t>
            </a:r>
            <a:r>
              <a:rPr lang="en-US" dirty="0" smtClean="0"/>
              <a:t> − Recursively traverse left </a:t>
            </a:r>
            <a:r>
              <a:rPr lang="en-US" dirty="0" err="1" smtClean="0"/>
              <a:t>subtree</a:t>
            </a:r>
            <a:r>
              <a:rPr lang="en-US" dirty="0" smtClean="0"/>
              <a:t>. </a:t>
            </a:r>
          </a:p>
          <a:p>
            <a:pPr>
              <a:buNone/>
            </a:pPr>
            <a:r>
              <a:rPr lang="en-US" b="1" dirty="0" smtClean="0"/>
              <a:t>Step 2</a:t>
            </a:r>
            <a:r>
              <a:rPr lang="en-US" dirty="0" smtClean="0"/>
              <a:t> − Visit root node. </a:t>
            </a:r>
          </a:p>
          <a:p>
            <a:pPr>
              <a:buNone/>
            </a:pPr>
            <a:r>
              <a:rPr lang="en-US" b="1" dirty="0" smtClean="0"/>
              <a:t>Step 3</a:t>
            </a:r>
            <a:r>
              <a:rPr lang="en-US" dirty="0" smtClean="0"/>
              <a:t> − Recursively traverse right </a:t>
            </a:r>
            <a:r>
              <a:rPr lang="en-US" dirty="0" err="1" smtClean="0"/>
              <a:t>subtree</a:t>
            </a:r>
            <a:r>
              <a:rPr lang="en-US" dirty="0" smtClean="0"/>
              <a:t>.</a:t>
            </a:r>
            <a:endParaRPr lang="en-IN" dirty="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itchFamily="2" charset="2"/>
              <a:buChar char="Ø"/>
            </a:pPr>
            <a:r>
              <a:rPr lang="en-IN" b="1" dirty="0"/>
              <a:t>Pre-order Traversal</a:t>
            </a:r>
          </a:p>
          <a:p>
            <a:pPr>
              <a:buNone/>
            </a:pPr>
            <a:r>
              <a:rPr lang="en-IN" dirty="0" smtClean="0"/>
              <a:t>   In </a:t>
            </a:r>
            <a:r>
              <a:rPr lang="en-IN" dirty="0"/>
              <a:t>this traversal method, the root node is visited first, then the left </a:t>
            </a:r>
            <a:r>
              <a:rPr lang="en-IN" dirty="0" err="1"/>
              <a:t>subtree</a:t>
            </a:r>
            <a:r>
              <a:rPr lang="en-IN" dirty="0"/>
              <a:t> and finally the right </a:t>
            </a:r>
            <a:r>
              <a:rPr lang="en-IN" dirty="0" err="1"/>
              <a:t>subtree</a:t>
            </a:r>
            <a:r>
              <a:rPr lang="en-IN" dirty="0" smtClean="0"/>
              <a:t>.</a:t>
            </a:r>
          </a:p>
          <a:p>
            <a:pPr>
              <a:buNone/>
            </a:pPr>
            <a:endParaRPr lang="en-IN" dirty="0"/>
          </a:p>
          <a:p>
            <a:pPr>
              <a:buNone/>
            </a:pPr>
            <a:r>
              <a:rPr lang="en-IN" dirty="0" smtClean="0"/>
              <a:t/>
            </a:r>
            <a:br>
              <a:rPr lang="en-IN" dirty="0" smtClean="0"/>
            </a:br>
            <a:endParaRPr lang="en-US" dirty="0"/>
          </a:p>
        </p:txBody>
      </p:sp>
      <p:pic>
        <p:nvPicPr>
          <p:cNvPr id="4" name="Picture 3" descr="preorder_traversal.jpg"/>
          <p:cNvPicPr>
            <a:picLocks noChangeAspect="1"/>
          </p:cNvPicPr>
          <p:nvPr/>
        </p:nvPicPr>
        <p:blipFill>
          <a:blip r:embed="rId2">
            <a:lum/>
          </a:blip>
          <a:stretch>
            <a:fillRect/>
          </a:stretch>
        </p:blipFill>
        <p:spPr>
          <a:xfrm>
            <a:off x="1143000" y="2971800"/>
            <a:ext cx="7239000" cy="3352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itchFamily="2" charset="2"/>
              <a:buChar char="Ø"/>
            </a:pPr>
            <a:r>
              <a:rPr lang="en-IN" dirty="0"/>
              <a:t>We start from </a:t>
            </a:r>
            <a:r>
              <a:rPr lang="en-IN" b="1" dirty="0"/>
              <a:t>A</a:t>
            </a:r>
            <a:r>
              <a:rPr lang="en-IN" dirty="0"/>
              <a:t>, and following pre-order traversal, we first visit </a:t>
            </a:r>
            <a:r>
              <a:rPr lang="en-IN" b="1" dirty="0"/>
              <a:t>A</a:t>
            </a:r>
            <a:r>
              <a:rPr lang="en-IN" dirty="0"/>
              <a:t> itself and then move to its left </a:t>
            </a:r>
            <a:r>
              <a:rPr lang="en-IN" dirty="0" err="1"/>
              <a:t>subtree</a:t>
            </a:r>
            <a:r>
              <a:rPr lang="en-IN" dirty="0"/>
              <a:t> </a:t>
            </a:r>
            <a:r>
              <a:rPr lang="en-IN" b="1" dirty="0"/>
              <a:t>B</a:t>
            </a:r>
            <a:r>
              <a:rPr lang="en-IN" dirty="0"/>
              <a:t>. </a:t>
            </a:r>
            <a:r>
              <a:rPr lang="en-IN" b="1" dirty="0"/>
              <a:t>B</a:t>
            </a:r>
            <a:r>
              <a:rPr lang="en-IN" dirty="0"/>
              <a:t> is also traversed pre-order. The process goes on until all the nodes are visited. The output of pre-order traversal of this tree will be −</a:t>
            </a:r>
          </a:p>
          <a:p>
            <a:pPr>
              <a:buFont typeface="Wingdings" pitchFamily="2" charset="2"/>
              <a:buChar char="Ø"/>
            </a:pPr>
            <a:r>
              <a:rPr lang="en-IN" b="1" i="1" dirty="0"/>
              <a:t>A → B → D → E → C → F → G</a:t>
            </a:r>
            <a:endParaRPr lang="en-IN" dirty="0"/>
          </a:p>
          <a:p>
            <a:pPr>
              <a:buFont typeface="Wingdings" pitchFamily="2" charset="2"/>
              <a:buChar char="Ø"/>
            </a:pPr>
            <a:r>
              <a:rPr lang="en-IN" dirty="0"/>
              <a:t>Algorithm</a:t>
            </a:r>
          </a:p>
          <a:p>
            <a:pPr>
              <a:buFont typeface="Wingdings" pitchFamily="2" charset="2"/>
              <a:buChar char="Ø"/>
            </a:pPr>
            <a:r>
              <a:rPr lang="en-IN" dirty="0" smtClean="0"/>
              <a:t>Until all nodes are traversed − </a:t>
            </a:r>
          </a:p>
          <a:p>
            <a:pPr>
              <a:buNone/>
            </a:pPr>
            <a:r>
              <a:rPr lang="en-IN" b="1" dirty="0" smtClean="0"/>
              <a:t>Step 1</a:t>
            </a:r>
            <a:r>
              <a:rPr lang="en-IN" dirty="0" smtClean="0"/>
              <a:t> − Visit root node.</a:t>
            </a:r>
          </a:p>
          <a:p>
            <a:pPr>
              <a:buNone/>
            </a:pPr>
            <a:r>
              <a:rPr lang="en-IN" b="1" dirty="0" smtClean="0"/>
              <a:t>Step 2</a:t>
            </a:r>
            <a:r>
              <a:rPr lang="en-IN" dirty="0" smtClean="0"/>
              <a:t> − Recursively traverse left </a:t>
            </a:r>
            <a:r>
              <a:rPr lang="en-IN" dirty="0" err="1" smtClean="0"/>
              <a:t>subtree</a:t>
            </a:r>
            <a:r>
              <a:rPr lang="en-IN" dirty="0" smtClean="0"/>
              <a:t>. </a:t>
            </a:r>
          </a:p>
          <a:p>
            <a:pPr>
              <a:buNone/>
            </a:pPr>
            <a:r>
              <a:rPr lang="en-IN" b="1" dirty="0" smtClean="0"/>
              <a:t>Step 3</a:t>
            </a:r>
            <a:r>
              <a:rPr lang="en-IN" dirty="0" smtClean="0"/>
              <a:t> − Recursively traverse right </a:t>
            </a:r>
            <a:r>
              <a:rPr lang="en-IN" dirty="0" err="1" smtClean="0"/>
              <a:t>subtree</a:t>
            </a:r>
            <a:r>
              <a:rPr lang="en-IN" dirty="0" smtClean="0"/>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Ø"/>
            </a:pPr>
            <a:r>
              <a:rPr lang="en-IN" b="1" dirty="0"/>
              <a:t>Post-order Traversal</a:t>
            </a:r>
          </a:p>
          <a:p>
            <a:pPr>
              <a:buNone/>
            </a:pPr>
            <a:r>
              <a:rPr lang="en-IN" dirty="0" smtClean="0"/>
              <a:t>   In </a:t>
            </a:r>
            <a:r>
              <a:rPr lang="en-IN" dirty="0"/>
              <a:t>this traversal method, the root node is visited last, hence the name. First we traverse the left </a:t>
            </a:r>
            <a:r>
              <a:rPr lang="en-IN" dirty="0" err="1"/>
              <a:t>subtree</a:t>
            </a:r>
            <a:r>
              <a:rPr lang="en-IN" dirty="0"/>
              <a:t>, then the right </a:t>
            </a:r>
            <a:r>
              <a:rPr lang="en-IN" dirty="0" err="1"/>
              <a:t>subtree</a:t>
            </a:r>
            <a:r>
              <a:rPr lang="en-IN" dirty="0"/>
              <a:t> and finally the root node</a:t>
            </a:r>
            <a:r>
              <a:rPr lang="en-IN" dirty="0" smtClean="0"/>
              <a:t>.</a:t>
            </a:r>
          </a:p>
          <a:p>
            <a:pPr>
              <a:buNone/>
            </a:pPr>
            <a:endParaRPr lang="en-IN" dirty="0"/>
          </a:p>
          <a:p>
            <a:pPr>
              <a:buNone/>
            </a:pPr>
            <a:r>
              <a:rPr lang="en-IN" dirty="0" smtClean="0"/>
              <a:t/>
            </a:r>
            <a:br>
              <a:rPr lang="en-IN" dirty="0" smtClean="0"/>
            </a:br>
            <a:endParaRPr lang="en-US" dirty="0"/>
          </a:p>
        </p:txBody>
      </p:sp>
      <p:pic>
        <p:nvPicPr>
          <p:cNvPr id="4" name="Picture 3" descr="postorder_traversal.jpg"/>
          <p:cNvPicPr>
            <a:picLocks noChangeAspect="1"/>
          </p:cNvPicPr>
          <p:nvPr/>
        </p:nvPicPr>
        <p:blipFill>
          <a:blip r:embed="rId2">
            <a:lum/>
          </a:blip>
          <a:stretch>
            <a:fillRect/>
          </a:stretch>
        </p:blipFill>
        <p:spPr>
          <a:xfrm>
            <a:off x="990600" y="3200400"/>
            <a:ext cx="7239000" cy="3200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Font typeface="Wingdings" pitchFamily="2" charset="2"/>
              <a:buChar char="Ø"/>
            </a:pPr>
            <a:r>
              <a:rPr lang="en-IN" dirty="0"/>
              <a:t>We start from </a:t>
            </a:r>
            <a:r>
              <a:rPr lang="en-IN" b="1" dirty="0"/>
              <a:t>A</a:t>
            </a:r>
            <a:r>
              <a:rPr lang="en-IN" dirty="0"/>
              <a:t>, and following Post-order traversal, we first visit the left </a:t>
            </a:r>
            <a:r>
              <a:rPr lang="en-IN" dirty="0" err="1"/>
              <a:t>subtree</a:t>
            </a:r>
            <a:r>
              <a:rPr lang="en-IN" dirty="0"/>
              <a:t> </a:t>
            </a:r>
            <a:r>
              <a:rPr lang="en-IN" b="1" dirty="0"/>
              <a:t>B</a:t>
            </a:r>
            <a:r>
              <a:rPr lang="en-IN" dirty="0"/>
              <a:t>. </a:t>
            </a:r>
            <a:r>
              <a:rPr lang="en-IN" b="1" dirty="0"/>
              <a:t>B</a:t>
            </a:r>
            <a:r>
              <a:rPr lang="en-IN" dirty="0"/>
              <a:t> is also traversed post-order. The process goes on until all the nodes are visited. The output of post-order traversal of this tree will be −</a:t>
            </a:r>
          </a:p>
          <a:p>
            <a:pPr>
              <a:buFont typeface="Wingdings" pitchFamily="2" charset="2"/>
              <a:buChar char="Ø"/>
            </a:pPr>
            <a:r>
              <a:rPr lang="en-IN" b="1" i="1" dirty="0"/>
              <a:t>D → E → B → F → G → C → A</a:t>
            </a:r>
            <a:endParaRPr lang="en-IN" dirty="0"/>
          </a:p>
          <a:p>
            <a:pPr>
              <a:buFont typeface="Wingdings" pitchFamily="2" charset="2"/>
              <a:buChar char="Ø"/>
            </a:pPr>
            <a:r>
              <a:rPr lang="en-IN" dirty="0"/>
              <a:t>Algorithm</a:t>
            </a:r>
          </a:p>
          <a:p>
            <a:pPr>
              <a:buFont typeface="Wingdings" pitchFamily="2" charset="2"/>
              <a:buChar char="Ø"/>
            </a:pPr>
            <a:r>
              <a:rPr lang="en-IN" dirty="0" smtClean="0"/>
              <a:t>Until all nodes are traversed −</a:t>
            </a:r>
          </a:p>
          <a:p>
            <a:pPr>
              <a:buNone/>
            </a:pPr>
            <a:r>
              <a:rPr lang="en-IN" dirty="0" smtClean="0"/>
              <a:t> </a:t>
            </a:r>
            <a:r>
              <a:rPr lang="en-IN" b="1" dirty="0" smtClean="0"/>
              <a:t>Step 1</a:t>
            </a:r>
            <a:r>
              <a:rPr lang="en-IN" dirty="0" smtClean="0"/>
              <a:t> − Recursively traverse left </a:t>
            </a:r>
            <a:r>
              <a:rPr lang="en-IN" dirty="0" err="1" smtClean="0"/>
              <a:t>subtree</a:t>
            </a:r>
            <a:r>
              <a:rPr lang="en-IN" dirty="0" smtClean="0"/>
              <a:t>.</a:t>
            </a:r>
          </a:p>
          <a:p>
            <a:pPr>
              <a:buNone/>
            </a:pPr>
            <a:r>
              <a:rPr lang="en-IN" dirty="0" smtClean="0"/>
              <a:t> </a:t>
            </a:r>
            <a:r>
              <a:rPr lang="en-IN" b="1" dirty="0" smtClean="0"/>
              <a:t>Step 2</a:t>
            </a:r>
            <a:r>
              <a:rPr lang="en-IN" dirty="0" smtClean="0"/>
              <a:t> − Recursively traverse right </a:t>
            </a:r>
            <a:r>
              <a:rPr lang="en-IN" dirty="0" err="1" smtClean="0"/>
              <a:t>subtree</a:t>
            </a:r>
            <a:r>
              <a:rPr lang="en-IN" dirty="0" smtClean="0"/>
              <a:t>. </a:t>
            </a:r>
          </a:p>
          <a:p>
            <a:pPr>
              <a:buNone/>
            </a:pPr>
            <a:r>
              <a:rPr lang="en-IN" b="1" dirty="0"/>
              <a:t> </a:t>
            </a:r>
            <a:r>
              <a:rPr lang="en-IN" b="1" dirty="0" smtClean="0"/>
              <a:t>Step 3</a:t>
            </a:r>
            <a:r>
              <a:rPr lang="en-IN" dirty="0" smtClean="0"/>
              <a:t> − Visit root node.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TREE</a:t>
            </a:r>
            <a:endParaRPr lang="en-US" dirty="0"/>
          </a:p>
        </p:txBody>
      </p:sp>
      <p:sp>
        <p:nvSpPr>
          <p:cNvPr id="3" name="Content Placeholder 2"/>
          <p:cNvSpPr>
            <a:spLocks noGrp="1"/>
          </p:cNvSpPr>
          <p:nvPr>
            <p:ph idx="1"/>
          </p:nvPr>
        </p:nvSpPr>
        <p:spPr/>
        <p:txBody>
          <a:bodyPr>
            <a:normAutofit/>
          </a:bodyPr>
          <a:lstStyle/>
          <a:p>
            <a:pPr fontAlgn="base">
              <a:buNone/>
            </a:pPr>
            <a:r>
              <a:rPr lang="en-IN" dirty="0"/>
              <a:t>Binary Search Tree, is a node-based binary tree data structure which has the following properties:</a:t>
            </a:r>
          </a:p>
          <a:p>
            <a:pPr fontAlgn="base">
              <a:buFont typeface="Wingdings" pitchFamily="2" charset="2"/>
              <a:buChar char="Ø"/>
            </a:pPr>
            <a:r>
              <a:rPr lang="en-IN" dirty="0"/>
              <a:t>The left </a:t>
            </a:r>
            <a:r>
              <a:rPr lang="en-IN" dirty="0" err="1"/>
              <a:t>subtree</a:t>
            </a:r>
            <a:r>
              <a:rPr lang="en-IN" dirty="0"/>
              <a:t> of a node contains only nodes with keys lesser than the node’s key.</a:t>
            </a:r>
          </a:p>
          <a:p>
            <a:pPr fontAlgn="base">
              <a:buFont typeface="Wingdings" pitchFamily="2" charset="2"/>
              <a:buChar char="Ø"/>
            </a:pPr>
            <a:r>
              <a:rPr lang="en-IN" dirty="0"/>
              <a:t>The right </a:t>
            </a:r>
            <a:r>
              <a:rPr lang="en-IN" dirty="0" err="1"/>
              <a:t>subtree</a:t>
            </a:r>
            <a:r>
              <a:rPr lang="en-IN" dirty="0"/>
              <a:t> of a node contains only nodes with keys greater than the node’s key.</a:t>
            </a:r>
          </a:p>
          <a:p>
            <a:pPr fontAlgn="base">
              <a:buFont typeface="Wingdings" pitchFamily="2" charset="2"/>
              <a:buChar char="Ø"/>
            </a:pPr>
            <a:r>
              <a:rPr lang="en-IN" dirty="0"/>
              <a:t>The left and right </a:t>
            </a:r>
            <a:r>
              <a:rPr lang="en-IN" dirty="0" err="1"/>
              <a:t>subtree</a:t>
            </a:r>
            <a:r>
              <a:rPr lang="en-IN" dirty="0"/>
              <a:t> each must also be a binary search tree.</a:t>
            </a:r>
            <a:br>
              <a:rPr lang="en-IN" dirty="0"/>
            </a:br>
            <a:r>
              <a:rPr lang="en-IN" dirty="0"/>
              <a:t>There must be no duplicate nodes.</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STSearch.png"/>
          <p:cNvPicPr>
            <a:picLocks noGrp="1" noChangeAspect="1"/>
          </p:cNvPicPr>
          <p:nvPr>
            <p:ph idx="1"/>
          </p:nvPr>
        </p:nvPicPr>
        <p:blipFill>
          <a:blip r:embed="rId2"/>
          <a:stretch>
            <a:fillRect/>
          </a:stretch>
        </p:blipFill>
        <p:spPr>
          <a:xfrm>
            <a:off x="762000" y="1066800"/>
            <a:ext cx="7577788" cy="4191000"/>
          </a:xfrm>
        </p:spPr>
      </p:pic>
      <p:sp>
        <p:nvSpPr>
          <p:cNvPr id="5" name="TextBox 4"/>
          <p:cNvSpPr txBox="1"/>
          <p:nvPr/>
        </p:nvSpPr>
        <p:spPr>
          <a:xfrm>
            <a:off x="1295400" y="5791200"/>
            <a:ext cx="6400800" cy="523220"/>
          </a:xfrm>
          <a:prstGeom prst="rect">
            <a:avLst/>
          </a:prstGeom>
          <a:noFill/>
        </p:spPr>
        <p:txBody>
          <a:bodyPr wrap="square" rtlCol="0">
            <a:spAutoFit/>
          </a:bodyPr>
          <a:lstStyle/>
          <a:p>
            <a:pPr algn="ctr"/>
            <a:r>
              <a:rPr lang="en-US" sz="2800" b="1" dirty="0" smtClean="0"/>
              <a:t>DIAGRAM  OF BINARY SEARCH TREE</a:t>
            </a:r>
            <a:endParaRPr lang="en-US" sz="28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OPERATION ON BINARY SEARCH TREE</a:t>
            </a:r>
            <a:endParaRPr lang="en-US" b="1"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IN" dirty="0"/>
              <a:t>In a binary tree, every node can have maximum of two children but there is no order of nodes based on their values. In binary tree, the elements are arranged as they arrive to the tree, from top to bottom and left to right.</a:t>
            </a:r>
            <a:br>
              <a:rPr lang="en-IN" dirty="0"/>
            </a:br>
            <a:r>
              <a:rPr lang="en-IN" dirty="0"/>
              <a:t/>
            </a:r>
            <a:br>
              <a:rPr lang="en-IN" dirty="0"/>
            </a:br>
            <a:r>
              <a:rPr lang="en-IN" dirty="0"/>
              <a:t>A binary tree has the following time complexities...</a:t>
            </a:r>
          </a:p>
          <a:p>
            <a:pPr>
              <a:buFont typeface="Wingdings" pitchFamily="2" charset="2"/>
              <a:buChar char="Ø"/>
            </a:pPr>
            <a:r>
              <a:rPr lang="en-IN" b="1" dirty="0"/>
              <a:t>Search Operation - O(n)</a:t>
            </a:r>
          </a:p>
          <a:p>
            <a:pPr>
              <a:buFont typeface="Wingdings" pitchFamily="2" charset="2"/>
              <a:buChar char="Ø"/>
            </a:pPr>
            <a:r>
              <a:rPr lang="en-IN" b="1" dirty="0"/>
              <a:t>Insertion Operation - O(1)</a:t>
            </a:r>
          </a:p>
          <a:p>
            <a:pPr>
              <a:buFont typeface="Wingdings" pitchFamily="2" charset="2"/>
              <a:buChar char="Ø"/>
            </a:pPr>
            <a:r>
              <a:rPr lang="en-IN" b="1" dirty="0"/>
              <a:t>Deletion Operation - O(n</a:t>
            </a:r>
            <a:r>
              <a:rPr lang="en-IN" b="1" dirty="0" smtClean="0"/>
              <a:t>)</a:t>
            </a:r>
          </a:p>
          <a:p>
            <a:pPr>
              <a:buFont typeface="Wingdings" pitchFamily="2" charset="2"/>
              <a:buChar char="Ø"/>
            </a:pPr>
            <a:endParaRPr lang="en-IN" b="1" dirty="0"/>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lgn="ctr">
              <a:buNone/>
            </a:pPr>
            <a:r>
              <a:rPr lang="en-IN" sz="5700" b="1" dirty="0"/>
              <a:t>Search Operation </a:t>
            </a:r>
            <a:endParaRPr lang="en-IN" sz="5100" b="1" dirty="0"/>
          </a:p>
          <a:p>
            <a:pPr>
              <a:buFont typeface="Wingdings" pitchFamily="2" charset="2"/>
              <a:buChar char="Ø"/>
            </a:pPr>
            <a:r>
              <a:rPr lang="en-IN" dirty="0"/>
              <a:t>In a binary search tree, the search operation is performed with </a:t>
            </a:r>
            <a:r>
              <a:rPr lang="en-IN" b="1" dirty="0"/>
              <a:t>O(log n)</a:t>
            </a:r>
            <a:r>
              <a:rPr lang="en-IN" dirty="0"/>
              <a:t> time complexity. The search operation is performed as follows...</a:t>
            </a:r>
          </a:p>
          <a:p>
            <a:pPr>
              <a:buFont typeface="Wingdings" pitchFamily="2" charset="2"/>
              <a:buChar char="Ø"/>
            </a:pPr>
            <a:r>
              <a:rPr lang="en-IN" b="1" dirty="0"/>
              <a:t>Step 1:</a:t>
            </a:r>
            <a:r>
              <a:rPr lang="en-IN" dirty="0"/>
              <a:t> Read the search element from the user</a:t>
            </a:r>
          </a:p>
          <a:p>
            <a:pPr>
              <a:buFont typeface="Wingdings" pitchFamily="2" charset="2"/>
              <a:buChar char="Ø"/>
            </a:pPr>
            <a:r>
              <a:rPr lang="en-IN" b="1" dirty="0"/>
              <a:t>Step 2:</a:t>
            </a:r>
            <a:r>
              <a:rPr lang="en-IN" dirty="0"/>
              <a:t> Compare, the search element with the value of root node in the tree.</a:t>
            </a:r>
          </a:p>
          <a:p>
            <a:pPr>
              <a:buFont typeface="Wingdings" pitchFamily="2" charset="2"/>
              <a:buChar char="Ø"/>
            </a:pPr>
            <a:r>
              <a:rPr lang="en-IN" b="1" dirty="0"/>
              <a:t>Step 3:</a:t>
            </a:r>
            <a:r>
              <a:rPr lang="en-IN" dirty="0"/>
              <a:t> If both are matching, then display "Given node found!!!" and terminate the function</a:t>
            </a:r>
          </a:p>
          <a:p>
            <a:pPr>
              <a:buFont typeface="Wingdings" pitchFamily="2" charset="2"/>
              <a:buChar char="Ø"/>
            </a:pPr>
            <a:r>
              <a:rPr lang="en-IN" b="1" dirty="0"/>
              <a:t>Step 4:</a:t>
            </a:r>
            <a:r>
              <a:rPr lang="en-IN" dirty="0"/>
              <a:t> If both are not matching, then check whether search element is smaller or larger than that node value.</a:t>
            </a:r>
          </a:p>
          <a:p>
            <a:pPr>
              <a:buFont typeface="Wingdings" pitchFamily="2" charset="2"/>
              <a:buChar char="Ø"/>
            </a:pPr>
            <a:r>
              <a:rPr lang="en-IN" b="1" dirty="0"/>
              <a:t>Step 5:</a:t>
            </a:r>
            <a:r>
              <a:rPr lang="en-IN" dirty="0"/>
              <a:t> If search element is smaller, then continue the search process in left </a:t>
            </a:r>
            <a:r>
              <a:rPr lang="en-IN" dirty="0" err="1"/>
              <a:t>subtree</a:t>
            </a:r>
            <a:r>
              <a:rPr lang="en-IN" dirty="0"/>
              <a:t>.</a:t>
            </a:r>
          </a:p>
          <a:p>
            <a:pPr>
              <a:buFont typeface="Wingdings" pitchFamily="2" charset="2"/>
              <a:buChar char="Ø"/>
            </a:pPr>
            <a:r>
              <a:rPr lang="en-IN" b="1" dirty="0"/>
              <a:t>Step 6:</a:t>
            </a:r>
            <a:r>
              <a:rPr lang="en-IN" dirty="0"/>
              <a:t> If search element is larger, then continue the search process in right </a:t>
            </a:r>
            <a:r>
              <a:rPr lang="en-IN" dirty="0" err="1"/>
              <a:t>subtree</a:t>
            </a:r>
            <a:r>
              <a:rPr lang="en-IN" dirty="0"/>
              <a:t>.</a:t>
            </a:r>
          </a:p>
          <a:p>
            <a:pPr>
              <a:buFont typeface="Wingdings" pitchFamily="2" charset="2"/>
              <a:buChar char="Ø"/>
            </a:pPr>
            <a:endParaRPr lang="en-IN" b="1" dirty="0" smtClean="0"/>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itchFamily="2" charset="2"/>
              <a:buChar char="Ø"/>
            </a:pPr>
            <a:r>
              <a:rPr lang="en-IN" sz="2400" b="1" dirty="0" smtClean="0"/>
              <a:t>Step 7:</a:t>
            </a:r>
            <a:r>
              <a:rPr lang="en-IN" sz="2400" dirty="0" smtClean="0"/>
              <a:t> Repeat the same until we found exact element or we completed with a leaf node</a:t>
            </a:r>
          </a:p>
          <a:p>
            <a:pPr>
              <a:buFont typeface="Wingdings" pitchFamily="2" charset="2"/>
              <a:buChar char="Ø"/>
            </a:pPr>
            <a:r>
              <a:rPr lang="en-IN" sz="2400" b="1" dirty="0" smtClean="0"/>
              <a:t>Step 8:</a:t>
            </a:r>
            <a:r>
              <a:rPr lang="en-IN" sz="2400" dirty="0" smtClean="0"/>
              <a:t> If we reach to the node with search value, then display "Element is found" and terminate the function.</a:t>
            </a:r>
          </a:p>
          <a:p>
            <a:pPr>
              <a:buFont typeface="Wingdings" pitchFamily="2" charset="2"/>
              <a:buChar char="Ø"/>
            </a:pPr>
            <a:r>
              <a:rPr lang="en-IN" sz="2400" b="1" dirty="0" smtClean="0"/>
              <a:t>Step 9:</a:t>
            </a:r>
            <a:r>
              <a:rPr lang="en-IN" sz="2400" dirty="0" smtClean="0"/>
              <a:t> If we reach to a leaf node and it is also not matching, then display "Element not found" and terminate the function.</a:t>
            </a:r>
          </a:p>
          <a:p>
            <a:pPr>
              <a:buNone/>
            </a:pPr>
            <a:endParaRPr lang="en-IN" sz="2400" dirty="0" smtClean="0"/>
          </a:p>
          <a:p>
            <a:endParaRPr lang="en-US" dirty="0"/>
          </a:p>
        </p:txBody>
      </p:sp>
      <p:pic>
        <p:nvPicPr>
          <p:cNvPr id="5" name="Picture 4" descr="BST Example.png"/>
          <p:cNvPicPr>
            <a:picLocks noChangeAspect="1"/>
          </p:cNvPicPr>
          <p:nvPr/>
        </p:nvPicPr>
        <p:blipFill>
          <a:blip r:embed="rId2">
            <a:lum/>
          </a:blip>
          <a:stretch>
            <a:fillRect/>
          </a:stretch>
        </p:blipFill>
        <p:spPr>
          <a:xfrm>
            <a:off x="1371600" y="3352800"/>
            <a:ext cx="6553200" cy="2895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Tree is define as finite set of one or more nodes such that </a:t>
            </a:r>
          </a:p>
          <a:p>
            <a:pPr>
              <a:buFont typeface="Wingdings" pitchFamily="2" charset="2"/>
              <a:buChar char="Ø"/>
            </a:pPr>
            <a:r>
              <a:rPr lang="en-US" dirty="0" smtClean="0"/>
              <a:t>There is a special desiginated , nodes called the root.</a:t>
            </a:r>
          </a:p>
          <a:p>
            <a:pPr>
              <a:buFont typeface="Wingdings" pitchFamily="2" charset="2"/>
              <a:buChar char="Ø"/>
            </a:pPr>
            <a:r>
              <a:rPr lang="en-US" dirty="0" smtClean="0"/>
              <a:t> the remaining nodes are portioned into n&gt;=0 different sets T1,T2,T3,……..,</a:t>
            </a:r>
            <a:r>
              <a:rPr lang="en-US" dirty="0" err="1" smtClean="0"/>
              <a:t>Tn</a:t>
            </a:r>
            <a:r>
              <a:rPr lang="en-US" dirty="0" smtClean="0"/>
              <a:t> are called the </a:t>
            </a:r>
            <a:r>
              <a:rPr lang="en-US" dirty="0" err="1" smtClean="0"/>
              <a:t>subtree</a:t>
            </a:r>
            <a:r>
              <a:rPr lang="en-US" dirty="0" smtClean="0"/>
              <a:t> of the root.</a:t>
            </a:r>
            <a:endParaRPr lang="en-US" dirty="0"/>
          </a:p>
        </p:txBody>
      </p:sp>
      <p:sp>
        <p:nvSpPr>
          <p:cNvPr id="4" name="TextBox 3"/>
          <p:cNvSpPr txBox="1"/>
          <p:nvPr/>
        </p:nvSpPr>
        <p:spPr>
          <a:xfrm>
            <a:off x="2971800" y="381000"/>
            <a:ext cx="3048000" cy="830997"/>
          </a:xfrm>
          <a:prstGeom prst="rect">
            <a:avLst/>
          </a:prstGeom>
          <a:noFill/>
        </p:spPr>
        <p:txBody>
          <a:bodyPr wrap="square" rtlCol="0">
            <a:spAutoFit/>
          </a:bodyPr>
          <a:lstStyle/>
          <a:p>
            <a:pPr algn="ctr"/>
            <a:r>
              <a:rPr lang="en-US" sz="4800" b="1" dirty="0" smtClean="0"/>
              <a:t>TREES</a:t>
            </a:r>
            <a:endParaRPr lang="en-US" b="1" dirty="0"/>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10000"/>
          </a:bodyPr>
          <a:lstStyle/>
          <a:p>
            <a:pPr algn="ctr">
              <a:buNone/>
            </a:pPr>
            <a:r>
              <a:rPr lang="en-IN" sz="5700" b="1" dirty="0" smtClean="0"/>
              <a:t>Insertion </a:t>
            </a:r>
            <a:r>
              <a:rPr lang="en-IN" sz="5700" b="1" dirty="0"/>
              <a:t>Operation </a:t>
            </a:r>
            <a:endParaRPr lang="en-IN" sz="5100" b="1" dirty="0"/>
          </a:p>
          <a:p>
            <a:pPr>
              <a:buFont typeface="Wingdings" pitchFamily="2" charset="2"/>
              <a:buChar char="Ø"/>
            </a:pPr>
            <a:r>
              <a:rPr lang="en-IN" dirty="0"/>
              <a:t>In a binary search tree, the insertion operation is performed with </a:t>
            </a:r>
            <a:r>
              <a:rPr lang="en-IN" b="1" dirty="0"/>
              <a:t>O(log n)</a:t>
            </a:r>
            <a:r>
              <a:rPr lang="en-IN" dirty="0"/>
              <a:t> time complexity. In binary search tree, new node is always inserted as a leaf node. The insertion operation is performed as follows...</a:t>
            </a:r>
          </a:p>
          <a:p>
            <a:pPr>
              <a:buFont typeface="Wingdings" pitchFamily="2" charset="2"/>
              <a:buChar char="Ø"/>
            </a:pPr>
            <a:r>
              <a:rPr lang="en-IN" b="1" dirty="0"/>
              <a:t>Step 1:</a:t>
            </a:r>
            <a:r>
              <a:rPr lang="en-IN" dirty="0"/>
              <a:t> Create a </a:t>
            </a:r>
            <a:r>
              <a:rPr lang="en-IN" dirty="0" err="1"/>
              <a:t>newNode</a:t>
            </a:r>
            <a:r>
              <a:rPr lang="en-IN" dirty="0"/>
              <a:t> with given value and set its </a:t>
            </a:r>
            <a:r>
              <a:rPr lang="en-IN" b="1" dirty="0"/>
              <a:t>left</a:t>
            </a:r>
            <a:r>
              <a:rPr lang="en-IN" dirty="0"/>
              <a:t> and </a:t>
            </a:r>
            <a:r>
              <a:rPr lang="en-IN" b="1" dirty="0"/>
              <a:t>right</a:t>
            </a:r>
            <a:r>
              <a:rPr lang="en-IN" dirty="0"/>
              <a:t> to </a:t>
            </a:r>
            <a:r>
              <a:rPr lang="en-IN" b="1" dirty="0"/>
              <a:t>NULL</a:t>
            </a:r>
            <a:r>
              <a:rPr lang="en-IN" dirty="0"/>
              <a:t>.</a:t>
            </a:r>
          </a:p>
          <a:p>
            <a:pPr>
              <a:buFont typeface="Wingdings" pitchFamily="2" charset="2"/>
              <a:buChar char="Ø"/>
            </a:pPr>
            <a:r>
              <a:rPr lang="en-IN" b="1" dirty="0"/>
              <a:t>Step 2:</a:t>
            </a:r>
            <a:r>
              <a:rPr lang="en-IN" dirty="0"/>
              <a:t> Check whether tree is Empty.</a:t>
            </a:r>
          </a:p>
          <a:p>
            <a:pPr>
              <a:buFont typeface="Wingdings" pitchFamily="2" charset="2"/>
              <a:buChar char="Ø"/>
            </a:pPr>
            <a:r>
              <a:rPr lang="en-IN" b="1" dirty="0"/>
              <a:t>Step 3:</a:t>
            </a:r>
            <a:r>
              <a:rPr lang="en-IN" dirty="0"/>
              <a:t> If the tree is </a:t>
            </a:r>
            <a:r>
              <a:rPr lang="en-IN" b="1" dirty="0"/>
              <a:t>Empty</a:t>
            </a:r>
            <a:r>
              <a:rPr lang="en-IN" dirty="0"/>
              <a:t>, then set </a:t>
            </a:r>
            <a:r>
              <a:rPr lang="en-IN" dirty="0" err="1"/>
              <a:t>set</a:t>
            </a:r>
            <a:r>
              <a:rPr lang="en-IN" dirty="0"/>
              <a:t> </a:t>
            </a:r>
            <a:r>
              <a:rPr lang="en-IN" b="1" dirty="0"/>
              <a:t>root</a:t>
            </a:r>
            <a:r>
              <a:rPr lang="en-IN" dirty="0"/>
              <a:t> to </a:t>
            </a:r>
            <a:r>
              <a:rPr lang="en-IN" b="1" dirty="0" err="1"/>
              <a:t>newNode</a:t>
            </a:r>
            <a:r>
              <a:rPr lang="en-IN" dirty="0"/>
              <a:t>.</a:t>
            </a:r>
          </a:p>
          <a:p>
            <a:pPr>
              <a:buFont typeface="Wingdings" pitchFamily="2" charset="2"/>
              <a:buChar char="Ø"/>
            </a:pPr>
            <a:r>
              <a:rPr lang="en-IN" b="1" dirty="0"/>
              <a:t>Step 4:</a:t>
            </a:r>
            <a:r>
              <a:rPr lang="en-IN" dirty="0"/>
              <a:t> If the tree is </a:t>
            </a:r>
            <a:r>
              <a:rPr lang="en-IN" b="1" dirty="0"/>
              <a:t>Not Empty</a:t>
            </a:r>
            <a:r>
              <a:rPr lang="en-IN" dirty="0"/>
              <a:t>, then check whether value of </a:t>
            </a:r>
            <a:r>
              <a:rPr lang="en-IN" dirty="0" err="1"/>
              <a:t>newNode</a:t>
            </a:r>
            <a:r>
              <a:rPr lang="en-IN" dirty="0"/>
              <a:t> is </a:t>
            </a:r>
            <a:r>
              <a:rPr lang="en-IN" b="1" dirty="0"/>
              <a:t>smaller</a:t>
            </a:r>
            <a:r>
              <a:rPr lang="en-IN" dirty="0"/>
              <a:t> or </a:t>
            </a:r>
            <a:r>
              <a:rPr lang="en-IN" b="1" dirty="0"/>
              <a:t>larger</a:t>
            </a:r>
            <a:r>
              <a:rPr lang="en-IN" dirty="0"/>
              <a:t> than the node (here it is root node).</a:t>
            </a:r>
          </a:p>
          <a:p>
            <a:pPr>
              <a:buFont typeface="Wingdings" pitchFamily="2" charset="2"/>
              <a:buChar char="Ø"/>
            </a:pPr>
            <a:r>
              <a:rPr lang="en-IN" b="1" dirty="0"/>
              <a:t>Step 5:</a:t>
            </a:r>
            <a:r>
              <a:rPr lang="en-IN" dirty="0"/>
              <a:t> If </a:t>
            </a:r>
            <a:r>
              <a:rPr lang="en-IN" dirty="0" err="1"/>
              <a:t>newNode</a:t>
            </a:r>
            <a:r>
              <a:rPr lang="en-IN" dirty="0"/>
              <a:t> is </a:t>
            </a:r>
            <a:r>
              <a:rPr lang="en-IN" b="1" dirty="0"/>
              <a:t>smaller</a:t>
            </a:r>
            <a:r>
              <a:rPr lang="en-IN" dirty="0"/>
              <a:t> than </a:t>
            </a:r>
            <a:r>
              <a:rPr lang="en-IN" b="1" dirty="0"/>
              <a:t>or equal</a:t>
            </a:r>
            <a:r>
              <a:rPr lang="en-IN" dirty="0"/>
              <a:t> to the node, then move to its </a:t>
            </a:r>
            <a:r>
              <a:rPr lang="en-IN" b="1" dirty="0"/>
              <a:t>left</a:t>
            </a:r>
            <a:r>
              <a:rPr lang="en-IN" dirty="0"/>
              <a:t> child. If </a:t>
            </a:r>
            <a:r>
              <a:rPr lang="en-IN" dirty="0" err="1"/>
              <a:t>newNode</a:t>
            </a:r>
            <a:r>
              <a:rPr lang="en-IN" dirty="0"/>
              <a:t> is </a:t>
            </a:r>
            <a:r>
              <a:rPr lang="en-IN" b="1" dirty="0"/>
              <a:t>larger</a:t>
            </a:r>
            <a:r>
              <a:rPr lang="en-IN" dirty="0"/>
              <a:t> than the node, then move to its </a:t>
            </a:r>
            <a:r>
              <a:rPr lang="en-IN" b="1" dirty="0"/>
              <a:t>right</a:t>
            </a:r>
            <a:r>
              <a:rPr lang="en-IN" dirty="0"/>
              <a:t> child.</a:t>
            </a:r>
          </a:p>
          <a:p>
            <a:pPr>
              <a:buFont typeface="Wingdings" pitchFamily="2" charset="2"/>
              <a:buChar char="Ø"/>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Font typeface="Wingdings" pitchFamily="2" charset="2"/>
              <a:buChar char="Ø"/>
            </a:pPr>
            <a:r>
              <a:rPr lang="en-IN" sz="2400" b="1" dirty="0" smtClean="0"/>
              <a:t>Step 6:</a:t>
            </a:r>
            <a:r>
              <a:rPr lang="en-IN" sz="2400" dirty="0" smtClean="0"/>
              <a:t> Repeat the above step until we reach to a </a:t>
            </a:r>
            <a:r>
              <a:rPr lang="en-IN" sz="2400" b="1" dirty="0" smtClean="0"/>
              <a:t>leaf</a:t>
            </a:r>
            <a:r>
              <a:rPr lang="en-IN" sz="2400" dirty="0" smtClean="0"/>
              <a:t> node (</a:t>
            </a:r>
            <a:r>
              <a:rPr lang="en-IN" sz="2400" dirty="0" err="1" smtClean="0"/>
              <a:t>e.i</a:t>
            </a:r>
            <a:r>
              <a:rPr lang="en-IN" sz="2400" dirty="0" smtClean="0"/>
              <a:t>., reach to NULL).</a:t>
            </a:r>
          </a:p>
          <a:p>
            <a:pPr>
              <a:buFont typeface="Wingdings" pitchFamily="2" charset="2"/>
              <a:buChar char="Ø"/>
            </a:pPr>
            <a:r>
              <a:rPr lang="en-IN" sz="2400" b="1" dirty="0" smtClean="0"/>
              <a:t>Step 7:</a:t>
            </a:r>
            <a:r>
              <a:rPr lang="en-IN" sz="2400" dirty="0" smtClean="0"/>
              <a:t> After reaching a leaf node, then </a:t>
            </a:r>
            <a:r>
              <a:rPr lang="en-IN" sz="2400" dirty="0" err="1" smtClean="0"/>
              <a:t>isert</a:t>
            </a:r>
            <a:r>
              <a:rPr lang="en-IN" sz="2400" dirty="0" smtClean="0"/>
              <a:t> the </a:t>
            </a:r>
            <a:r>
              <a:rPr lang="en-IN" sz="2400" dirty="0" err="1" smtClean="0"/>
              <a:t>newNode</a:t>
            </a:r>
            <a:r>
              <a:rPr lang="en-IN" sz="2400" dirty="0" smtClean="0"/>
              <a:t> as </a:t>
            </a:r>
            <a:r>
              <a:rPr lang="en-IN" sz="2400" b="1" dirty="0" smtClean="0"/>
              <a:t>left child</a:t>
            </a:r>
            <a:r>
              <a:rPr lang="en-IN" sz="2400" dirty="0" smtClean="0"/>
              <a:t> if </a:t>
            </a:r>
            <a:r>
              <a:rPr lang="en-IN" sz="2400" dirty="0" err="1" smtClean="0"/>
              <a:t>newNode</a:t>
            </a:r>
            <a:r>
              <a:rPr lang="en-IN" sz="2400" dirty="0" smtClean="0"/>
              <a:t> is </a:t>
            </a:r>
            <a:r>
              <a:rPr lang="en-IN" sz="2400" b="1" dirty="0" smtClean="0"/>
              <a:t>smaller or equal</a:t>
            </a:r>
            <a:r>
              <a:rPr lang="en-IN" sz="2400" dirty="0" smtClean="0"/>
              <a:t> to that leaf else insert it as </a:t>
            </a:r>
            <a:r>
              <a:rPr lang="en-IN" sz="2400" b="1" dirty="0" smtClean="0"/>
              <a:t>right child</a:t>
            </a:r>
            <a:r>
              <a:rPr lang="en-IN" sz="2400" dirty="0" smtClean="0"/>
              <a:t>.</a:t>
            </a:r>
          </a:p>
          <a:p>
            <a:pPr>
              <a:buNone/>
            </a:pPr>
            <a:endParaRPr lang="en-IN" sz="2400" dirty="0" smtClean="0"/>
          </a:p>
          <a:p>
            <a:pPr>
              <a:buNone/>
            </a:pPr>
            <a:endParaRPr lang="en-IN" sz="2400" dirty="0" smtClean="0"/>
          </a:p>
          <a:p>
            <a:endParaRPr lang="en-US" dirty="0"/>
          </a:p>
        </p:txBody>
      </p:sp>
      <p:pic>
        <p:nvPicPr>
          <p:cNvPr id="4" name="Picture 3" descr="8.-Insert-in-BST.png"/>
          <p:cNvPicPr>
            <a:picLocks noChangeAspect="1"/>
          </p:cNvPicPr>
          <p:nvPr/>
        </p:nvPicPr>
        <p:blipFill>
          <a:blip r:embed="rId2"/>
          <a:stretch>
            <a:fillRect/>
          </a:stretch>
        </p:blipFill>
        <p:spPr>
          <a:xfrm>
            <a:off x="914400" y="2819400"/>
            <a:ext cx="7239000" cy="38004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5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algn="ctr">
              <a:buNone/>
            </a:pPr>
            <a:r>
              <a:rPr lang="en-IN" sz="4400" b="1" dirty="0"/>
              <a:t>Deletion Operation </a:t>
            </a:r>
            <a:endParaRPr lang="en-IN" sz="4400" b="1" dirty="0" smtClean="0"/>
          </a:p>
          <a:p>
            <a:pPr>
              <a:buFont typeface="Wingdings" pitchFamily="2" charset="2"/>
              <a:buChar char="Ø"/>
            </a:pPr>
            <a:r>
              <a:rPr lang="en-IN" sz="2800" b="1" dirty="0" smtClean="0"/>
              <a:t>  </a:t>
            </a:r>
            <a:r>
              <a:rPr lang="en-IN" sz="2800" dirty="0" smtClean="0"/>
              <a:t>In </a:t>
            </a:r>
            <a:r>
              <a:rPr lang="en-IN" sz="2800" dirty="0"/>
              <a:t>a binary search tree, the deletion operation is performed with </a:t>
            </a:r>
            <a:r>
              <a:rPr lang="en-IN" sz="2800" b="1" dirty="0"/>
              <a:t>O(log n)</a:t>
            </a:r>
            <a:r>
              <a:rPr lang="en-IN" sz="2800" dirty="0"/>
              <a:t> time complexity. Deleting a node from Binary search tree has </a:t>
            </a:r>
            <a:r>
              <a:rPr lang="en-IN" sz="2800" dirty="0" err="1"/>
              <a:t>follwing</a:t>
            </a:r>
            <a:r>
              <a:rPr lang="en-IN" sz="2800" dirty="0"/>
              <a:t> three cases...</a:t>
            </a:r>
          </a:p>
          <a:p>
            <a:pPr>
              <a:buFont typeface="Wingdings" pitchFamily="2" charset="2"/>
              <a:buChar char="Ø"/>
            </a:pPr>
            <a:r>
              <a:rPr lang="en-IN" sz="2800" b="1" dirty="0"/>
              <a:t>Case 1: Deleting a Leaf node (A node with no children)</a:t>
            </a:r>
          </a:p>
          <a:p>
            <a:pPr>
              <a:buFont typeface="Wingdings" pitchFamily="2" charset="2"/>
              <a:buChar char="Ø"/>
            </a:pPr>
            <a:r>
              <a:rPr lang="en-IN" sz="2800" b="1" dirty="0"/>
              <a:t>Case 2: Deleting a node with one child</a:t>
            </a:r>
          </a:p>
          <a:p>
            <a:pPr>
              <a:buFont typeface="Wingdings" pitchFamily="2" charset="2"/>
              <a:buChar char="Ø"/>
            </a:pPr>
            <a:r>
              <a:rPr lang="en-IN" sz="2800" b="1" dirty="0"/>
              <a:t>Case 3: Deleting a node with two </a:t>
            </a:r>
            <a:r>
              <a:rPr lang="en-IN" sz="2800" b="1" dirty="0" smtClean="0"/>
              <a:t>children</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binary-search-tree-19-638.jpg"/>
          <p:cNvPicPr>
            <a:picLocks noGrp="1" noChangeAspect="1"/>
          </p:cNvPicPr>
          <p:nvPr>
            <p:ph idx="1"/>
          </p:nvPr>
        </p:nvPicPr>
        <p:blipFill>
          <a:blip r:embed="rId2">
            <a:lum bright="10000" contrast="10000"/>
          </a:blip>
          <a:stretch>
            <a:fillRect/>
          </a:stretch>
        </p:blipFill>
        <p:spPr>
          <a:xfrm>
            <a:off x="838200" y="457200"/>
            <a:ext cx="7696200" cy="56689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ctr">
              <a:buNone/>
            </a:pPr>
            <a:r>
              <a:rPr lang="en-IN" sz="4400" b="1" dirty="0" smtClean="0"/>
              <a:t>Case 1: Deleting a leaf node</a:t>
            </a:r>
          </a:p>
          <a:p>
            <a:pPr algn="ctr">
              <a:buNone/>
            </a:pPr>
            <a:endParaRPr lang="en-IN" sz="4400" b="1" dirty="0" smtClean="0"/>
          </a:p>
          <a:p>
            <a:pPr>
              <a:buFont typeface="Wingdings" pitchFamily="2" charset="2"/>
              <a:buChar char="Ø"/>
            </a:pPr>
            <a:r>
              <a:rPr lang="en-IN" dirty="0" smtClean="0"/>
              <a:t>We use the following steps to delete a leaf node from BST...</a:t>
            </a:r>
          </a:p>
          <a:p>
            <a:pPr>
              <a:buFont typeface="Wingdings" pitchFamily="2" charset="2"/>
              <a:buChar char="Ø"/>
            </a:pPr>
            <a:r>
              <a:rPr lang="en-IN" b="1" dirty="0" smtClean="0"/>
              <a:t>Step 1:</a:t>
            </a:r>
            <a:r>
              <a:rPr lang="en-IN" dirty="0" smtClean="0"/>
              <a:t> </a:t>
            </a:r>
            <a:r>
              <a:rPr lang="en-IN" b="1" dirty="0" smtClean="0"/>
              <a:t>Find</a:t>
            </a:r>
            <a:r>
              <a:rPr lang="en-IN" dirty="0" smtClean="0"/>
              <a:t> the node to be deleted using </a:t>
            </a:r>
            <a:r>
              <a:rPr lang="en-IN" b="1" dirty="0" smtClean="0"/>
              <a:t>search operation</a:t>
            </a:r>
            <a:endParaRPr lang="en-IN" dirty="0" smtClean="0"/>
          </a:p>
          <a:p>
            <a:pPr>
              <a:buFont typeface="Wingdings" pitchFamily="2" charset="2"/>
              <a:buChar char="Ø"/>
            </a:pPr>
            <a:r>
              <a:rPr lang="en-IN" b="1" dirty="0" smtClean="0"/>
              <a:t>Step 2:</a:t>
            </a:r>
            <a:r>
              <a:rPr lang="en-IN" dirty="0" smtClean="0"/>
              <a:t> Delete the node using </a:t>
            </a:r>
            <a:r>
              <a:rPr lang="en-IN" b="1" dirty="0" smtClean="0"/>
              <a:t>free</a:t>
            </a:r>
            <a:r>
              <a:rPr lang="en-IN" dirty="0" smtClean="0"/>
              <a:t> function (If it is a leaf) and terminate the function.</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
            </a:r>
            <a:br>
              <a:rPr lang="en-IN" b="1" dirty="0" smtClean="0"/>
            </a:br>
            <a:endParaRPr lang="en-US" dirty="0"/>
          </a:p>
        </p:txBody>
      </p:sp>
      <p:sp>
        <p:nvSpPr>
          <p:cNvPr id="3" name="Content Placeholder 2"/>
          <p:cNvSpPr>
            <a:spLocks noGrp="1"/>
          </p:cNvSpPr>
          <p:nvPr>
            <p:ph idx="1"/>
          </p:nvPr>
        </p:nvSpPr>
        <p:spPr>
          <a:xfrm>
            <a:off x="457200" y="228600"/>
            <a:ext cx="8229600" cy="5897563"/>
          </a:xfrm>
        </p:spPr>
        <p:txBody>
          <a:bodyPr>
            <a:normAutofit/>
          </a:bodyPr>
          <a:lstStyle/>
          <a:p>
            <a:pPr algn="ctr">
              <a:buNone/>
            </a:pPr>
            <a:r>
              <a:rPr lang="en-IN" sz="3600" b="1" dirty="0" smtClean="0"/>
              <a:t>Case 2:Deleting a node with one child</a:t>
            </a:r>
          </a:p>
          <a:p>
            <a:pPr algn="ctr">
              <a:buNone/>
            </a:pPr>
            <a:endParaRPr lang="en-IN" dirty="0"/>
          </a:p>
          <a:p>
            <a:pPr>
              <a:buFont typeface="Wingdings" pitchFamily="2" charset="2"/>
              <a:buChar char="Ø"/>
            </a:pPr>
            <a:r>
              <a:rPr lang="en-IN" dirty="0" smtClean="0"/>
              <a:t>We use the following steps to delete a node with one child from BST...</a:t>
            </a:r>
          </a:p>
          <a:p>
            <a:pPr>
              <a:buFont typeface="Wingdings" pitchFamily="2" charset="2"/>
              <a:buChar char="Ø"/>
            </a:pPr>
            <a:r>
              <a:rPr lang="en-IN" b="1" dirty="0" smtClean="0"/>
              <a:t>Step 1:</a:t>
            </a:r>
            <a:r>
              <a:rPr lang="en-IN" dirty="0" smtClean="0"/>
              <a:t> </a:t>
            </a:r>
            <a:r>
              <a:rPr lang="en-IN" b="1" dirty="0" smtClean="0"/>
              <a:t>Find</a:t>
            </a:r>
            <a:r>
              <a:rPr lang="en-IN" dirty="0" smtClean="0"/>
              <a:t> the node to be deleted using </a:t>
            </a:r>
            <a:r>
              <a:rPr lang="en-IN" b="1" dirty="0" smtClean="0"/>
              <a:t>search operation</a:t>
            </a:r>
            <a:endParaRPr lang="en-IN" dirty="0" smtClean="0"/>
          </a:p>
          <a:p>
            <a:pPr>
              <a:buFont typeface="Wingdings" pitchFamily="2" charset="2"/>
              <a:buChar char="Ø"/>
            </a:pPr>
            <a:r>
              <a:rPr lang="en-IN" b="1" dirty="0" smtClean="0"/>
              <a:t>Step 2:</a:t>
            </a:r>
            <a:r>
              <a:rPr lang="en-IN" dirty="0" smtClean="0"/>
              <a:t> If it has only one child, then create a link between its parent and child nodes.</a:t>
            </a:r>
          </a:p>
          <a:p>
            <a:pPr>
              <a:buFont typeface="Wingdings" pitchFamily="2" charset="2"/>
              <a:buChar char="Ø"/>
            </a:pPr>
            <a:r>
              <a:rPr lang="en-IN" b="1" dirty="0" smtClean="0"/>
              <a:t>Step 3:</a:t>
            </a:r>
            <a:r>
              <a:rPr lang="en-IN" dirty="0" smtClean="0"/>
              <a:t> Delete the node using </a:t>
            </a:r>
            <a:r>
              <a:rPr lang="en-IN" b="1" dirty="0" smtClean="0"/>
              <a:t>free</a:t>
            </a:r>
            <a:r>
              <a:rPr lang="en-IN" dirty="0" smtClean="0"/>
              <a:t> function and terminate the function.</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500"/>
                                        <p:tgtEl>
                                          <p:spTgt spid="3">
                                            <p:txEl>
                                              <p:pRg st="0" end="0"/>
                                            </p:txEl>
                                          </p:spTgt>
                                        </p:tgtEl>
                                        <p:attrNameLst>
                                          <p:attrName>ppt_w</p:attrName>
                                        </p:attrNameLst>
                                      </p:cBhvr>
                                      <p:tavLst>
                                        <p:tav tm="0">
                                          <p:val>
                                            <p:strVal val="ppt_w"/>
                                          </p:val>
                                        </p:tav>
                                        <p:tav tm="100000">
                                          <p:val>
                                            <p:fltVal val="0"/>
                                          </p:val>
                                        </p:tav>
                                      </p:tavLst>
                                    </p:anim>
                                    <p:anim calcmode="lin" valueType="num">
                                      <p:cBhvr>
                                        <p:cTn id="7" dur="2500"/>
                                        <p:tgtEl>
                                          <p:spTgt spid="3">
                                            <p:txEl>
                                              <p:pRg st="0" end="0"/>
                                            </p:txEl>
                                          </p:spTgt>
                                        </p:tgtEl>
                                        <p:attrNameLst>
                                          <p:attrName>ppt_h</p:attrName>
                                        </p:attrNameLst>
                                      </p:cBhvr>
                                      <p:tavLst>
                                        <p:tav tm="0">
                                          <p:val>
                                            <p:strVal val="ppt_h"/>
                                          </p:val>
                                        </p:tav>
                                        <p:tav tm="100000">
                                          <p:val>
                                            <p:fltVal val="0"/>
                                          </p:val>
                                        </p:tav>
                                      </p:tavLst>
                                    </p:anim>
                                    <p:anim calcmode="lin" valueType="num">
                                      <p:cBhvr>
                                        <p:cTn id="8" dur="25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2500"/>
                                        <p:tgtEl>
                                          <p:spTgt spid="3">
                                            <p:txEl>
                                              <p:pRg st="0" end="0"/>
                                            </p:txEl>
                                          </p:spTgt>
                                        </p:tgtEl>
                                      </p:cBhvr>
                                    </p:animEffect>
                                    <p:set>
                                      <p:cBhvr>
                                        <p:cTn id="10" dur="1" fill="hold">
                                          <p:stCondLst>
                                            <p:cond delay="2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62500" lnSpcReduction="20000"/>
          </a:bodyPr>
          <a:lstStyle/>
          <a:p>
            <a:pPr algn="ctr">
              <a:buNone/>
            </a:pPr>
            <a:r>
              <a:rPr lang="en-IN" sz="4500" b="1" dirty="0" smtClean="0"/>
              <a:t>Case 3: Deleting a node with two children</a:t>
            </a:r>
          </a:p>
          <a:p>
            <a:endParaRPr lang="en-IN" dirty="0" smtClean="0"/>
          </a:p>
          <a:p>
            <a:endParaRPr lang="en-IN" dirty="0"/>
          </a:p>
          <a:p>
            <a:pPr>
              <a:buFont typeface="Wingdings" pitchFamily="2" charset="2"/>
              <a:buChar char="Ø"/>
            </a:pPr>
            <a:r>
              <a:rPr lang="en-IN" sz="3400" dirty="0" smtClean="0"/>
              <a:t>We use the following steps to delete a node with two children from BST...</a:t>
            </a:r>
          </a:p>
          <a:p>
            <a:pPr>
              <a:buFont typeface="Wingdings" pitchFamily="2" charset="2"/>
              <a:buChar char="Ø"/>
            </a:pPr>
            <a:r>
              <a:rPr lang="en-IN" sz="3400" b="1" dirty="0" smtClean="0"/>
              <a:t>Step 1:</a:t>
            </a:r>
            <a:r>
              <a:rPr lang="en-IN" sz="3400" dirty="0" smtClean="0"/>
              <a:t> </a:t>
            </a:r>
            <a:r>
              <a:rPr lang="en-IN" sz="3400" b="1" dirty="0" smtClean="0"/>
              <a:t>Find</a:t>
            </a:r>
            <a:r>
              <a:rPr lang="en-IN" sz="3400" dirty="0" smtClean="0"/>
              <a:t> the node to be deleted using </a:t>
            </a:r>
            <a:r>
              <a:rPr lang="en-IN" sz="3400" b="1" dirty="0" smtClean="0"/>
              <a:t>search operation</a:t>
            </a:r>
            <a:endParaRPr lang="en-IN" sz="3400" dirty="0" smtClean="0"/>
          </a:p>
          <a:p>
            <a:pPr>
              <a:buFont typeface="Wingdings" pitchFamily="2" charset="2"/>
              <a:buChar char="Ø"/>
            </a:pPr>
            <a:r>
              <a:rPr lang="en-IN" sz="3400" b="1" dirty="0" smtClean="0"/>
              <a:t>Step 2:</a:t>
            </a:r>
            <a:r>
              <a:rPr lang="en-IN" sz="3400" dirty="0" smtClean="0"/>
              <a:t> If it has two children, then find the </a:t>
            </a:r>
            <a:r>
              <a:rPr lang="en-IN" sz="3400" b="1" dirty="0" smtClean="0"/>
              <a:t>largest</a:t>
            </a:r>
            <a:r>
              <a:rPr lang="en-IN" sz="3400" dirty="0" smtClean="0"/>
              <a:t> node in its </a:t>
            </a:r>
            <a:r>
              <a:rPr lang="en-IN" sz="3400" b="1" dirty="0" smtClean="0"/>
              <a:t>left </a:t>
            </a:r>
            <a:r>
              <a:rPr lang="en-IN" sz="3400" b="1" dirty="0" err="1" smtClean="0"/>
              <a:t>subtree</a:t>
            </a:r>
            <a:r>
              <a:rPr lang="en-IN" sz="3400" dirty="0" smtClean="0"/>
              <a:t> (OR) the </a:t>
            </a:r>
            <a:r>
              <a:rPr lang="en-IN" sz="3400" b="1" dirty="0" smtClean="0"/>
              <a:t>smallest</a:t>
            </a:r>
            <a:r>
              <a:rPr lang="en-IN" sz="3400" dirty="0" smtClean="0"/>
              <a:t> node in its </a:t>
            </a:r>
            <a:r>
              <a:rPr lang="en-IN" sz="3400" b="1" dirty="0" smtClean="0"/>
              <a:t>right </a:t>
            </a:r>
            <a:r>
              <a:rPr lang="en-IN" sz="3400" b="1" dirty="0" err="1" smtClean="0"/>
              <a:t>subtree</a:t>
            </a:r>
            <a:r>
              <a:rPr lang="en-IN" sz="3400" dirty="0" smtClean="0"/>
              <a:t>.</a:t>
            </a:r>
          </a:p>
          <a:p>
            <a:pPr>
              <a:buFont typeface="Wingdings" pitchFamily="2" charset="2"/>
              <a:buChar char="Ø"/>
            </a:pPr>
            <a:r>
              <a:rPr lang="en-IN" sz="3400" b="1" dirty="0" smtClean="0"/>
              <a:t>Step 3:</a:t>
            </a:r>
            <a:r>
              <a:rPr lang="en-IN" sz="3400" dirty="0" smtClean="0"/>
              <a:t> </a:t>
            </a:r>
            <a:r>
              <a:rPr lang="en-IN" sz="3400" b="1" dirty="0" smtClean="0"/>
              <a:t>Swap</a:t>
            </a:r>
            <a:r>
              <a:rPr lang="en-IN" sz="3400" dirty="0" smtClean="0"/>
              <a:t> both </a:t>
            </a:r>
            <a:r>
              <a:rPr lang="en-IN" sz="3400" b="1" dirty="0" smtClean="0"/>
              <a:t>deleting node</a:t>
            </a:r>
            <a:r>
              <a:rPr lang="en-IN" sz="3400" dirty="0" smtClean="0"/>
              <a:t> and node which found in above step.</a:t>
            </a:r>
          </a:p>
          <a:p>
            <a:pPr>
              <a:buFont typeface="Wingdings" pitchFamily="2" charset="2"/>
              <a:buChar char="Ø"/>
            </a:pPr>
            <a:r>
              <a:rPr lang="en-IN" sz="3400" b="1" dirty="0" smtClean="0"/>
              <a:t>Step 4:</a:t>
            </a:r>
            <a:r>
              <a:rPr lang="en-IN" sz="3400" dirty="0" smtClean="0"/>
              <a:t> Then, check whether deleting node came to </a:t>
            </a:r>
            <a:r>
              <a:rPr lang="en-IN" sz="3400" b="1" dirty="0" smtClean="0"/>
              <a:t>case 1</a:t>
            </a:r>
            <a:r>
              <a:rPr lang="en-IN" sz="3400" dirty="0" smtClean="0"/>
              <a:t> or </a:t>
            </a:r>
            <a:r>
              <a:rPr lang="en-IN" sz="3400" b="1" dirty="0" smtClean="0"/>
              <a:t>case 2</a:t>
            </a:r>
            <a:r>
              <a:rPr lang="en-IN" sz="3400" dirty="0" smtClean="0"/>
              <a:t> else </a:t>
            </a:r>
            <a:r>
              <a:rPr lang="en-IN" sz="3400" dirty="0" err="1" smtClean="0"/>
              <a:t>goto</a:t>
            </a:r>
            <a:r>
              <a:rPr lang="en-IN" sz="3400" dirty="0" smtClean="0"/>
              <a:t> steps 2</a:t>
            </a:r>
          </a:p>
          <a:p>
            <a:pPr>
              <a:buFont typeface="Wingdings" pitchFamily="2" charset="2"/>
              <a:buChar char="Ø"/>
            </a:pPr>
            <a:r>
              <a:rPr lang="en-IN" sz="3400" b="1" dirty="0" smtClean="0"/>
              <a:t>Step 5:</a:t>
            </a:r>
            <a:r>
              <a:rPr lang="en-IN" sz="3400" dirty="0" smtClean="0"/>
              <a:t> If it comes to </a:t>
            </a:r>
            <a:r>
              <a:rPr lang="en-IN" sz="3400" b="1" dirty="0" smtClean="0"/>
              <a:t>case 1</a:t>
            </a:r>
            <a:r>
              <a:rPr lang="en-IN" sz="3400" dirty="0" smtClean="0"/>
              <a:t>, then delete using case 1 logic.</a:t>
            </a:r>
          </a:p>
          <a:p>
            <a:pPr>
              <a:buFont typeface="Wingdings" pitchFamily="2" charset="2"/>
              <a:buChar char="Ø"/>
            </a:pPr>
            <a:r>
              <a:rPr lang="en-IN" sz="3400" b="1" dirty="0" smtClean="0"/>
              <a:t>Step 6:</a:t>
            </a:r>
            <a:r>
              <a:rPr lang="en-IN" sz="3400" dirty="0" smtClean="0"/>
              <a:t> If it comes to </a:t>
            </a:r>
            <a:r>
              <a:rPr lang="en-IN" sz="3400" b="1" dirty="0" smtClean="0"/>
              <a:t>case 2</a:t>
            </a:r>
            <a:r>
              <a:rPr lang="en-IN" sz="3400" dirty="0" smtClean="0"/>
              <a:t>, then delete using case 2 logic.</a:t>
            </a:r>
          </a:p>
          <a:p>
            <a:pPr>
              <a:buFont typeface="Wingdings" pitchFamily="2" charset="2"/>
              <a:buChar char="Ø"/>
            </a:pPr>
            <a:r>
              <a:rPr lang="en-IN" sz="3400" b="1" dirty="0" smtClean="0"/>
              <a:t>Step 7:</a:t>
            </a:r>
            <a:r>
              <a:rPr lang="en-IN" sz="3400" dirty="0" smtClean="0"/>
              <a:t> Repeat the same process until node is deleted from the tree.</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7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0"/>
            <a:ext cx="6852578" cy="4038601"/>
          </a:xfrm>
        </p:spPr>
        <p:txBody>
          <a:bodyPr>
            <a:normAutofit/>
          </a:bodyPr>
          <a:lstStyle/>
          <a:p>
            <a:pPr marL="0" indent="0">
              <a:buNone/>
            </a:pPr>
            <a:r>
              <a:rPr lang="en-US" sz="8800" dirty="0" smtClean="0"/>
              <a:t>THANK YOU</a:t>
            </a:r>
          </a:p>
          <a:p>
            <a:pPr marL="0" indent="0">
              <a:buNone/>
            </a:pPr>
            <a:r>
              <a:rPr lang="en-US" sz="8800" dirty="0"/>
              <a:t> </a:t>
            </a:r>
            <a:r>
              <a:rPr lang="en-US" sz="8800" dirty="0" smtClean="0"/>
              <a:t>                     </a:t>
            </a:r>
          </a:p>
          <a:p>
            <a:pPr marL="0" indent="0">
              <a:buNone/>
            </a:pPr>
            <a:r>
              <a:rPr lang="en-US" dirty="0"/>
              <a:t> </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nodeType="clickEffect">
                                  <p:stCondLst>
                                    <p:cond delay="0"/>
                                  </p:stCondLst>
                                  <p:childTnLst>
                                    <p:anim calcmode="lin" valueType="num">
                                      <p:cBhvr>
                                        <p:cTn id="6" dur="15000"/>
                                        <p:tgtEl>
                                          <p:spTgt spid="3">
                                            <p:txEl>
                                              <p:pRg st="0" end="0"/>
                                            </p:txEl>
                                          </p:spTgt>
                                        </p:tgtEl>
                                        <p:attrNameLst>
                                          <p:attrName>ppt_x</p:attrName>
                                        </p:attrNameLst>
                                      </p:cBhvr>
                                      <p:tavLst>
                                        <p:tav tm="0">
                                          <p:val>
                                            <p:strVal val="ppt_x"/>
                                          </p:val>
                                        </p:tav>
                                        <p:tav tm="100000">
                                          <p:val>
                                            <p:strVal val="ppt_x"/>
                                          </p:val>
                                        </p:tav>
                                      </p:tavLst>
                                    </p:anim>
                                    <p:anim calcmode="lin" valueType="num">
                                      <p:cBhvr>
                                        <p:cTn id="7" dur="15000"/>
                                        <p:tgtEl>
                                          <p:spTgt spid="3">
                                            <p:txEl>
                                              <p:pRg st="0" end="0"/>
                                            </p:txEl>
                                          </p:spTgt>
                                        </p:tgtEl>
                                        <p:attrNameLst>
                                          <p:attrName>ppt_y</p:attrName>
                                        </p:attrNameLst>
                                      </p:cBhvr>
                                      <p:tavLst>
                                        <p:tav tm="0">
                                          <p:val>
                                            <p:strVal val="ppt_y-1"/>
                                          </p:val>
                                        </p:tav>
                                        <p:tav tm="100000">
                                          <p:val>
                                            <p:strVal val="ppt_y+1"/>
                                          </p:val>
                                        </p:tav>
                                      </p:tavLst>
                                    </p:anim>
                                    <p:set>
                                      <p:cBhvr>
                                        <p:cTn id="8" dur="1" fill="hold">
                                          <p:stCondLst>
                                            <p:cond delay="1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tree</a:t>
            </a:r>
            <a:endParaRPr lang="en-US" dirty="0"/>
          </a:p>
        </p:txBody>
      </p:sp>
      <p:sp>
        <p:nvSpPr>
          <p:cNvPr id="3" name="Content Placeholder 2"/>
          <p:cNvSpPr>
            <a:spLocks noGrp="1"/>
          </p:cNvSpPr>
          <p:nvPr>
            <p:ph idx="1"/>
          </p:nvPr>
        </p:nvSpPr>
        <p:spPr/>
        <p:txBody>
          <a:bodyPr/>
          <a:lstStyle/>
          <a:p>
            <a:pPr>
              <a:buNone/>
            </a:pPr>
            <a:r>
              <a:rPr lang="en-US" dirty="0" smtClean="0"/>
              <a:t>A tree is which each node can have at most two branches or one can say ,there is no nodes with degree greater than two is called a binary tree.</a:t>
            </a:r>
          </a:p>
          <a:p>
            <a:pPr>
              <a:buNone/>
            </a:pPr>
            <a:endParaRPr lang="en-US" dirty="0"/>
          </a:p>
        </p:txBody>
      </p:sp>
      <p:pic>
        <p:nvPicPr>
          <p:cNvPr id="4" name="Picture 3" descr="binary_tree.jpg"/>
          <p:cNvPicPr>
            <a:picLocks noChangeAspect="1"/>
          </p:cNvPicPr>
          <p:nvPr/>
        </p:nvPicPr>
        <p:blipFill>
          <a:blip r:embed="rId2">
            <a:lum/>
          </a:blip>
          <a:stretch>
            <a:fillRect/>
          </a:stretch>
        </p:blipFill>
        <p:spPr>
          <a:xfrm>
            <a:off x="1828800" y="3505200"/>
            <a:ext cx="5715000" cy="31146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BINARY TREE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FULL BINARY TREE</a:t>
            </a:r>
          </a:p>
          <a:p>
            <a:pPr>
              <a:buFont typeface="Wingdings" pitchFamily="2" charset="2"/>
              <a:buChar char="Ø"/>
            </a:pPr>
            <a:r>
              <a:rPr lang="en-US" dirty="0" smtClean="0"/>
              <a:t>COMPLETE BINARY TREE</a:t>
            </a:r>
          </a:p>
          <a:p>
            <a:pPr>
              <a:buFont typeface="Wingdings" pitchFamily="2" charset="2"/>
              <a:buChar char="Ø"/>
            </a:pPr>
            <a:r>
              <a:rPr lang="en-US" dirty="0" smtClean="0"/>
              <a:t>PERFECT BINARY TREE</a:t>
            </a:r>
          </a:p>
          <a:p>
            <a:pPr>
              <a:buFont typeface="Wingdings" pitchFamily="2" charset="2"/>
              <a:buChar char="Ø"/>
            </a:pPr>
            <a:endParaRPr lang="en-US" dirty="0"/>
          </a:p>
        </p:txBody>
      </p:sp>
      <p:pic>
        <p:nvPicPr>
          <p:cNvPr id="4" name="Picture 3" descr="images 12.png"/>
          <p:cNvPicPr>
            <a:picLocks noChangeAspect="1"/>
          </p:cNvPicPr>
          <p:nvPr/>
        </p:nvPicPr>
        <p:blipFill>
          <a:blip r:embed="rId2"/>
          <a:stretch>
            <a:fillRect/>
          </a:stretch>
        </p:blipFill>
        <p:spPr>
          <a:xfrm>
            <a:off x="1524000" y="3810000"/>
            <a:ext cx="6248400" cy="2286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Font typeface="Wingdings" pitchFamily="2" charset="2"/>
              <a:buChar char="Ø"/>
            </a:pPr>
            <a:r>
              <a:rPr lang="en-IN" b="1" dirty="0"/>
              <a:t>Full Binary Tree</a:t>
            </a:r>
            <a:r>
              <a:rPr lang="en-IN" dirty="0"/>
              <a:t> A Binary Tree is full if every node has 0 or 2 children. Following are examples of full binary tree. We can also say a full binary tree is a binary tree in which all nodes </a:t>
            </a:r>
            <a:r>
              <a:rPr lang="en-IN" dirty="0" smtClean="0"/>
              <a:t>except </a:t>
            </a:r>
            <a:r>
              <a:rPr lang="en-IN" dirty="0"/>
              <a:t>leaves have two children.</a:t>
            </a:r>
            <a:endParaRPr lang="en-US" dirty="0"/>
          </a:p>
        </p:txBody>
      </p:sp>
      <p:pic>
        <p:nvPicPr>
          <p:cNvPr id="3078" name="Picture 6" descr="Image result for complete binary tree"/>
          <p:cNvPicPr>
            <a:picLocks noChangeAspect="1" noChangeArrowheads="1"/>
          </p:cNvPicPr>
          <p:nvPr/>
        </p:nvPicPr>
        <p:blipFill>
          <a:blip r:embed="rId2">
            <a:lum bright="-10000" contrast="20000"/>
          </a:blip>
          <a:srcRect/>
          <a:stretch>
            <a:fillRect/>
          </a:stretch>
        </p:blipFill>
        <p:spPr bwMode="auto">
          <a:xfrm>
            <a:off x="1371600" y="3581400"/>
            <a:ext cx="5867400" cy="2971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638800"/>
          </a:xfrm>
        </p:spPr>
        <p:txBody>
          <a:bodyPr/>
          <a:lstStyle/>
          <a:p>
            <a:r>
              <a:rPr lang="en-IN" b="1" dirty="0"/>
              <a:t>Complete Binary Tree:</a:t>
            </a:r>
            <a:r>
              <a:rPr lang="en-IN" dirty="0"/>
              <a:t> A Binary Tree is complete Binary Tree if all levels are completely filled except possibly the last level and the last level has all keys as left as </a:t>
            </a:r>
            <a:r>
              <a:rPr lang="en-IN" dirty="0" smtClean="0"/>
              <a:t>possible</a:t>
            </a:r>
          </a:p>
          <a:p>
            <a:pPr>
              <a:buNone/>
            </a:pPr>
            <a:r>
              <a:rPr lang="en-IN" dirty="0" smtClean="0"/>
              <a:t/>
            </a:r>
            <a:br>
              <a:rPr lang="en-IN" dirty="0" smtClean="0"/>
            </a:br>
            <a:endParaRPr lang="en-US" dirty="0"/>
          </a:p>
        </p:txBody>
      </p:sp>
      <p:pic>
        <p:nvPicPr>
          <p:cNvPr id="2050" name="Picture 2" descr="Image result for COMPLETE binary tree"/>
          <p:cNvPicPr>
            <a:picLocks noChangeAspect="1" noChangeArrowheads="1"/>
          </p:cNvPicPr>
          <p:nvPr/>
        </p:nvPicPr>
        <p:blipFill>
          <a:blip r:embed="rId2">
            <a:lum bright="10000" contrast="10000"/>
          </a:blip>
          <a:srcRect/>
          <a:stretch>
            <a:fillRect/>
          </a:stretch>
        </p:blipFill>
        <p:spPr bwMode="auto">
          <a:xfrm>
            <a:off x="1676400" y="3352800"/>
            <a:ext cx="5867400" cy="2743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IN" b="1" dirty="0"/>
              <a:t>Perfect Binary Tree</a:t>
            </a:r>
            <a:r>
              <a:rPr lang="en-IN" dirty="0"/>
              <a:t> A Binary tree is Perfect Binary Tree in which all internal nodes have two children and all leaves are at same level.</a:t>
            </a:r>
            <a:endParaRPr lang="en-US" dirty="0"/>
          </a:p>
        </p:txBody>
      </p:sp>
      <p:pic>
        <p:nvPicPr>
          <p:cNvPr id="5122" name="Picture 2" descr="Image result for PERFECT binary tree"/>
          <p:cNvPicPr>
            <a:picLocks noChangeAspect="1" noChangeArrowheads="1"/>
          </p:cNvPicPr>
          <p:nvPr/>
        </p:nvPicPr>
        <p:blipFill>
          <a:blip r:embed="rId2">
            <a:lum bright="-10000" contrast="10000"/>
          </a:blip>
          <a:srcRect/>
          <a:stretch>
            <a:fillRect/>
          </a:stretch>
        </p:blipFill>
        <p:spPr bwMode="auto">
          <a:xfrm>
            <a:off x="1371600" y="2590800"/>
            <a:ext cx="6172200" cy="34385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advClick="0" advTm="1000">
        <p14:prism/>
      </p:transition>
    </mc:Choice>
    <mc:Fallback>
      <p:transition spd="slow" advClick="0"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TREE TERMINOLOGY</a:t>
            </a:r>
            <a:endParaRPr lang="en-US" dirty="0"/>
          </a:p>
        </p:txBody>
      </p:sp>
      <p:sp>
        <p:nvSpPr>
          <p:cNvPr id="7" name="Content Placeholder 6"/>
          <p:cNvSpPr>
            <a:spLocks noGrp="1"/>
          </p:cNvSpPr>
          <p:nvPr>
            <p:ph idx="1"/>
          </p:nvPr>
        </p:nvSpPr>
        <p:spPr>
          <a:xfrm>
            <a:off x="457200" y="1600200"/>
            <a:ext cx="8229600" cy="4953000"/>
          </a:xfrm>
        </p:spPr>
        <p:txBody>
          <a:bodyPr>
            <a:normAutofit/>
          </a:bodyPr>
          <a:lstStyle/>
          <a:p>
            <a:pPr>
              <a:buNone/>
            </a:pPr>
            <a:r>
              <a:rPr lang="en-IN" b="1" dirty="0"/>
              <a:t>1. Root</a:t>
            </a:r>
          </a:p>
          <a:p>
            <a:pPr>
              <a:buNone/>
            </a:pPr>
            <a:r>
              <a:rPr lang="en-IN" sz="2400" dirty="0" smtClean="0"/>
              <a:t>     In </a:t>
            </a:r>
            <a:r>
              <a:rPr lang="en-IN" sz="2400" dirty="0"/>
              <a:t>a tree data structure, the first node is called as </a:t>
            </a:r>
            <a:r>
              <a:rPr lang="en-IN" sz="2400" b="1" dirty="0"/>
              <a:t>Root Node</a:t>
            </a:r>
            <a:r>
              <a:rPr lang="en-IN" sz="2400" dirty="0"/>
              <a:t>. Every tree must have root node. We can say that root node is the origin of tree data structure. In any tree, there must be only one root node. We never have multiple root nodes in a tree.</a:t>
            </a:r>
          </a:p>
          <a:p>
            <a:pPr>
              <a:buNone/>
            </a:pPr>
            <a:r>
              <a:rPr lang="en-IN" dirty="0" smtClean="0"/>
              <a:t/>
            </a:r>
            <a:br>
              <a:rPr lang="en-IN" dirty="0" smtClean="0"/>
            </a:br>
            <a:endParaRPr lang="en-US" dirty="0"/>
          </a:p>
        </p:txBody>
      </p:sp>
      <p:pic>
        <p:nvPicPr>
          <p:cNvPr id="8" name="Picture 7" descr="123.png"/>
          <p:cNvPicPr>
            <a:picLocks noChangeAspect="1"/>
          </p:cNvPicPr>
          <p:nvPr/>
        </p:nvPicPr>
        <p:blipFill>
          <a:blip r:embed="rId2">
            <a:lum bright="-10000" contrast="10000"/>
          </a:blip>
          <a:stretch>
            <a:fillRect/>
          </a:stretch>
        </p:blipFill>
        <p:spPr>
          <a:xfrm>
            <a:off x="1981200" y="3886200"/>
            <a:ext cx="4953000" cy="2743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2786175_TF02895261" id="{09871225-3C89-4965-9994-3C1727E7602C}" vid="{4AD81417-1316-475F-B518-906C0D665D5C}"/>
    </a:ext>
  </a:extLst>
</a:theme>
</file>

<file path=docProps/app.xml><?xml version="1.0" encoding="utf-8"?>
<Properties xmlns="http://schemas.openxmlformats.org/officeDocument/2006/extended-properties" xmlns:vt="http://schemas.openxmlformats.org/officeDocument/2006/docPropsVTypes">
  <Template>tf02895261</Template>
  <TotalTime>299</TotalTime>
  <Words>802</Words>
  <Application>Microsoft Office PowerPoint</Application>
  <PresentationFormat>On-screen Show (4:3)</PresentationFormat>
  <Paragraphs>153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Digital Blue Tunnel 16x9</vt:lpstr>
      <vt:lpstr>  GOVT.POLYTECHNIC EDUCATION SOCIETY MANESAR </vt:lpstr>
      <vt:lpstr>Slide 2</vt:lpstr>
      <vt:lpstr>Slide 3</vt:lpstr>
      <vt:lpstr>Binary tree</vt:lpstr>
      <vt:lpstr>TYPES OF BINARY TREE</vt:lpstr>
      <vt:lpstr>Slide 6</vt:lpstr>
      <vt:lpstr>Slide 7</vt:lpstr>
      <vt:lpstr>Slide 8</vt:lpstr>
      <vt:lpstr>BINARY TREE TERMINOLOGY</vt:lpstr>
      <vt:lpstr>Slide 10</vt:lpstr>
      <vt:lpstr>Slide 11</vt:lpstr>
      <vt:lpstr>Slide 12</vt:lpstr>
      <vt:lpstr>Slide 13</vt:lpstr>
      <vt:lpstr>Slide 14</vt:lpstr>
      <vt:lpstr>Slide 15</vt:lpstr>
      <vt:lpstr>Slide 16</vt:lpstr>
      <vt:lpstr>Slide 17</vt:lpstr>
      <vt:lpstr>TRAVERSING A BINARY TREE</vt:lpstr>
      <vt:lpstr>Slide 19</vt:lpstr>
      <vt:lpstr>Slide 20</vt:lpstr>
      <vt:lpstr>Slide 21</vt:lpstr>
      <vt:lpstr>Slide 22</vt:lpstr>
      <vt:lpstr>Slide 23</vt:lpstr>
      <vt:lpstr>Slide 24</vt:lpstr>
      <vt:lpstr>BINARY SEARCH TREE</vt:lpstr>
      <vt:lpstr>Slide 26</vt:lpstr>
      <vt:lpstr>OPERATION ON BINARY SEARCH TREE</vt:lpstr>
      <vt:lpstr>Slide 28</vt:lpstr>
      <vt:lpstr>Slide 29</vt:lpstr>
      <vt:lpstr>Slide 30</vt:lpstr>
      <vt:lpstr>Slide 31</vt:lpstr>
      <vt:lpstr>Slide 32</vt:lpstr>
      <vt:lpstr>Slide 33</vt:lpstr>
      <vt:lpstr>Slide 34</vt:lpstr>
      <vt:lpstr> </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promila</cp:lastModifiedBy>
  <cp:revision>64</cp:revision>
  <dcterms:created xsi:type="dcterms:W3CDTF">2018-04-05T04:14:44Z</dcterms:created>
  <dcterms:modified xsi:type="dcterms:W3CDTF">2018-04-10T03:54:21Z</dcterms:modified>
</cp:coreProperties>
</file>