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0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DDCE-9122-4119-9897-15A5CFB65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969FC-7812-4BD4-8C0E-A7F7BFB5E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9393-01F3-4157-9811-C5D4B2BF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B2474-8CDB-4536-8089-2F70E29B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95C5-15C6-4C98-9771-D3D12D00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5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DDD6-BD3E-4798-AC2C-9E79528B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F3A46-F92B-4333-8E15-F3587323B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261CC-3AE0-4354-A807-41641144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136E2-3CFE-4A6D-A375-83BEB3EC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F8F82-FEB9-48F5-99D6-D64AE39D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04FDD-3EBA-4610-BEB4-F531E2F88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4EDD9-B878-4384-A8B5-98729E1A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414A-15F2-4BA6-998E-908AE890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3CD0-9F17-40E0-A534-B342B957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5DC0-05F0-47C6-AFC7-E0F3C6D4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5F5D-3C54-4CE5-9B73-FD286BDC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236D-81DE-4B5F-947E-A731EDB4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FECFA-396E-43BB-B341-0C1303AB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5561-9A33-411B-A2C3-CD39630F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76EE7-B79F-4375-97D7-A8650AEF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DC33-DCDD-4357-93B6-7F702DC4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40EF5-672D-4839-B49B-C13192C91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48B50-3EF5-4B4A-A658-F39DC2B2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6D11-BFC2-4008-976B-EE9F7909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8597F-FE3B-4D31-90F9-F245BDA3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2FEE-90EB-4129-A3B4-90F929E2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C8D9-C79C-4D9C-8A1A-6D10A8D02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1A914-3E20-4F2B-93E9-E7BD52AED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68FD3-3C70-477D-B089-71B9747E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7E822-F278-404F-928C-FFF4C1A8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CF96E-6144-41BD-96A3-DC6D1F49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2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CB04-8E09-48E0-A382-6CC4D3D3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DACCE-19B8-4221-BFB1-DEA2B389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8BA89-0281-4155-B5FC-2EEE171A6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37173-201D-442B-BC33-F182EE4DA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3A928-975E-456E-8AE6-9EF14D6D9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9372A-9DFA-4231-B6F4-0B2F9861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5A436-C6C2-444B-A3F5-533CD623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C1CE0-DCC7-4AB2-B88F-7D4A360E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745C-533C-4DF2-80A5-3ED9B678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1156F-A69E-42F8-8A85-96270F20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276AB-3E23-4AB0-B857-3BE223FD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AAC22-87A5-42D4-9557-55456C06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AA602-DA42-47E5-94A3-E67C2C7B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0B982-AD4C-4845-8436-D1486F8F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4137-B973-4D62-B91D-1FC042F1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0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2EC7-1CA9-403B-982B-E5EED397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6B351-9690-4AC4-B2A0-A9D25507C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EB3C0-A2C6-4E3C-AE22-CC2588731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BD314-6E00-481E-BF60-7CC1B23D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3FC55-EC0C-4540-A19A-5DE27207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C9470-3342-40B3-8996-F5C3F160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EC8B-0930-41F3-8F33-EB4B06CF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0CF49-F54B-4511-83B3-689E51971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A99CC-C77F-4733-895F-8F3C15A95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10AFB-D545-405B-8FD9-60BBF6DD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2E7F6-B693-4080-927B-9B9D1996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F5D7D-F211-437F-88E6-8E11DAA1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21A13-9618-48B7-8862-74609526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A52C1-7CD3-42DE-8028-1B5FD2BD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18A44-C73D-4E4A-B619-495CA3930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31-Mar-18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8347-3A35-4BFF-966C-66CF3692B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D78B9-1B9A-4741-B5CA-C104A55AB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jp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250" y="1145129"/>
            <a:ext cx="505904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600" spc="-20" dirty="0">
                <a:solidFill>
                  <a:srgbClr val="000000"/>
                </a:solidFill>
              </a:rPr>
              <a:t>CHAPTER 6 (BEE)</a:t>
            </a:r>
            <a:br>
              <a:rPr lang="en-US" sz="5600" spc="-20" dirty="0">
                <a:solidFill>
                  <a:srgbClr val="000000"/>
                </a:solidFill>
              </a:rPr>
            </a:br>
            <a:r>
              <a:rPr sz="5600" spc="-20" dirty="0">
                <a:solidFill>
                  <a:srgbClr val="000000"/>
                </a:solidFill>
              </a:rPr>
              <a:t>AC</a:t>
            </a:r>
            <a:r>
              <a:rPr sz="5600" spc="-90" dirty="0">
                <a:solidFill>
                  <a:srgbClr val="000000"/>
                </a:solidFill>
              </a:rPr>
              <a:t> </a:t>
            </a:r>
            <a:r>
              <a:rPr sz="5600" spc="-15" dirty="0">
                <a:solidFill>
                  <a:srgbClr val="000000"/>
                </a:solidFill>
              </a:rPr>
              <a:t>Fundamentals</a:t>
            </a:r>
            <a:endParaRPr sz="5600" dirty="0"/>
          </a:p>
        </p:txBody>
      </p:sp>
      <p:sp>
        <p:nvSpPr>
          <p:cNvPr id="3" name="object 3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5356" y="4393895"/>
            <a:ext cx="5944832" cy="52386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3300" dirty="0">
                <a:latin typeface="Calibri"/>
                <a:cs typeface="Calibri"/>
              </a:rPr>
              <a:t>GPES MANESAR (ECE DEPTT.)</a:t>
            </a:r>
            <a:endParaRPr sz="3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1595" y="2529839"/>
            <a:ext cx="5753100" cy="1781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67648"/>
            <a:ext cx="9142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PHASORS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0221" y="1256203"/>
            <a:ext cx="848804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a.c. </a:t>
            </a:r>
            <a:r>
              <a:rPr sz="2400" spc="-10" dirty="0">
                <a:latin typeface="Calibri"/>
                <a:cs typeface="Calibri"/>
              </a:rPr>
              <a:t>circuit,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45" dirty="0">
                <a:latin typeface="Calibri"/>
                <a:cs typeface="Calibri"/>
              </a:rPr>
              <a:t>e.m.f.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current vary </a:t>
            </a:r>
            <a:r>
              <a:rPr sz="2400" spc="-5" dirty="0">
                <a:latin typeface="Calibri"/>
                <a:cs typeface="Calibri"/>
              </a:rPr>
              <a:t>sinusoidally </a:t>
            </a:r>
            <a:r>
              <a:rPr sz="2400" spc="-1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time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mathematically </a:t>
            </a:r>
            <a:r>
              <a:rPr sz="2400" spc="-15" dirty="0">
                <a:latin typeface="Calibri"/>
                <a:cs typeface="Calibri"/>
              </a:rPr>
              <a:t>represented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38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 =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spc="240" baseline="-2083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sin ωt	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 =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-7" baseline="-20833" dirty="0">
                <a:solidFill>
                  <a:srgbClr val="FF0000"/>
                </a:solidFill>
                <a:latin typeface="Calibri"/>
                <a:cs typeface="Calibri"/>
              </a:rPr>
              <a:t>0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sin (ωt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±</a:t>
            </a:r>
            <a:r>
              <a:rPr sz="2400" spc="-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θ)</a:t>
            </a:r>
            <a:endParaRPr sz="2400">
              <a:latin typeface="Calibri"/>
              <a:cs typeface="Calibri"/>
            </a:endParaRPr>
          </a:p>
          <a:p>
            <a:pPr marL="12700" marR="952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where </a:t>
            </a:r>
            <a:r>
              <a:rPr sz="2400" dirty="0">
                <a:latin typeface="Calibri"/>
                <a:cs typeface="Calibri"/>
              </a:rPr>
              <a:t>θ </a:t>
            </a:r>
            <a:r>
              <a:rPr sz="2400" spc="-5" dirty="0">
                <a:latin typeface="Calibri"/>
                <a:cs typeface="Calibri"/>
              </a:rPr>
              <a:t>is the phase </a:t>
            </a:r>
            <a:r>
              <a:rPr sz="2400" dirty="0">
                <a:latin typeface="Calibri"/>
                <a:cs typeface="Calibri"/>
              </a:rPr>
              <a:t>angle </a:t>
            </a:r>
            <a:r>
              <a:rPr sz="2400" spc="-10" dirty="0">
                <a:latin typeface="Calibri"/>
                <a:cs typeface="Calibri"/>
              </a:rPr>
              <a:t>between alternating </a:t>
            </a:r>
            <a:r>
              <a:rPr sz="2400" spc="-40" dirty="0">
                <a:latin typeface="Calibri"/>
                <a:cs typeface="Calibri"/>
              </a:rPr>
              <a:t>e.m.f.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current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ω=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2πf.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3970" marR="8255" indent="-190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quantities,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alternating </a:t>
            </a:r>
            <a:r>
              <a:rPr sz="2400" spc="-40" dirty="0">
                <a:latin typeface="Calibri"/>
                <a:cs typeface="Calibri"/>
              </a:rPr>
              <a:t>e.m.f.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alternating current </a:t>
            </a:r>
            <a:r>
              <a:rPr sz="2400" spc="-15" dirty="0">
                <a:latin typeface="Calibri"/>
                <a:cs typeface="Calibri"/>
              </a:rPr>
              <a:t>are  </a:t>
            </a:r>
            <a:r>
              <a:rPr sz="2400" spc="-5" dirty="0">
                <a:latin typeface="Calibri"/>
                <a:cs typeface="Calibri"/>
              </a:rPr>
              <a:t>called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phasor.</a:t>
            </a:r>
            <a:endParaRPr sz="2400">
              <a:latin typeface="Calibri"/>
              <a:cs typeface="Calibri"/>
            </a:endParaRPr>
          </a:p>
          <a:p>
            <a:pPr marL="13970" marR="508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Thus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phasor is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quantity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which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varies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sinusoidally with time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 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represented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projection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rotating</a:t>
            </a:r>
            <a:r>
              <a:rPr sz="2400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vector.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80152"/>
            <a:ext cx="914273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Phasor</a:t>
            </a:r>
            <a:r>
              <a:rPr sz="2900" spc="-20" dirty="0"/>
              <a:t> </a:t>
            </a:r>
            <a:r>
              <a:rPr sz="2900" spc="-15" dirty="0"/>
              <a:t>Diagram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821659" y="1259249"/>
            <a:ext cx="8342630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generator 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power </a:t>
            </a:r>
            <a:r>
              <a:rPr sz="2000" spc="-15" dirty="0">
                <a:latin typeface="Calibri"/>
                <a:cs typeface="Calibri"/>
              </a:rPr>
              <a:t>station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spc="-10" dirty="0">
                <a:latin typeface="Calibri"/>
                <a:cs typeface="Calibri"/>
              </a:rPr>
              <a:t>produces </a:t>
            </a:r>
            <a:r>
              <a:rPr sz="2000" spc="-5" dirty="0">
                <a:latin typeface="Calibri"/>
                <a:cs typeface="Calibri"/>
              </a:rPr>
              <a:t>our </a:t>
            </a:r>
            <a:r>
              <a:rPr sz="2000" spc="-10" dirty="0">
                <a:latin typeface="Calibri"/>
                <a:cs typeface="Calibri"/>
              </a:rPr>
              <a:t>A.C. </a:t>
            </a:r>
            <a:r>
              <a:rPr sz="2000" spc="-5" dirty="0">
                <a:latin typeface="Calibri"/>
                <a:cs typeface="Calibri"/>
              </a:rPr>
              <a:t>mains </a:t>
            </a:r>
            <a:r>
              <a:rPr sz="2000" spc="-20" dirty="0">
                <a:latin typeface="Calibri"/>
                <a:cs typeface="Calibri"/>
              </a:rPr>
              <a:t>rotates 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-5" dirty="0">
                <a:latin typeface="Calibri"/>
                <a:cs typeface="Calibri"/>
              </a:rPr>
              <a:t>360 </a:t>
            </a:r>
            <a:r>
              <a:rPr sz="2000" spc="-10" dirty="0">
                <a:latin typeface="Calibri"/>
                <a:cs typeface="Calibri"/>
              </a:rPr>
              <a:t>degrees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produce </a:t>
            </a:r>
            <a:r>
              <a:rPr sz="2000" dirty="0">
                <a:latin typeface="Calibri"/>
                <a:cs typeface="Calibri"/>
              </a:rPr>
              <a:t>one </a:t>
            </a:r>
            <a:r>
              <a:rPr sz="2000" spc="-10" dirty="0">
                <a:latin typeface="Calibri"/>
                <a:cs typeface="Calibri"/>
              </a:rPr>
              <a:t>cycle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sine </a:t>
            </a:r>
            <a:r>
              <a:rPr sz="2000" spc="-20" dirty="0">
                <a:latin typeface="Calibri"/>
                <a:cs typeface="Calibri"/>
              </a:rPr>
              <a:t>wave </a:t>
            </a:r>
            <a:r>
              <a:rPr sz="2000" spc="-10" dirty="0">
                <a:latin typeface="Calibri"/>
                <a:cs typeface="Calibri"/>
              </a:rPr>
              <a:t>form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spc="-15" dirty="0">
                <a:latin typeface="Calibri"/>
                <a:cs typeface="Calibri"/>
              </a:rPr>
              <a:t>makes  </a:t>
            </a:r>
            <a:r>
              <a:rPr sz="2000" dirty="0">
                <a:latin typeface="Calibri"/>
                <a:cs typeface="Calibri"/>
              </a:rPr>
              <a:t>up the supply </a:t>
            </a:r>
            <a:r>
              <a:rPr sz="2000" spc="-5" dirty="0">
                <a:latin typeface="Calibri"/>
                <a:cs typeface="Calibri"/>
              </a:rPr>
              <a:t>(fig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fig </a:t>
            </a:r>
            <a:r>
              <a:rPr sz="2000" dirty="0">
                <a:latin typeface="Calibri"/>
                <a:cs typeface="Calibri"/>
              </a:rPr>
              <a:t>2 </a:t>
            </a:r>
            <a:r>
              <a:rPr sz="2000" spc="-10" dirty="0">
                <a:latin typeface="Calibri"/>
                <a:cs typeface="Calibri"/>
              </a:rPr>
              <a:t>there are two </a:t>
            </a:r>
            <a:r>
              <a:rPr sz="2000" spc="-5" dirty="0">
                <a:latin typeface="Calibri"/>
                <a:cs typeface="Calibri"/>
              </a:rPr>
              <a:t>sine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waves.</a:t>
            </a:r>
            <a:endParaRPr sz="2000">
              <a:latin typeface="Calibri"/>
              <a:cs typeface="Calibri"/>
            </a:endParaRPr>
          </a:p>
          <a:p>
            <a:pPr marL="12700" marR="47117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They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dirty="0">
                <a:latin typeface="Calibri"/>
                <a:cs typeface="Calibri"/>
              </a:rPr>
              <a:t>out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phase </a:t>
            </a:r>
            <a:r>
              <a:rPr sz="2000" spc="-5" dirty="0">
                <a:latin typeface="Calibri"/>
                <a:cs typeface="Calibri"/>
              </a:rPr>
              <a:t>because they </a:t>
            </a:r>
            <a:r>
              <a:rPr sz="2000" dirty="0">
                <a:latin typeface="Calibri"/>
                <a:cs typeface="Calibri"/>
              </a:rPr>
              <a:t>do not </a:t>
            </a:r>
            <a:r>
              <a:rPr sz="2000" spc="-15" dirty="0">
                <a:latin typeface="Calibri"/>
                <a:cs typeface="Calibri"/>
              </a:rPr>
              <a:t>start from </a:t>
            </a:r>
            <a:r>
              <a:rPr sz="2000" spc="-25" dirty="0">
                <a:latin typeface="Calibri"/>
                <a:cs typeface="Calibri"/>
              </a:rPr>
              <a:t>zero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 time.  </a:t>
            </a: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phase </a:t>
            </a:r>
            <a:r>
              <a:rPr sz="2000" spc="-5" dirty="0">
                <a:latin typeface="Calibri"/>
                <a:cs typeface="Calibri"/>
              </a:rPr>
              <a:t>they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15" dirty="0">
                <a:latin typeface="Calibri"/>
                <a:cs typeface="Calibri"/>
              </a:rPr>
              <a:t>start 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waveform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10" dirty="0">
                <a:latin typeface="Calibri"/>
                <a:cs typeface="Calibri"/>
              </a:rPr>
              <a:t>starts </a:t>
            </a:r>
            <a:r>
              <a:rPr sz="2000" i="1" spc="-5" dirty="0">
                <a:latin typeface="Calibri"/>
                <a:cs typeface="Calibri"/>
              </a:rPr>
              <a:t>before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and is LEADING </a:t>
            </a:r>
            <a:r>
              <a:rPr sz="2000" i="1" spc="-10" dirty="0">
                <a:latin typeface="Calibri"/>
                <a:cs typeface="Calibri"/>
              </a:rPr>
              <a:t>by </a:t>
            </a:r>
            <a:r>
              <a:rPr sz="2000" i="1" dirty="0">
                <a:latin typeface="Calibri"/>
                <a:cs typeface="Calibri"/>
              </a:rPr>
              <a:t>90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degrees.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25" dirty="0">
                <a:latin typeface="Calibri"/>
                <a:cs typeface="Calibri"/>
              </a:rPr>
              <a:t>Waveform </a:t>
            </a:r>
            <a:r>
              <a:rPr sz="2000" i="1" dirty="0">
                <a:latin typeface="Calibri"/>
                <a:cs typeface="Calibri"/>
              </a:rPr>
              <a:t>B </a:t>
            </a:r>
            <a:r>
              <a:rPr sz="2000" i="1" spc="-5" dirty="0">
                <a:latin typeface="Calibri"/>
                <a:cs typeface="Calibri"/>
              </a:rPr>
              <a:t>is </a:t>
            </a:r>
            <a:r>
              <a:rPr sz="2000" i="1" spc="-10" dirty="0">
                <a:latin typeface="Calibri"/>
                <a:cs typeface="Calibri"/>
              </a:rPr>
              <a:t>LAGGING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10" dirty="0">
                <a:latin typeface="Calibri"/>
                <a:cs typeface="Calibri"/>
              </a:rPr>
              <a:t>by </a:t>
            </a:r>
            <a:r>
              <a:rPr sz="2000" i="1" dirty="0">
                <a:latin typeface="Calibri"/>
                <a:cs typeface="Calibri"/>
              </a:rPr>
              <a:t>90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degrees.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1827" y="3886200"/>
            <a:ext cx="7357871" cy="2558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51888" y="6475872"/>
            <a:ext cx="456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Fig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9605" y="6475872"/>
            <a:ext cx="456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Fig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4535" y="1330689"/>
            <a:ext cx="81267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next </a:t>
            </a:r>
            <a:r>
              <a:rPr sz="2000" spc="-5" dirty="0">
                <a:latin typeface="Calibri"/>
                <a:cs typeface="Calibri"/>
              </a:rPr>
              <a:t>left </a:t>
            </a:r>
            <a:r>
              <a:rPr sz="2000" dirty="0">
                <a:latin typeface="Calibri"/>
                <a:cs typeface="Calibri"/>
              </a:rPr>
              <a:t>hand </a:t>
            </a:r>
            <a:r>
              <a:rPr sz="2000" spc="-5" dirty="0">
                <a:latin typeface="Calibri"/>
                <a:cs typeface="Calibri"/>
              </a:rPr>
              <a:t>diagram, </a:t>
            </a:r>
            <a:r>
              <a:rPr sz="2000" spc="-10" dirty="0">
                <a:latin typeface="Calibri"/>
                <a:cs typeface="Calibri"/>
              </a:rPr>
              <a:t>known </a:t>
            </a:r>
            <a:r>
              <a:rPr sz="2000" dirty="0">
                <a:latin typeface="Calibri"/>
                <a:cs typeface="Calibri"/>
              </a:rPr>
              <a:t>as a PHASOR </a:t>
            </a:r>
            <a:r>
              <a:rPr sz="2000" spc="-5" dirty="0">
                <a:latin typeface="Calibri"/>
                <a:cs typeface="Calibri"/>
              </a:rPr>
              <a:t>DIAGRAM, </a:t>
            </a:r>
            <a:r>
              <a:rPr sz="2000" spc="-10" dirty="0">
                <a:latin typeface="Calibri"/>
                <a:cs typeface="Calibri"/>
              </a:rPr>
              <a:t>shows </a:t>
            </a:r>
            <a:r>
              <a:rPr sz="2000" spc="-5" dirty="0">
                <a:latin typeface="Calibri"/>
                <a:cs typeface="Calibri"/>
              </a:rPr>
              <a:t>this in  another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way.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8595" y="2101595"/>
            <a:ext cx="7781543" cy="2904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2030"/>
            <a:ext cx="9142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Phase and Phase</a:t>
            </a:r>
            <a:r>
              <a:rPr sz="4000" spc="-55" dirty="0"/>
              <a:t> </a:t>
            </a:r>
            <a:r>
              <a:rPr sz="4000" spc="-25" dirty="0"/>
              <a:t>Difference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1659" y="1402126"/>
            <a:ext cx="8131809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fraction of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cycle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or time period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has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elapsed since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alternating 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current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voltage last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passed a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given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reference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point,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which is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generally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 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starting point,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 called its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phase.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Phase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alternating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voltage </a:t>
            </a:r>
            <a:r>
              <a:rPr sz="2000" spc="-20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expressed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time  </a:t>
            </a:r>
            <a:r>
              <a:rPr sz="2000" spc="-10" dirty="0">
                <a:latin typeface="Calibri"/>
                <a:cs typeface="Calibri"/>
              </a:rPr>
              <a:t>measured </a:t>
            </a:r>
            <a:r>
              <a:rPr sz="2000" spc="-5" dirty="0">
                <a:latin typeface="Calibri"/>
                <a:cs typeface="Calibri"/>
              </a:rPr>
              <a:t>in seconds or </a:t>
            </a:r>
            <a:r>
              <a:rPr sz="2000" spc="-10" dirty="0">
                <a:latin typeface="Calibri"/>
                <a:cs typeface="Calibri"/>
              </a:rPr>
              <a:t>fraction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time period or </a:t>
            </a:r>
            <a:r>
              <a:rPr sz="2000" dirty="0">
                <a:latin typeface="Calibri"/>
                <a:cs typeface="Calibri"/>
              </a:rPr>
              <a:t>the angle </a:t>
            </a:r>
            <a:r>
              <a:rPr sz="2000" spc="-10" dirty="0">
                <a:latin typeface="Calibri"/>
                <a:cs typeface="Calibri"/>
              </a:rPr>
              <a:t>expressed </a:t>
            </a:r>
            <a:r>
              <a:rPr sz="2000" spc="-5" dirty="0">
                <a:latin typeface="Calibri"/>
                <a:cs typeface="Calibri"/>
              </a:rPr>
              <a:t>in the 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degree or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radians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3970" marR="698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alternating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voltages </a:t>
            </a:r>
            <a:r>
              <a:rPr sz="2000" dirty="0">
                <a:latin typeface="Calibri"/>
                <a:cs typeface="Calibri"/>
              </a:rPr>
              <a:t>act </a:t>
            </a:r>
            <a:r>
              <a:rPr sz="2000" spc="-5" dirty="0">
                <a:latin typeface="Calibri"/>
                <a:cs typeface="Calibri"/>
              </a:rPr>
              <a:t>simultaneously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 circuit,  they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do so in </a:t>
            </a:r>
            <a:r>
              <a:rPr sz="2000" dirty="0">
                <a:latin typeface="Calibri"/>
                <a:cs typeface="Calibri"/>
              </a:rPr>
              <a:t>such a </a:t>
            </a:r>
            <a:r>
              <a:rPr sz="2000" spc="-5" dirty="0">
                <a:latin typeface="Calibri"/>
                <a:cs typeface="Calibri"/>
              </a:rPr>
              <a:t>manner </a:t>
            </a:r>
            <a:r>
              <a:rPr sz="2000" spc="-10" dirty="0">
                <a:latin typeface="Calibri"/>
                <a:cs typeface="Calibri"/>
              </a:rPr>
              <a:t>that </a:t>
            </a:r>
            <a:r>
              <a:rPr sz="2000" spc="-5" dirty="0">
                <a:latin typeface="Calibri"/>
                <a:cs typeface="Calibri"/>
              </a:rPr>
              <a:t>their peak values </a:t>
            </a:r>
            <a:r>
              <a:rPr sz="2000" dirty="0">
                <a:latin typeface="Calibri"/>
                <a:cs typeface="Calibri"/>
              </a:rPr>
              <a:t>do </a:t>
            </a:r>
            <a:r>
              <a:rPr sz="2000" spc="-5" dirty="0">
                <a:latin typeface="Calibri"/>
                <a:cs typeface="Calibri"/>
              </a:rPr>
              <a:t>not </a:t>
            </a:r>
            <a:r>
              <a:rPr sz="2000" dirty="0">
                <a:latin typeface="Calibri"/>
                <a:cs typeface="Calibri"/>
              </a:rPr>
              <a:t>occur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same time.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3970" marR="5080" algn="just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time interval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between two positive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peak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values of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a.c.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current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voltage 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 known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as the 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phase</a:t>
            </a:r>
            <a:r>
              <a:rPr sz="2000" u="heavy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FF0000"/>
                </a:solidFill>
                <a:latin typeface="Calibri"/>
                <a:cs typeface="Calibri"/>
              </a:rPr>
              <a:t>difference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Resistance, </a:t>
            </a:r>
            <a:r>
              <a:rPr spc="-15" dirty="0"/>
              <a:t>Reactance, </a:t>
            </a:r>
            <a:r>
              <a:rPr spc="-10" dirty="0"/>
              <a:t>Impedance,  Inductance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1659" y="1330687"/>
            <a:ext cx="812990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7005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Resistance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(unit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000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ohms)	(Symbol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R)</a:t>
            </a:r>
            <a:endParaRPr sz="2000">
              <a:latin typeface="Calibri"/>
              <a:cs typeface="Calibri"/>
            </a:endParaRPr>
          </a:p>
          <a:p>
            <a:pPr marL="12700" marR="120014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Resistance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force </a:t>
            </a:r>
            <a:r>
              <a:rPr sz="2000" spc="-10" dirty="0">
                <a:latin typeface="Calibri"/>
                <a:cs typeface="Calibri"/>
              </a:rPr>
              <a:t>that </a:t>
            </a:r>
            <a:r>
              <a:rPr sz="2000" spc="-5" dirty="0">
                <a:latin typeface="Calibri"/>
                <a:cs typeface="Calibri"/>
              </a:rPr>
              <a:t>tends </a:t>
            </a:r>
            <a:r>
              <a:rPr sz="2000" spc="-15" dirty="0">
                <a:latin typeface="Calibri"/>
                <a:cs typeface="Calibri"/>
              </a:rPr>
              <a:t>to resist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flow of electrical </a:t>
            </a:r>
            <a:r>
              <a:rPr sz="2000" spc="-10" dirty="0">
                <a:latin typeface="Calibri"/>
                <a:cs typeface="Calibri"/>
              </a:rPr>
              <a:t>current.  Resistance </a:t>
            </a:r>
            <a:r>
              <a:rPr sz="2000" spc="-5" dirty="0">
                <a:latin typeface="Calibri"/>
                <a:cs typeface="Calibri"/>
              </a:rPr>
              <a:t>is usually </a:t>
            </a:r>
            <a:r>
              <a:rPr sz="2000" spc="-15" dirty="0">
                <a:latin typeface="Calibri"/>
                <a:cs typeface="Calibri"/>
              </a:rPr>
              <a:t>created </a:t>
            </a:r>
            <a:r>
              <a:rPr sz="2000" spc="-10" dirty="0">
                <a:latin typeface="Calibri"/>
                <a:cs typeface="Calibri"/>
              </a:rPr>
              <a:t>deliberately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resistor,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device used </a:t>
            </a:r>
            <a:r>
              <a:rPr sz="2000" spc="-15" dirty="0">
                <a:latin typeface="Calibri"/>
                <a:cs typeface="Calibri"/>
              </a:rPr>
              <a:t>to create  </a:t>
            </a:r>
            <a:r>
              <a:rPr sz="2000" spc="-10" dirty="0">
                <a:latin typeface="Calibri"/>
                <a:cs typeface="Calibri"/>
              </a:rPr>
              <a:t>resistance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circuit.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Reactance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(unit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ohms) (Symbol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X)</a:t>
            </a:r>
            <a:endParaRPr sz="20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tabLst>
                <a:tab pos="1208405" algn="l"/>
                <a:tab pos="2528570" algn="l"/>
                <a:tab pos="2962910" algn="l"/>
                <a:tab pos="4023360" algn="l"/>
                <a:tab pos="4545965" algn="l"/>
                <a:tab pos="4945380" algn="l"/>
                <a:tab pos="5995670" algn="l"/>
                <a:tab pos="6489065" algn="l"/>
                <a:tab pos="7551420" algn="l"/>
              </a:tabLst>
            </a:pP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ea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ance	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	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	</a:t>
            </a:r>
            <a:r>
              <a:rPr sz="2000" spc="-2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	a	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	a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som</a:t>
            </a:r>
            <a:r>
              <a:rPr sz="2000" dirty="0">
                <a:latin typeface="Calibri"/>
                <a:cs typeface="Calibri"/>
              </a:rPr>
              <a:t>e  </a:t>
            </a:r>
            <a:r>
              <a:rPr sz="2000" spc="-15" dirty="0">
                <a:latin typeface="Calibri"/>
                <a:cs typeface="Calibri"/>
              </a:rPr>
              <a:t>effect, </a:t>
            </a:r>
            <a:r>
              <a:rPr sz="2000" spc="-10" dirty="0">
                <a:latin typeface="Calibri"/>
                <a:cs typeface="Calibri"/>
              </a:rPr>
              <a:t>reactance </a:t>
            </a:r>
            <a:r>
              <a:rPr sz="2000" spc="-5" dirty="0">
                <a:latin typeface="Calibri"/>
                <a:cs typeface="Calibri"/>
              </a:rPr>
              <a:t>is by-product of certain electrical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components.</a:t>
            </a:r>
            <a:endParaRPr sz="2000">
              <a:latin typeface="Calibri"/>
              <a:cs typeface="Calibri"/>
            </a:endParaRPr>
          </a:p>
          <a:p>
            <a:pPr marL="13970" marR="69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There are two </a:t>
            </a:r>
            <a:r>
              <a:rPr sz="2000" spc="-5" dirty="0">
                <a:latin typeface="Calibri"/>
                <a:cs typeface="Calibri"/>
              </a:rPr>
              <a:t>basic types </a:t>
            </a:r>
            <a:r>
              <a:rPr sz="2000" spc="-1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reactance: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capacitive reactance and inductive  reactance.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3970" marR="57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0070BF"/>
                </a:solidFill>
                <a:latin typeface="Calibri"/>
                <a:cs typeface="Calibri"/>
              </a:rPr>
              <a:t>capacitive </a:t>
            </a:r>
            <a:r>
              <a:rPr sz="2000" spc="-10" dirty="0">
                <a:solidFill>
                  <a:srgbClr val="0070BF"/>
                </a:solidFill>
                <a:latin typeface="Calibri"/>
                <a:cs typeface="Calibri"/>
              </a:rPr>
              <a:t>reactance </a:t>
            </a:r>
            <a:r>
              <a:rPr sz="2000" spc="-5" dirty="0">
                <a:solidFill>
                  <a:srgbClr val="0070BF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0070BF"/>
                </a:solidFill>
                <a:latin typeface="Calibri"/>
                <a:cs typeface="Calibri"/>
              </a:rPr>
              <a:t>created </a:t>
            </a:r>
            <a:r>
              <a:rPr sz="2000" spc="-5" dirty="0">
                <a:solidFill>
                  <a:srgbClr val="0070BF"/>
                </a:solidFill>
                <a:latin typeface="Calibri"/>
                <a:cs typeface="Calibri"/>
              </a:rPr>
              <a:t>by </a:t>
            </a:r>
            <a:r>
              <a:rPr sz="2000" spc="-10" dirty="0">
                <a:solidFill>
                  <a:srgbClr val="0070BF"/>
                </a:solidFill>
                <a:latin typeface="Calibri"/>
                <a:cs typeface="Calibri"/>
              </a:rPr>
              <a:t>capacitors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while </a:t>
            </a:r>
            <a:r>
              <a:rPr sz="2000" spc="-5" dirty="0">
                <a:solidFill>
                  <a:srgbClr val="0070BF"/>
                </a:solidFill>
                <a:latin typeface="Calibri"/>
                <a:cs typeface="Calibri"/>
              </a:rPr>
              <a:t>inductive reactance is  </a:t>
            </a:r>
            <a:r>
              <a:rPr sz="2000" spc="-15" dirty="0">
                <a:solidFill>
                  <a:srgbClr val="0070BF"/>
                </a:solidFill>
                <a:latin typeface="Calibri"/>
                <a:cs typeface="Calibri"/>
              </a:rPr>
              <a:t>created </a:t>
            </a:r>
            <a:r>
              <a:rPr sz="2000" spc="-5" dirty="0">
                <a:solidFill>
                  <a:srgbClr val="0070BF"/>
                </a:solidFill>
                <a:latin typeface="Calibri"/>
                <a:cs typeface="Calibri"/>
              </a:rPr>
              <a:t>by </a:t>
            </a:r>
            <a:r>
              <a:rPr sz="2000" spc="-10" dirty="0">
                <a:solidFill>
                  <a:srgbClr val="0070BF"/>
                </a:solidFill>
                <a:latin typeface="Calibri"/>
                <a:cs typeface="Calibri"/>
              </a:rPr>
              <a:t>inductors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3970" marR="5080" algn="just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Like </a:t>
            </a:r>
            <a:r>
              <a:rPr sz="2000" spc="-10" dirty="0">
                <a:latin typeface="Calibri"/>
                <a:cs typeface="Calibri"/>
              </a:rPr>
              <a:t>resistance, reactance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expressed </a:t>
            </a:r>
            <a:r>
              <a:rPr sz="2000" spc="-5" dirty="0">
                <a:latin typeface="Calibri"/>
                <a:cs typeface="Calibri"/>
              </a:rPr>
              <a:t>in ohms,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behaves </a:t>
            </a:r>
            <a:r>
              <a:rPr sz="2000" spc="-5" dirty="0">
                <a:latin typeface="Calibri"/>
                <a:cs typeface="Calibri"/>
              </a:rPr>
              <a:t>in much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same </a:t>
            </a:r>
            <a:r>
              <a:rPr sz="2000" spc="-20" dirty="0">
                <a:latin typeface="Calibri"/>
                <a:cs typeface="Calibri"/>
              </a:rPr>
              <a:t>way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resistance,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sense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it tends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restrict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flow of 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current through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circuit.</a:t>
            </a:r>
            <a:endParaRPr sz="2000">
              <a:latin typeface="Calibri"/>
              <a:cs typeface="Calibri"/>
            </a:endParaRPr>
          </a:p>
          <a:p>
            <a:pPr marL="13970" marR="5080">
              <a:lnSpc>
                <a:spcPct val="100000"/>
              </a:lnSpc>
              <a:tabLst>
                <a:tab pos="1482725" algn="l"/>
                <a:tab pos="2023745" algn="l"/>
                <a:tab pos="3319145" algn="l"/>
                <a:tab pos="3910329" algn="l"/>
                <a:tab pos="4533900" algn="l"/>
                <a:tab pos="4878070" algn="l"/>
                <a:tab pos="5375275" algn="l"/>
                <a:tab pos="6117590" algn="l"/>
                <a:tab pos="6480175" algn="l"/>
                <a:tab pos="6911340" algn="l"/>
              </a:tabLst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**</a:t>
            </a:r>
            <a:r>
              <a:rPr sz="2000" spc="-3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ea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ance	and	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00AFE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dan</a:t>
            </a:r>
            <a:r>
              <a:rPr sz="2000" spc="-10" dirty="0">
                <a:solidFill>
                  <a:srgbClr val="00AFEF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e	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y	</a:t>
            </a:r>
            <a:r>
              <a:rPr sz="2000" spc="-4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xi</a:t>
            </a:r>
            <a:r>
              <a:rPr sz="2000" spc="-1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t	</a:t>
            </a:r>
            <a:r>
              <a:rPr sz="2000" spc="0" dirty="0">
                <a:solidFill>
                  <a:srgbClr val="00AFE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n	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he	</a:t>
            </a:r>
            <a:r>
              <a:rPr sz="2000" spc="-30" dirty="0">
                <a:solidFill>
                  <a:srgbClr val="00AFEF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orl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d	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f	</a:t>
            </a:r>
            <a:r>
              <a:rPr sz="2000" spc="-2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C	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l</a:t>
            </a:r>
            <a:r>
              <a:rPr sz="2000" spc="-25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er</a:t>
            </a:r>
            <a:r>
              <a:rPr sz="2000" spc="5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2000" spc="-25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AFEF"/>
                </a:solidFill>
                <a:latin typeface="Calibri"/>
                <a:cs typeface="Calibri"/>
              </a:rPr>
              <a:t>ti</a:t>
            </a:r>
            <a:r>
              <a:rPr sz="2000" dirty="0">
                <a:solidFill>
                  <a:srgbClr val="00AFEF"/>
                </a:solidFill>
                <a:latin typeface="Calibri"/>
                <a:cs typeface="Calibri"/>
              </a:rPr>
              <a:t>ng  </a:t>
            </a:r>
            <a:r>
              <a:rPr sz="2000" spc="-10" dirty="0">
                <a:solidFill>
                  <a:srgbClr val="00AFEF"/>
                </a:solidFill>
                <a:latin typeface="Calibri"/>
                <a:cs typeface="Calibri"/>
              </a:rPr>
              <a:t>current).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Resistance, </a:t>
            </a:r>
            <a:r>
              <a:rPr spc="-15" dirty="0"/>
              <a:t>Reactance, </a:t>
            </a:r>
            <a:r>
              <a:rPr spc="-10" dirty="0"/>
              <a:t>Impedance,  Inductance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1659" y="1359447"/>
            <a:ext cx="8202930" cy="551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formula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calculating </a:t>
            </a:r>
            <a:r>
              <a:rPr sz="1800" spc="-5" dirty="0">
                <a:solidFill>
                  <a:srgbClr val="0070BF"/>
                </a:solidFill>
                <a:latin typeface="Calibri"/>
                <a:cs typeface="Calibri"/>
              </a:rPr>
              <a:t>inductive </a:t>
            </a:r>
            <a:r>
              <a:rPr sz="1800" spc="-10" dirty="0">
                <a:solidFill>
                  <a:srgbClr val="0070BF"/>
                </a:solidFill>
                <a:latin typeface="Calibri"/>
                <a:cs typeface="Calibri"/>
              </a:rPr>
              <a:t>reactance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follows: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1800" b="1" baseline="-25462" dirty="0">
                <a:solidFill>
                  <a:srgbClr val="FF0000"/>
                </a:solidFill>
                <a:latin typeface="Calibri"/>
                <a:cs typeface="Calibri"/>
              </a:rPr>
              <a:t>L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2.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π. 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f.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 =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Lω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X</a:t>
            </a:r>
            <a:r>
              <a:rPr sz="1800" baseline="-25462" dirty="0">
                <a:latin typeface="Calibri"/>
                <a:cs typeface="Calibri"/>
              </a:rPr>
              <a:t>L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the inductive </a:t>
            </a:r>
            <a:r>
              <a:rPr sz="1800" spc="-10" dirty="0">
                <a:latin typeface="Calibri"/>
                <a:cs typeface="Calibri"/>
              </a:rPr>
              <a:t>reactance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(ohms)</a:t>
            </a:r>
            <a:endParaRPr sz="1800">
              <a:latin typeface="Calibri"/>
              <a:cs typeface="Calibri"/>
            </a:endParaRPr>
          </a:p>
          <a:p>
            <a:pPr marL="12700" marR="2588895">
              <a:lnSpc>
                <a:spcPct val="100000"/>
              </a:lnSpc>
              <a:tabLst>
                <a:tab pos="238125" algn="l"/>
              </a:tabLst>
            </a:pPr>
            <a:r>
              <a:rPr sz="1800" dirty="0">
                <a:latin typeface="Calibri"/>
                <a:cs typeface="Calibri"/>
              </a:rPr>
              <a:t>f	= </a:t>
            </a:r>
            <a:r>
              <a:rPr sz="1800" spc="-5" dirty="0">
                <a:latin typeface="Calibri"/>
                <a:cs typeface="Calibri"/>
              </a:rPr>
              <a:t>the frequency of the </a:t>
            </a:r>
            <a:r>
              <a:rPr sz="1800" spc="-10" dirty="0">
                <a:latin typeface="Calibri"/>
                <a:cs typeface="Calibri"/>
              </a:rPr>
              <a:t>AC </a:t>
            </a:r>
            <a:r>
              <a:rPr sz="1800" spc="-5" dirty="0">
                <a:latin typeface="Calibri"/>
                <a:cs typeface="Calibri"/>
              </a:rPr>
              <a:t>flowing </a:t>
            </a:r>
            <a:r>
              <a:rPr sz="1800" spc="-10" dirty="0">
                <a:latin typeface="Calibri"/>
                <a:cs typeface="Calibri"/>
              </a:rPr>
              <a:t>through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circuit </a:t>
            </a:r>
            <a:r>
              <a:rPr sz="1800" spc="-5" dirty="0">
                <a:latin typeface="Calibri"/>
                <a:cs typeface="Calibri"/>
              </a:rPr>
              <a:t>(Hz)  </a:t>
            </a:r>
            <a:r>
              <a:rPr sz="1800" dirty="0">
                <a:latin typeface="Calibri"/>
                <a:cs typeface="Calibri"/>
              </a:rPr>
              <a:t>L =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inductance </a:t>
            </a:r>
            <a:r>
              <a:rPr sz="1800" spc="-5" dirty="0">
                <a:latin typeface="Calibri"/>
                <a:cs typeface="Calibri"/>
              </a:rPr>
              <a:t>of the inductor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(henries).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formula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0070BF"/>
                </a:solidFill>
                <a:latin typeface="Calibri"/>
                <a:cs typeface="Calibri"/>
              </a:rPr>
              <a:t>capacitive </a:t>
            </a:r>
            <a:r>
              <a:rPr sz="1800" spc="-10" dirty="0">
                <a:solidFill>
                  <a:srgbClr val="0070BF"/>
                </a:solidFill>
                <a:latin typeface="Calibri"/>
                <a:cs typeface="Calibri"/>
              </a:rPr>
              <a:t>reactance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follows:</a:t>
            </a:r>
            <a:endParaRPr sz="1800">
              <a:latin typeface="Calibri"/>
              <a:cs typeface="Calibri"/>
            </a:endParaRPr>
          </a:p>
          <a:p>
            <a:pPr marR="6066155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65760" algn="l"/>
                <a:tab pos="690245" algn="l"/>
              </a:tabLst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1800" b="1" spc="-44" baseline="-20833" dirty="0">
                <a:solidFill>
                  <a:srgbClr val="FF0000"/>
                </a:solidFill>
                <a:latin typeface="Calibri"/>
                <a:cs typeface="Calibri"/>
              </a:rPr>
              <a:t>C	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	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-----------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1/Cω</a:t>
            </a:r>
            <a:endParaRPr sz="1800">
              <a:latin typeface="Calibri"/>
              <a:cs typeface="Calibri"/>
            </a:endParaRPr>
          </a:p>
          <a:p>
            <a:pPr marL="74549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2.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π. 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f.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3970" marR="4758690">
              <a:lnSpc>
                <a:spcPct val="100000"/>
              </a:lnSpc>
              <a:tabLst>
                <a:tab pos="239395" algn="l"/>
              </a:tabLst>
            </a:pPr>
            <a:r>
              <a:rPr sz="1800" spc="-25" dirty="0">
                <a:latin typeface="Calibri"/>
                <a:cs typeface="Calibri"/>
              </a:rPr>
              <a:t>X</a:t>
            </a:r>
            <a:r>
              <a:rPr sz="1800" spc="-37" baseline="-20833" dirty="0">
                <a:latin typeface="Calibri"/>
                <a:cs typeface="Calibri"/>
              </a:rPr>
              <a:t>C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the capacitive </a:t>
            </a:r>
            <a:r>
              <a:rPr sz="1800" spc="-10" dirty="0">
                <a:latin typeface="Calibri"/>
                <a:cs typeface="Calibri"/>
              </a:rPr>
              <a:t>reactance </a:t>
            </a:r>
            <a:r>
              <a:rPr sz="1800" spc="-5" dirty="0">
                <a:latin typeface="Calibri"/>
                <a:cs typeface="Calibri"/>
              </a:rPr>
              <a:t>(ohms)  </a:t>
            </a:r>
            <a:r>
              <a:rPr sz="1800" dirty="0">
                <a:latin typeface="Calibri"/>
                <a:cs typeface="Calibri"/>
              </a:rPr>
              <a:t>f	= </a:t>
            </a:r>
            <a:r>
              <a:rPr sz="1800" spc="-5" dirty="0">
                <a:latin typeface="Calibri"/>
                <a:cs typeface="Calibri"/>
              </a:rPr>
              <a:t>the frequency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(Hz)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 =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capacitance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capacitor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(farads)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397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total </a:t>
            </a:r>
            <a:r>
              <a:rPr sz="1800" spc="-5" dirty="0">
                <a:solidFill>
                  <a:srgbClr val="0070BF"/>
                </a:solidFill>
                <a:latin typeface="Calibri"/>
                <a:cs typeface="Calibri"/>
              </a:rPr>
              <a:t>impedance of </a:t>
            </a:r>
            <a:r>
              <a:rPr sz="1800" dirty="0">
                <a:solidFill>
                  <a:srgbClr val="0070B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0070BF"/>
                </a:solidFill>
                <a:latin typeface="Calibri"/>
                <a:cs typeface="Calibri"/>
              </a:rPr>
              <a:t>circuit </a:t>
            </a:r>
            <a:r>
              <a:rPr sz="1800" spc="-5" dirty="0">
                <a:latin typeface="Calibri"/>
                <a:cs typeface="Calibri"/>
              </a:rPr>
              <a:t>is the square </a:t>
            </a:r>
            <a:r>
              <a:rPr sz="1800" spc="-10" dirty="0">
                <a:latin typeface="Calibri"/>
                <a:cs typeface="Calibri"/>
              </a:rPr>
              <a:t>root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dirty="0">
                <a:latin typeface="Calibri"/>
                <a:cs typeface="Calibri"/>
              </a:rPr>
              <a:t>sum </a:t>
            </a:r>
            <a:r>
              <a:rPr sz="1800" spc="-5" dirty="0">
                <a:latin typeface="Calibri"/>
                <a:cs typeface="Calibri"/>
              </a:rPr>
              <a:t>of the squares of  the </a:t>
            </a:r>
            <a:r>
              <a:rPr sz="1800" spc="-10" dirty="0">
                <a:latin typeface="Calibri"/>
                <a:cs typeface="Calibri"/>
              </a:rPr>
              <a:t>resistance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reactance.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Z = (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(R</a:t>
            </a:r>
            <a:r>
              <a:rPr sz="1800" b="1" spc="-7" baseline="25462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+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(X</a:t>
            </a:r>
            <a:r>
              <a:rPr sz="1800" b="1" spc="-7" baseline="25462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1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1800" b="1" baseline="25462" dirty="0">
                <a:solidFill>
                  <a:srgbClr val="FF0000"/>
                </a:solidFill>
                <a:latin typeface="Calibri"/>
                <a:cs typeface="Calibri"/>
              </a:rPr>
              <a:t>0.5</a:t>
            </a:r>
            <a:endParaRPr sz="1800" baseline="25462">
              <a:latin typeface="Calibri"/>
              <a:cs typeface="Calibri"/>
            </a:endParaRPr>
          </a:p>
          <a:p>
            <a:pPr marL="13970" marR="6015355" indent="501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Z = </a:t>
            </a:r>
            <a:r>
              <a:rPr sz="1800" spc="-5" dirty="0">
                <a:latin typeface="Calibri"/>
                <a:cs typeface="Calibri"/>
              </a:rPr>
              <a:t>impedance (ohms)  </a:t>
            </a:r>
            <a:r>
              <a:rPr sz="1800" dirty="0">
                <a:latin typeface="Calibri"/>
                <a:cs typeface="Calibri"/>
              </a:rPr>
              <a:t>R = </a:t>
            </a:r>
            <a:r>
              <a:rPr sz="1800" spc="-10" dirty="0">
                <a:latin typeface="Calibri"/>
                <a:cs typeface="Calibri"/>
              </a:rPr>
              <a:t>resistance </a:t>
            </a:r>
            <a:r>
              <a:rPr sz="1800" spc="-5" dirty="0">
                <a:latin typeface="Calibri"/>
                <a:cs typeface="Calibri"/>
              </a:rPr>
              <a:t>(ohms)  </a:t>
            </a:r>
            <a:r>
              <a:rPr sz="1800" dirty="0">
                <a:latin typeface="Calibri"/>
                <a:cs typeface="Calibri"/>
              </a:rPr>
              <a:t>X = </a:t>
            </a:r>
            <a:r>
              <a:rPr sz="1800" spc="-10" dirty="0">
                <a:latin typeface="Calibri"/>
                <a:cs typeface="Calibri"/>
              </a:rPr>
              <a:t>reactance </a:t>
            </a:r>
            <a:r>
              <a:rPr sz="1800" spc="-5" dirty="0">
                <a:latin typeface="Calibri"/>
                <a:cs typeface="Calibri"/>
              </a:rPr>
              <a:t>(ohms)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39" y="2414015"/>
            <a:ext cx="405383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383" y="2404872"/>
            <a:ext cx="109727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2575" y="2249424"/>
            <a:ext cx="54863" cy="109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2359152"/>
            <a:ext cx="228599" cy="118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39" y="2450592"/>
            <a:ext cx="173735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0863" y="2459736"/>
            <a:ext cx="82295" cy="137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2303" y="2459736"/>
            <a:ext cx="121919" cy="109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0239" y="2011679"/>
            <a:ext cx="109727" cy="3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0200" y="1965960"/>
            <a:ext cx="137159" cy="109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1407" y="1965960"/>
            <a:ext cx="173735" cy="109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04288" y="1965960"/>
            <a:ext cx="73151" cy="137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86583" y="1965960"/>
            <a:ext cx="109727" cy="1097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6504" y="2011680"/>
            <a:ext cx="73151" cy="82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3098" y="1332212"/>
            <a:ext cx="816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For AC circuits, </a:t>
            </a:r>
            <a:r>
              <a:rPr sz="1800" spc="-5" dirty="0">
                <a:latin typeface="Calibri"/>
                <a:cs typeface="Calibri"/>
              </a:rPr>
              <a:t>both inductor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capacitor </a:t>
            </a:r>
            <a:r>
              <a:rPr sz="1800" spc="-15" dirty="0">
                <a:latin typeface="Calibri"/>
                <a:cs typeface="Calibri"/>
              </a:rPr>
              <a:t>offer </a:t>
            </a:r>
            <a:r>
              <a:rPr sz="1800" spc="-10" dirty="0">
                <a:latin typeface="Calibri"/>
                <a:cs typeface="Calibri"/>
              </a:rPr>
              <a:t>certain </a:t>
            </a:r>
            <a:r>
              <a:rPr sz="1800" spc="-5" dirty="0">
                <a:latin typeface="Calibri"/>
                <a:cs typeface="Calibri"/>
              </a:rPr>
              <a:t>amount of impedance given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9142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Concept </a:t>
            </a:r>
            <a:r>
              <a:rPr spc="-5" dirty="0"/>
              <a:t>of </a:t>
            </a:r>
            <a:r>
              <a:rPr spc="-25" dirty="0"/>
              <a:t>Power</a:t>
            </a:r>
            <a:r>
              <a:rPr spc="30" dirty="0"/>
              <a:t> </a:t>
            </a:r>
            <a:r>
              <a:rPr spc="-25" dirty="0"/>
              <a:t>Factor</a:t>
            </a:r>
          </a:p>
        </p:txBody>
      </p:sp>
      <p:sp>
        <p:nvSpPr>
          <p:cNvPr id="17" name="object 17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0221" y="2710072"/>
            <a:ext cx="841502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The inductor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stores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electrical energy in the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form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 magnetic energy </a:t>
            </a:r>
            <a:r>
              <a:rPr sz="1800" dirty="0">
                <a:solidFill>
                  <a:srgbClr val="0070B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070BF"/>
                </a:solidFill>
                <a:latin typeface="Calibri"/>
                <a:cs typeface="Calibri"/>
              </a:rPr>
              <a:t>capacitor </a:t>
            </a:r>
            <a:r>
              <a:rPr sz="1800" spc="-15" dirty="0">
                <a:solidFill>
                  <a:srgbClr val="0070BF"/>
                </a:solidFill>
                <a:latin typeface="Calibri"/>
                <a:cs typeface="Calibri"/>
              </a:rPr>
              <a:t>stores  </a:t>
            </a:r>
            <a:r>
              <a:rPr sz="1800" spc="-5" dirty="0">
                <a:solidFill>
                  <a:srgbClr val="0070BF"/>
                </a:solidFill>
                <a:latin typeface="Calibri"/>
                <a:cs typeface="Calibri"/>
              </a:rPr>
              <a:t>electrical energy in the </a:t>
            </a:r>
            <a:r>
              <a:rPr sz="1800" spc="-15" dirty="0">
                <a:solidFill>
                  <a:srgbClr val="0070BF"/>
                </a:solidFill>
                <a:latin typeface="Calibri"/>
                <a:cs typeface="Calibri"/>
              </a:rPr>
              <a:t>form </a:t>
            </a:r>
            <a:r>
              <a:rPr sz="1800" spc="-5" dirty="0">
                <a:solidFill>
                  <a:srgbClr val="0070B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0070BF"/>
                </a:solidFill>
                <a:latin typeface="Calibri"/>
                <a:cs typeface="Calibri"/>
              </a:rPr>
              <a:t>electrostatic </a:t>
            </a:r>
            <a:r>
              <a:rPr sz="1800" spc="-25" dirty="0">
                <a:solidFill>
                  <a:srgbClr val="0070BF"/>
                </a:solidFill>
                <a:latin typeface="Calibri"/>
                <a:cs typeface="Calibri"/>
              </a:rPr>
              <a:t>energy</a:t>
            </a:r>
            <a:r>
              <a:rPr sz="1800" spc="-25" dirty="0">
                <a:latin typeface="Calibri"/>
                <a:cs typeface="Calibri"/>
              </a:rPr>
              <a:t>. </a:t>
            </a:r>
            <a:r>
              <a:rPr sz="1800" spc="-5" dirty="0">
                <a:latin typeface="Calibri"/>
                <a:cs typeface="Calibri"/>
              </a:rPr>
              <a:t>Neither of them dissipates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  <a:spcBef>
                <a:spcPts val="10"/>
              </a:spcBef>
            </a:pPr>
            <a:r>
              <a:rPr sz="1800" spc="-5" dirty="0">
                <a:latin typeface="Calibri"/>
                <a:cs typeface="Calibri"/>
              </a:rPr>
              <a:t>Further </a:t>
            </a:r>
            <a:r>
              <a:rPr sz="1800" spc="-10" dirty="0">
                <a:latin typeface="Calibri"/>
                <a:cs typeface="Calibri"/>
              </a:rPr>
              <a:t>there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 phase </a:t>
            </a:r>
            <a:r>
              <a:rPr sz="1800" spc="-5" dirty="0">
                <a:latin typeface="Calibri"/>
                <a:cs typeface="Calibri"/>
              </a:rPr>
              <a:t>shift of 90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Times New Roman"/>
                <a:cs typeface="Times New Roman"/>
              </a:rPr>
              <a:t>°</a:t>
            </a:r>
            <a:r>
              <a:rPr sz="1800" spc="-5" dirty="0">
                <a:latin typeface="Calibri"/>
                <a:cs typeface="Calibri"/>
              </a:rPr>
              <a:t>between </a:t>
            </a:r>
            <a:r>
              <a:rPr sz="1800" spc="-10" dirty="0">
                <a:latin typeface="Calibri"/>
                <a:cs typeface="Calibri"/>
              </a:rPr>
              <a:t>voltage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current.</a:t>
            </a:r>
            <a:endParaRPr sz="1800">
              <a:latin typeface="Calibri"/>
              <a:cs typeface="Calibri"/>
            </a:endParaRPr>
          </a:p>
          <a:p>
            <a:pPr marL="13970" marR="5080" indent="-1905">
              <a:lnSpc>
                <a:spcPts val="2160"/>
              </a:lnSpc>
              <a:spcBef>
                <a:spcPts val="60"/>
              </a:spcBef>
              <a:tabLst>
                <a:tab pos="1144905" algn="l"/>
              </a:tabLst>
            </a:pPr>
            <a:r>
              <a:rPr sz="1800" spc="-5" dirty="0">
                <a:latin typeface="Calibri"/>
                <a:cs typeface="Calibri"/>
              </a:rPr>
              <a:t>Hence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	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entire circuit consisting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0" dirty="0">
                <a:latin typeface="Calibri"/>
                <a:cs typeface="Calibri"/>
              </a:rPr>
              <a:t>resistor, </a:t>
            </a:r>
            <a:r>
              <a:rPr sz="1800" spc="-5" dirty="0">
                <a:latin typeface="Calibri"/>
                <a:cs typeface="Calibri"/>
              </a:rPr>
              <a:t>inductor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25" dirty="0">
                <a:latin typeface="Calibri"/>
                <a:cs typeface="Calibri"/>
              </a:rPr>
              <a:t>capacitor, </a:t>
            </a:r>
            <a:r>
              <a:rPr sz="1800" spc="-5" dirty="0">
                <a:latin typeface="Calibri"/>
                <a:cs typeface="Calibri"/>
              </a:rPr>
              <a:t>there </a:t>
            </a:r>
            <a:r>
              <a:rPr sz="1800" spc="-10" dirty="0">
                <a:latin typeface="Calibri"/>
                <a:cs typeface="Calibri"/>
              </a:rPr>
              <a:t>exists  </a:t>
            </a:r>
            <a:r>
              <a:rPr sz="1800" spc="-5" dirty="0">
                <a:solidFill>
                  <a:srgbClr val="0070BF"/>
                </a:solidFill>
                <a:latin typeface="Calibri"/>
                <a:cs typeface="Calibri"/>
              </a:rPr>
              <a:t>some </a:t>
            </a:r>
            <a:r>
              <a:rPr sz="1800" dirty="0">
                <a:solidFill>
                  <a:srgbClr val="0070BF"/>
                </a:solidFill>
                <a:latin typeface="Calibri"/>
                <a:cs typeface="Calibri"/>
              </a:rPr>
              <a:t>phase </a:t>
            </a:r>
            <a:r>
              <a:rPr sz="1800" spc="-15" dirty="0">
                <a:solidFill>
                  <a:srgbClr val="0070BF"/>
                </a:solidFill>
                <a:latin typeface="Calibri"/>
                <a:cs typeface="Calibri"/>
              </a:rPr>
              <a:t>difference </a:t>
            </a:r>
            <a:r>
              <a:rPr sz="1800" spc="-5" dirty="0">
                <a:solidFill>
                  <a:srgbClr val="0070BF"/>
                </a:solidFill>
                <a:latin typeface="Calibri"/>
                <a:cs typeface="Calibri"/>
              </a:rPr>
              <a:t>between the </a:t>
            </a:r>
            <a:r>
              <a:rPr sz="1800" spc="-10" dirty="0">
                <a:solidFill>
                  <a:srgbClr val="0070BF"/>
                </a:solidFill>
                <a:latin typeface="Calibri"/>
                <a:cs typeface="Calibri"/>
              </a:rPr>
              <a:t>source voltage </a:t>
            </a:r>
            <a:r>
              <a:rPr sz="1800" dirty="0">
                <a:solidFill>
                  <a:srgbClr val="0070BF"/>
                </a:solidFill>
                <a:latin typeface="Calibri"/>
                <a:cs typeface="Calibri"/>
              </a:rPr>
              <a:t>and</a:t>
            </a:r>
            <a:r>
              <a:rPr sz="1800" spc="114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0BF"/>
                </a:solidFill>
                <a:latin typeface="Calibri"/>
                <a:cs typeface="Calibri"/>
              </a:rPr>
              <a:t>current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u="sng" spc="-5" dirty="0">
                <a:solidFill>
                  <a:srgbClr val="FF0000"/>
                </a:solidFill>
                <a:latin typeface="Calibri"/>
                <a:cs typeface="Calibri"/>
              </a:rPr>
              <a:t>The cosine of this </a:t>
            </a:r>
            <a:r>
              <a:rPr sz="1800" u="sng" dirty="0">
                <a:solidFill>
                  <a:srgbClr val="FF0000"/>
                </a:solidFill>
                <a:latin typeface="Calibri"/>
                <a:cs typeface="Calibri"/>
              </a:rPr>
              <a:t>phase </a:t>
            </a:r>
            <a:r>
              <a:rPr sz="1800" u="sng" spc="-15" dirty="0">
                <a:solidFill>
                  <a:srgbClr val="FF0000"/>
                </a:solidFill>
                <a:latin typeface="Calibri"/>
                <a:cs typeface="Calibri"/>
              </a:rPr>
              <a:t>difference </a:t>
            </a:r>
            <a:r>
              <a:rPr sz="1800" u="sng" spc="-5" dirty="0">
                <a:solidFill>
                  <a:srgbClr val="FF0000"/>
                </a:solidFill>
                <a:latin typeface="Calibri"/>
                <a:cs typeface="Calibri"/>
              </a:rPr>
              <a:t>is called </a:t>
            </a:r>
            <a:r>
              <a:rPr sz="1800" b="1" u="sng" spc="-5" dirty="0">
                <a:solidFill>
                  <a:srgbClr val="FF0000"/>
                </a:solidFill>
                <a:latin typeface="Calibri"/>
                <a:cs typeface="Calibri"/>
              </a:rPr>
              <a:t>electrical power</a:t>
            </a:r>
            <a:r>
              <a:rPr sz="1800" b="1" u="sng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latin typeface="Calibri"/>
                <a:cs typeface="Calibri"/>
              </a:rPr>
              <a:t>factor</a:t>
            </a:r>
            <a:r>
              <a:rPr sz="1800" u="sng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3970" marR="69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5" dirty="0">
                <a:latin typeface="Calibri"/>
                <a:cs typeface="Calibri"/>
              </a:rPr>
              <a:t>factor </a:t>
            </a:r>
            <a:r>
              <a:rPr sz="1800" spc="-5" dirty="0">
                <a:latin typeface="Calibri"/>
                <a:cs typeface="Calibri"/>
              </a:rPr>
              <a:t>(0 </a:t>
            </a:r>
            <a:r>
              <a:rPr sz="1800" dirty="0">
                <a:latin typeface="Calibri"/>
                <a:cs typeface="Calibri"/>
              </a:rPr>
              <a:t>&lt; </a:t>
            </a:r>
            <a:r>
              <a:rPr sz="1800" spc="-10" dirty="0">
                <a:latin typeface="Calibri"/>
                <a:cs typeface="Calibri"/>
              </a:rPr>
              <a:t>cosφ </a:t>
            </a:r>
            <a:r>
              <a:rPr sz="1800" dirty="0">
                <a:latin typeface="Calibri"/>
                <a:cs typeface="Calibri"/>
              </a:rPr>
              <a:t>&lt; 1 ) </a:t>
            </a:r>
            <a:r>
              <a:rPr sz="1800" spc="-10" dirty="0">
                <a:latin typeface="Calibri"/>
                <a:cs typeface="Calibri"/>
              </a:rPr>
              <a:t>represents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fraction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total </a:t>
            </a:r>
            <a:r>
              <a:rPr sz="1800" spc="-5" dirty="0">
                <a:latin typeface="Calibri"/>
                <a:cs typeface="Calibri"/>
              </a:rPr>
              <a:t>power that is </a:t>
            </a:r>
            <a:r>
              <a:rPr sz="1800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do the  </a:t>
            </a:r>
            <a:r>
              <a:rPr sz="1800" spc="-5" dirty="0">
                <a:latin typeface="Calibri"/>
                <a:cs typeface="Calibri"/>
              </a:rPr>
              <a:t>useful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Apparent 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1800" spc="-40" dirty="0">
                <a:latin typeface="Calibri"/>
                <a:cs typeface="Calibri"/>
              </a:rPr>
              <a:t>, </a:t>
            </a:r>
            <a:r>
              <a:rPr sz="1800" spc="-5" dirty="0">
                <a:latin typeface="Calibri"/>
                <a:cs typeface="Calibri"/>
              </a:rPr>
              <a:t>S=VI units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Amperes</a:t>
            </a:r>
            <a:endParaRPr sz="1800">
              <a:latin typeface="Calibri"/>
              <a:cs typeface="Calibri"/>
            </a:endParaRPr>
          </a:p>
          <a:p>
            <a:pPr marL="13970" marR="2870200">
              <a:lnSpc>
                <a:spcPct val="100000"/>
              </a:lnSpc>
            </a:pP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True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Power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or Active 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1800" spc="-3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P = </a:t>
            </a:r>
            <a:r>
              <a:rPr sz="1800" spc="-5" dirty="0">
                <a:latin typeface="Calibri"/>
                <a:cs typeface="Calibri"/>
              </a:rPr>
              <a:t>VI cosφ, units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20" dirty="0">
                <a:latin typeface="Calibri"/>
                <a:cs typeface="Calibri"/>
              </a:rPr>
              <a:t>Watts, </a:t>
            </a:r>
            <a:r>
              <a:rPr sz="1800" dirty="0">
                <a:latin typeface="Calibri"/>
                <a:cs typeface="Calibri"/>
              </a:rPr>
              <a:t>W 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Reactive 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1800" spc="-40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Q = </a:t>
            </a:r>
            <a:r>
              <a:rPr sz="1800" spc="-5" dirty="0">
                <a:latin typeface="Calibri"/>
                <a:cs typeface="Calibri"/>
              </a:rPr>
              <a:t>VI sinφ, units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VARs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800" b="1" spc="-5" dirty="0">
                <a:solidFill>
                  <a:srgbClr val="0070BF"/>
                </a:solidFill>
                <a:latin typeface="Calibri"/>
                <a:cs typeface="Calibri"/>
              </a:rPr>
              <a:t>Cosφ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30" dirty="0">
                <a:latin typeface="Calibri"/>
                <a:cs typeface="Calibri"/>
              </a:rPr>
              <a:t>True </a:t>
            </a:r>
            <a:r>
              <a:rPr sz="1800" spc="-20" dirty="0">
                <a:latin typeface="Calibri"/>
                <a:cs typeface="Calibri"/>
              </a:rPr>
              <a:t>Power </a:t>
            </a:r>
            <a:r>
              <a:rPr sz="1800" spc="-5" dirty="0">
                <a:latin typeface="Calibri"/>
                <a:cs typeface="Calibri"/>
              </a:rPr>
              <a:t>or Active </a:t>
            </a:r>
            <a:r>
              <a:rPr sz="1800" spc="-10" dirty="0">
                <a:latin typeface="Calibri"/>
                <a:cs typeface="Calibri"/>
              </a:rPr>
              <a:t>power </a:t>
            </a:r>
            <a:r>
              <a:rPr sz="1800" spc="-15" dirty="0">
                <a:latin typeface="Calibri"/>
                <a:cs typeface="Calibri"/>
              </a:rPr>
              <a:t>/Apparent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Power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30340" y="5029200"/>
            <a:ext cx="2790444" cy="1714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61264"/>
            <a:ext cx="9142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AC </a:t>
            </a:r>
            <a:r>
              <a:rPr sz="3600" spc="-20" dirty="0"/>
              <a:t>resistor</a:t>
            </a:r>
            <a:r>
              <a:rPr sz="3600" spc="-10" dirty="0"/>
              <a:t> circuits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93098" y="1402126"/>
            <a:ext cx="6837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Pure </a:t>
            </a:r>
            <a:r>
              <a:rPr sz="2000" spc="-15" dirty="0">
                <a:latin typeface="Calibri"/>
                <a:cs typeface="Calibri"/>
              </a:rPr>
              <a:t>resistive </a:t>
            </a:r>
            <a:r>
              <a:rPr sz="2000" spc="-5" dirty="0">
                <a:latin typeface="Calibri"/>
                <a:cs typeface="Calibri"/>
              </a:rPr>
              <a:t>AC circuit: </a:t>
            </a:r>
            <a:r>
              <a:rPr sz="2000" spc="-15" dirty="0">
                <a:latin typeface="Calibri"/>
                <a:cs typeface="Calibri"/>
              </a:rPr>
              <a:t>Resistor </a:t>
            </a:r>
            <a:r>
              <a:rPr sz="2000" spc="-10" dirty="0">
                <a:latin typeface="Calibri"/>
                <a:cs typeface="Calibri"/>
              </a:rPr>
              <a:t>voltage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current are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phase.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3711" y="2314955"/>
            <a:ext cx="3218687" cy="133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2583" y="2243327"/>
            <a:ext cx="3791711" cy="1839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7442" y="4616960"/>
            <a:ext cx="30035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92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v=V</a:t>
            </a:r>
            <a:r>
              <a:rPr sz="1950" spc="-15" baseline="-21367" dirty="0">
                <a:latin typeface="Calibri"/>
                <a:cs typeface="Calibri"/>
              </a:rPr>
              <a:t>m </a:t>
            </a:r>
            <a:r>
              <a:rPr sz="2000" spc="-5" dirty="0">
                <a:latin typeface="Calibri"/>
                <a:cs typeface="Calibri"/>
              </a:rPr>
              <a:t>sinωt  </a:t>
            </a:r>
            <a:r>
              <a:rPr sz="2000" dirty="0">
                <a:latin typeface="Calibri"/>
                <a:cs typeface="Calibri"/>
              </a:rPr>
              <a:t>i=I</a:t>
            </a:r>
            <a:r>
              <a:rPr sz="1950" baseline="-21367" dirty="0">
                <a:latin typeface="Calibri"/>
                <a:cs typeface="Calibri"/>
              </a:rPr>
              <a:t>m </a:t>
            </a:r>
            <a:r>
              <a:rPr sz="2000" spc="-5" dirty="0">
                <a:latin typeface="Calibri"/>
                <a:cs typeface="Calibri"/>
              </a:rPr>
              <a:t>sinωt  p=vi  </a:t>
            </a:r>
            <a:r>
              <a:rPr sz="2000" dirty="0">
                <a:latin typeface="Calibri"/>
                <a:cs typeface="Calibri"/>
              </a:rPr>
              <a:t>P=VI=I</a:t>
            </a:r>
            <a:r>
              <a:rPr sz="1950" baseline="25641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Units of </a:t>
            </a:r>
            <a:r>
              <a:rPr sz="2000" spc="-10" dirty="0">
                <a:latin typeface="Calibri"/>
                <a:cs typeface="Calibri"/>
              </a:rPr>
              <a:t>power are </a:t>
            </a:r>
            <a:r>
              <a:rPr sz="2000" spc="-20" dirty="0">
                <a:latin typeface="Calibri"/>
                <a:cs typeface="Calibri"/>
              </a:rPr>
              <a:t>watts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(W)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70407"/>
            <a:ext cx="9142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AC </a:t>
            </a:r>
            <a:r>
              <a:rPr sz="2400" spc="-10" dirty="0"/>
              <a:t>inductor</a:t>
            </a:r>
            <a:r>
              <a:rPr sz="2400" spc="-45" dirty="0"/>
              <a:t> </a:t>
            </a:r>
            <a:r>
              <a:rPr sz="2400" spc="-10" dirty="0"/>
              <a:t>circuits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386839" y="1600199"/>
            <a:ext cx="1458467" cy="746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2055" y="1616439"/>
            <a:ext cx="5622925" cy="1188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4597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Where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the induced </a:t>
            </a:r>
            <a:r>
              <a:rPr sz="2000" spc="-10" dirty="0">
                <a:latin typeface="Calibri"/>
                <a:cs typeface="Calibri"/>
              </a:rPr>
              <a:t>emf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inductor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01282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Inductor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dirty="0">
                <a:latin typeface="Calibri"/>
                <a:cs typeface="Calibri"/>
              </a:rPr>
              <a:t>lags </a:t>
            </a:r>
            <a:r>
              <a:rPr sz="2000" spc="-5" dirty="0">
                <a:latin typeface="Calibri"/>
                <a:cs typeface="Calibri"/>
              </a:rPr>
              <a:t>inductor </a:t>
            </a:r>
            <a:r>
              <a:rPr sz="2000" spc="-10" dirty="0">
                <a:latin typeface="Calibri"/>
                <a:cs typeface="Calibri"/>
              </a:rPr>
              <a:t>voltage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90</a:t>
            </a:r>
            <a:r>
              <a:rPr sz="1950" spc="15" baseline="25641" dirty="0">
                <a:latin typeface="Calibri"/>
                <a:cs typeface="Calibri"/>
              </a:rPr>
              <a:t>o</a:t>
            </a:r>
            <a:endParaRPr sz="1950" baseline="25641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2601467"/>
            <a:ext cx="3144011" cy="1304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2455" y="3101339"/>
            <a:ext cx="3791711" cy="160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7376" y="4689922"/>
            <a:ext cx="14573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v=V</a:t>
            </a:r>
            <a:r>
              <a:rPr sz="1800" spc="-22" baseline="-20833" dirty="0">
                <a:latin typeface="Calibri"/>
                <a:cs typeface="Calibri"/>
              </a:rPr>
              <a:t>m</a:t>
            </a:r>
            <a:r>
              <a:rPr sz="1800" spc="187" baseline="-20833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sinωt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i=I</a:t>
            </a:r>
            <a:r>
              <a:rPr sz="1800" spc="-7" baseline="-20833" dirty="0">
                <a:latin typeface="Calibri"/>
                <a:cs typeface="Calibri"/>
              </a:rPr>
              <a:t>m </a:t>
            </a:r>
            <a:r>
              <a:rPr sz="1800" spc="-5" dirty="0">
                <a:latin typeface="Calibri"/>
                <a:cs typeface="Calibri"/>
              </a:rPr>
              <a:t>sin(ωt-π/2)  P=VI </a:t>
            </a:r>
            <a:r>
              <a:rPr sz="1800" spc="-10" dirty="0">
                <a:latin typeface="Calibri"/>
                <a:cs typeface="Calibri"/>
              </a:rPr>
              <a:t>cosφ  </a:t>
            </a:r>
            <a:r>
              <a:rPr sz="1800" spc="-5" dirty="0">
                <a:latin typeface="Calibri"/>
                <a:cs typeface="Calibri"/>
              </a:rPr>
              <a:t>Since φ=90</a:t>
            </a:r>
            <a:r>
              <a:rPr sz="1800" spc="-7" baseline="25462" dirty="0">
                <a:latin typeface="Calibri"/>
                <a:cs typeface="Calibri"/>
              </a:rPr>
              <a:t>o  </a:t>
            </a:r>
            <a:r>
              <a:rPr sz="1800" spc="-5" dirty="0">
                <a:latin typeface="Calibri"/>
                <a:cs typeface="Calibri"/>
              </a:rPr>
              <a:t>Cosφ=0,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P=0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86200" y="4887467"/>
            <a:ext cx="1895855" cy="160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01176"/>
            <a:ext cx="9142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WHAT </a:t>
            </a:r>
            <a:r>
              <a:rPr spc="-5" dirty="0"/>
              <a:t>IS </a:t>
            </a:r>
            <a:r>
              <a:rPr spc="-45" dirty="0"/>
              <a:t>ALTERNATING </a:t>
            </a:r>
            <a:r>
              <a:rPr spc="-5" dirty="0"/>
              <a:t>CURRENT</a:t>
            </a:r>
            <a:r>
              <a:rPr spc="160" dirty="0"/>
              <a:t> </a:t>
            </a:r>
            <a:r>
              <a:rPr spc="-10" dirty="0"/>
              <a:t>(A.C.)?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402126"/>
            <a:ext cx="80721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Alternating </a:t>
            </a:r>
            <a:r>
              <a:rPr sz="2000" spc="-10" dirty="0">
                <a:latin typeface="Calibri"/>
                <a:cs typeface="Calibri"/>
              </a:rPr>
              <a:t>curre</a:t>
            </a:r>
            <a:r>
              <a:rPr lang="en-US" sz="2000" spc="-10" dirty="0">
                <a:latin typeface="Calibri"/>
                <a:cs typeface="Calibri"/>
              </a:rPr>
              <a:t>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spc="-10" dirty="0">
                <a:latin typeface="Calibri"/>
                <a:cs typeface="Calibri"/>
              </a:rPr>
              <a:t>constantly </a:t>
            </a:r>
            <a:r>
              <a:rPr sz="2000" spc="-5" dirty="0">
                <a:latin typeface="Calibri"/>
                <a:cs typeface="Calibri"/>
              </a:rPr>
              <a:t>changes in amplitude,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spc="-15" dirty="0">
                <a:latin typeface="Calibri"/>
                <a:cs typeface="Calibri"/>
              </a:rPr>
              <a:t>reverses </a:t>
            </a:r>
            <a:r>
              <a:rPr sz="2000" spc="-5" dirty="0">
                <a:latin typeface="Calibri"/>
                <a:cs typeface="Calibri"/>
              </a:rPr>
              <a:t>direction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regular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intervals.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8083" y="2314955"/>
            <a:ext cx="4067555" cy="141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5938" y="4045456"/>
            <a:ext cx="827214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Because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changes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so </a:t>
            </a:r>
            <a:r>
              <a:rPr sz="2000" spc="-30" dirty="0">
                <a:latin typeface="Calibri"/>
                <a:cs typeface="Calibri"/>
              </a:rPr>
              <a:t>regular, </a:t>
            </a:r>
            <a:r>
              <a:rPr sz="2000" spc="-5" dirty="0">
                <a:latin typeface="Calibri"/>
                <a:cs typeface="Calibri"/>
              </a:rPr>
              <a:t>alternating </a:t>
            </a:r>
            <a:r>
              <a:rPr sz="2000" spc="-10" dirty="0">
                <a:latin typeface="Calibri"/>
                <a:cs typeface="Calibri"/>
              </a:rPr>
              <a:t>voltage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15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number of </a:t>
            </a:r>
            <a:r>
              <a:rPr sz="2000" spc="-10" dirty="0">
                <a:latin typeface="Calibri"/>
                <a:cs typeface="Calibri"/>
              </a:rPr>
              <a:t>properties </a:t>
            </a:r>
            <a:r>
              <a:rPr sz="2000" spc="-5" dirty="0">
                <a:latin typeface="Calibri"/>
                <a:cs typeface="Calibri"/>
              </a:rPr>
              <a:t>associated with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such </a:t>
            </a:r>
            <a:r>
              <a:rPr sz="2000" spc="-20" dirty="0">
                <a:latin typeface="Calibri"/>
                <a:cs typeface="Calibri"/>
              </a:rPr>
              <a:t>waveform. </a:t>
            </a:r>
            <a:r>
              <a:rPr sz="2000" spc="-5" dirty="0">
                <a:latin typeface="Calibri"/>
                <a:cs typeface="Calibri"/>
              </a:rPr>
              <a:t>These basic  </a:t>
            </a:r>
            <a:r>
              <a:rPr sz="2000" spc="-10" dirty="0">
                <a:latin typeface="Calibri"/>
                <a:cs typeface="Calibri"/>
              </a:rPr>
              <a:t>properties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r>
              <a:rPr sz="2000" spc="-5" dirty="0">
                <a:latin typeface="Calibri"/>
                <a:cs typeface="Calibri"/>
              </a:rPr>
              <a:t>: It </a:t>
            </a:r>
            <a:r>
              <a:rPr sz="2000" spc="-10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number of </a:t>
            </a:r>
            <a:r>
              <a:rPr sz="2000" spc="-10" dirty="0">
                <a:latin typeface="Calibri"/>
                <a:cs typeface="Calibri"/>
              </a:rPr>
              <a:t>complete </a:t>
            </a:r>
            <a:r>
              <a:rPr sz="2000" spc="-5" dirty="0">
                <a:latin typeface="Calibri"/>
                <a:cs typeface="Calibri"/>
              </a:rPr>
              <a:t>cycles </a:t>
            </a:r>
            <a:r>
              <a:rPr sz="2000" spc="-10" dirty="0">
                <a:latin typeface="Calibri"/>
                <a:cs typeface="Calibri"/>
              </a:rPr>
              <a:t>that occurred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one </a:t>
            </a:r>
            <a:r>
              <a:rPr sz="2000" spc="-5" dirty="0">
                <a:latin typeface="Calibri"/>
                <a:cs typeface="Calibri"/>
              </a:rPr>
              <a:t>second.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frequency of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wave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 commonly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measured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cycles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per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second 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(cycles/sec)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expressed </a:t>
            </a:r>
            <a:r>
              <a:rPr sz="2000" spc="-5" dirty="0">
                <a:latin typeface="Calibri"/>
                <a:cs typeface="Calibri"/>
              </a:rPr>
              <a:t>in units of Hertz (Hz). It is </a:t>
            </a:r>
            <a:r>
              <a:rPr sz="2000" spc="-10" dirty="0">
                <a:latin typeface="Calibri"/>
                <a:cs typeface="Calibri"/>
              </a:rPr>
              <a:t>represented </a:t>
            </a:r>
            <a:r>
              <a:rPr sz="2000" spc="-5" dirty="0">
                <a:latin typeface="Calibri"/>
                <a:cs typeface="Calibri"/>
              </a:rPr>
              <a:t>in  </a:t>
            </a:r>
            <a:r>
              <a:rPr sz="2000" spc="-10" dirty="0">
                <a:latin typeface="Calibri"/>
                <a:cs typeface="Calibri"/>
              </a:rPr>
              <a:t>mathematical </a:t>
            </a:r>
            <a:r>
              <a:rPr sz="2000" spc="-5" dirty="0">
                <a:latin typeface="Calibri"/>
                <a:cs typeface="Calibri"/>
              </a:rPr>
              <a:t>equations 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letter </a:t>
            </a:r>
            <a:r>
              <a:rPr sz="2000" dirty="0">
                <a:latin typeface="Calibri"/>
                <a:cs typeface="Calibri"/>
              </a:rPr>
              <a:t>‘</a:t>
            </a:r>
            <a:r>
              <a:rPr sz="2000" i="1" dirty="0">
                <a:latin typeface="Calibri"/>
                <a:cs typeface="Calibri"/>
              </a:rPr>
              <a:t>f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spc="-95" dirty="0">
                <a:latin typeface="Calibri"/>
                <a:cs typeface="Calibri"/>
              </a:rPr>
              <a:t>’.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530095"/>
            <a:ext cx="5353811" cy="183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0419" y="3475351"/>
            <a:ext cx="3801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Current lags applied </a:t>
            </a:r>
            <a:r>
              <a:rPr sz="1800" i="1" spc="-10" dirty="0">
                <a:latin typeface="Calibri"/>
                <a:cs typeface="Calibri"/>
              </a:rPr>
              <a:t>voltage by </a:t>
            </a:r>
            <a:r>
              <a:rPr sz="1800" i="1" spc="-5" dirty="0">
                <a:latin typeface="Calibri"/>
                <a:cs typeface="Calibri"/>
              </a:rPr>
              <a:t>0</a:t>
            </a:r>
            <a:r>
              <a:rPr sz="1800" i="1" spc="-7" baseline="25462" dirty="0">
                <a:latin typeface="Calibri"/>
                <a:cs typeface="Calibri"/>
              </a:rPr>
              <a:t>o </a:t>
            </a:r>
            <a:r>
              <a:rPr sz="1800" i="1" spc="-15" dirty="0">
                <a:latin typeface="Calibri"/>
                <a:cs typeface="Calibri"/>
              </a:rPr>
              <a:t>to</a:t>
            </a:r>
            <a:r>
              <a:rPr sz="1800" i="1" spc="-1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90</a:t>
            </a:r>
            <a:r>
              <a:rPr sz="1800" i="1" spc="-7" baseline="25462" dirty="0">
                <a:latin typeface="Calibri"/>
                <a:cs typeface="Calibri"/>
              </a:rPr>
              <a:t>o</a:t>
            </a:r>
            <a:r>
              <a:rPr sz="1800" i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750040"/>
            <a:ext cx="9142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Series </a:t>
            </a:r>
            <a:r>
              <a:rPr sz="3200" spc="-15" dirty="0"/>
              <a:t>resistor-inductor</a:t>
            </a:r>
            <a:r>
              <a:rPr sz="3200" spc="-10" dirty="0"/>
              <a:t> </a:t>
            </a:r>
            <a:r>
              <a:rPr sz="3200" spc="-15" dirty="0"/>
              <a:t>circuits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967" y="4600955"/>
            <a:ext cx="2590800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9095" y="4672583"/>
            <a:ext cx="3913632" cy="1505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75554"/>
            <a:ext cx="9142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AC </a:t>
            </a:r>
            <a:r>
              <a:rPr sz="3600" spc="-10" dirty="0"/>
              <a:t>Capacitor</a:t>
            </a:r>
            <a:r>
              <a:rPr sz="3600" spc="-20" dirty="0"/>
              <a:t> </a:t>
            </a:r>
            <a:r>
              <a:rPr sz="3600" spc="-10" dirty="0"/>
              <a:t>Circuits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35369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Capacitors </a:t>
            </a:r>
            <a:r>
              <a:rPr spc="-5" dirty="0"/>
              <a:t>oppose changes in </a:t>
            </a:r>
            <a:r>
              <a:rPr spc="-10" dirty="0"/>
              <a:t>voltage </a:t>
            </a:r>
            <a:r>
              <a:rPr spc="-5" dirty="0"/>
              <a:t>by </a:t>
            </a:r>
            <a:r>
              <a:rPr spc="-10" dirty="0"/>
              <a:t>drawing </a:t>
            </a:r>
            <a:r>
              <a:rPr spc="-5" dirty="0"/>
              <a:t>or supplying </a:t>
            </a:r>
            <a:r>
              <a:rPr spc="-10" dirty="0"/>
              <a:t>current </a:t>
            </a:r>
            <a:r>
              <a:rPr dirty="0"/>
              <a:t>as </a:t>
            </a:r>
            <a:r>
              <a:rPr spc="-5" dirty="0"/>
              <a:t>they </a:t>
            </a:r>
            <a:r>
              <a:rPr spc="-10" dirty="0"/>
              <a:t>charge </a:t>
            </a:r>
            <a:r>
              <a:rPr spc="-5" dirty="0"/>
              <a:t>or  </a:t>
            </a:r>
            <a:r>
              <a:rPr spc="-10" dirty="0"/>
              <a:t>discharge to </a:t>
            </a:r>
            <a:r>
              <a:rPr spc="-5" dirty="0"/>
              <a:t>the new </a:t>
            </a:r>
            <a:r>
              <a:rPr spc="-10" dirty="0"/>
              <a:t>voltage </a:t>
            </a:r>
            <a:r>
              <a:rPr spc="-5" dirty="0"/>
              <a:t>level. The flow of </a:t>
            </a:r>
            <a:r>
              <a:rPr spc="-10" dirty="0"/>
              <a:t>electrons through </a:t>
            </a:r>
            <a:r>
              <a:rPr dirty="0"/>
              <a:t>a </a:t>
            </a:r>
            <a:r>
              <a:rPr spc="-10" dirty="0"/>
              <a:t>capacitor </a:t>
            </a:r>
            <a:r>
              <a:rPr spc="-5" dirty="0"/>
              <a:t>is </a:t>
            </a:r>
            <a:r>
              <a:rPr spc="-10" dirty="0"/>
              <a:t>directly  </a:t>
            </a:r>
            <a:r>
              <a:rPr spc="-5" dirty="0"/>
              <a:t>proportional </a:t>
            </a:r>
            <a:r>
              <a:rPr spc="-10" dirty="0"/>
              <a:t>to </a:t>
            </a:r>
            <a:r>
              <a:rPr spc="-5" dirty="0"/>
              <a:t>the </a:t>
            </a:r>
            <a:r>
              <a:rPr spc="-20" dirty="0"/>
              <a:t>rate </a:t>
            </a:r>
            <a:r>
              <a:rPr spc="-5" dirty="0"/>
              <a:t>of change of </a:t>
            </a:r>
            <a:r>
              <a:rPr spc="-10" dirty="0"/>
              <a:t>voltage across </a:t>
            </a:r>
            <a:r>
              <a:rPr spc="-5" dirty="0"/>
              <a:t>the </a:t>
            </a:r>
            <a:r>
              <a:rPr spc="-25" dirty="0"/>
              <a:t>capacitor. </a:t>
            </a:r>
            <a:r>
              <a:rPr spc="-5" dirty="0"/>
              <a:t>This opposition </a:t>
            </a:r>
            <a:r>
              <a:rPr spc="-10" dirty="0"/>
              <a:t>to  voltage </a:t>
            </a:r>
            <a:r>
              <a:rPr spc="-5" dirty="0"/>
              <a:t>change is another </a:t>
            </a:r>
            <a:r>
              <a:rPr spc="-15" dirty="0"/>
              <a:t>form </a:t>
            </a:r>
            <a:r>
              <a:rPr spc="-5" dirty="0"/>
              <a:t>of</a:t>
            </a:r>
            <a:r>
              <a:rPr spc="55" dirty="0"/>
              <a:t> </a:t>
            </a:r>
            <a:r>
              <a:rPr spc="-10" dirty="0"/>
              <a:t>reactance.</a:t>
            </a:r>
          </a:p>
          <a:p>
            <a:pPr marL="85090" marR="459105">
              <a:lnSpc>
                <a:spcPct val="100000"/>
              </a:lnSpc>
            </a:pPr>
            <a:r>
              <a:rPr spc="-5" dirty="0"/>
              <a:t>Expressed </a:t>
            </a:r>
            <a:r>
              <a:rPr spc="-15" dirty="0"/>
              <a:t>mathematically, </a:t>
            </a:r>
            <a:r>
              <a:rPr spc="-5" dirty="0"/>
              <a:t>the </a:t>
            </a:r>
            <a:r>
              <a:rPr spc="-10" dirty="0"/>
              <a:t>relationship </a:t>
            </a:r>
            <a:r>
              <a:rPr spc="-5" dirty="0"/>
              <a:t>between the </a:t>
            </a:r>
            <a:r>
              <a:rPr spc="-10" dirty="0"/>
              <a:t>current through </a:t>
            </a:r>
            <a:r>
              <a:rPr spc="-5" dirty="0"/>
              <a:t>the </a:t>
            </a:r>
            <a:r>
              <a:rPr spc="-10" dirty="0"/>
              <a:t>capacitor  </a:t>
            </a:r>
            <a:r>
              <a:rPr dirty="0"/>
              <a:t>and </a:t>
            </a:r>
            <a:r>
              <a:rPr spc="-20" dirty="0"/>
              <a:t>rate </a:t>
            </a:r>
            <a:r>
              <a:rPr spc="-5" dirty="0"/>
              <a:t>of </a:t>
            </a:r>
            <a:r>
              <a:rPr spc="-10" dirty="0"/>
              <a:t>voltage </a:t>
            </a:r>
            <a:r>
              <a:rPr spc="-5" dirty="0"/>
              <a:t>change </a:t>
            </a:r>
            <a:r>
              <a:rPr spc="-10" dirty="0"/>
              <a:t>across </a:t>
            </a:r>
            <a:r>
              <a:rPr spc="-5" dirty="0"/>
              <a:t>the </a:t>
            </a:r>
            <a:r>
              <a:rPr spc="-10" dirty="0"/>
              <a:t>capacitor </a:t>
            </a:r>
            <a:r>
              <a:rPr spc="-5" dirty="0"/>
              <a:t>is </a:t>
            </a:r>
            <a:r>
              <a:rPr dirty="0"/>
              <a:t>as</a:t>
            </a:r>
            <a:r>
              <a:rPr spc="100" dirty="0"/>
              <a:t> </a:t>
            </a:r>
            <a:r>
              <a:rPr spc="-5" dirty="0"/>
              <a:t>such:</a:t>
            </a:r>
          </a:p>
          <a:p>
            <a:pPr marL="72390">
              <a:lnSpc>
                <a:spcPct val="100000"/>
              </a:lnSpc>
            </a:pPr>
            <a:endParaRPr spc="-5" dirty="0"/>
          </a:p>
          <a:p>
            <a:pPr marL="1729105" marR="5080" indent="-1905">
              <a:lnSpc>
                <a:spcPct val="100000"/>
              </a:lnSpc>
              <a:spcBef>
                <a:spcPts val="1585"/>
              </a:spcBef>
            </a:pPr>
            <a:r>
              <a:rPr dirty="0"/>
              <a:t>de/dt </a:t>
            </a:r>
            <a:r>
              <a:rPr spc="-5" dirty="0"/>
              <a:t>is the </a:t>
            </a:r>
            <a:r>
              <a:rPr spc="-20" dirty="0"/>
              <a:t>rate </a:t>
            </a:r>
            <a:r>
              <a:rPr spc="-5" dirty="0"/>
              <a:t>of change of </a:t>
            </a:r>
            <a:r>
              <a:rPr spc="-10" dirty="0"/>
              <a:t>instantaneous voltage </a:t>
            </a:r>
            <a:r>
              <a:rPr spc="-5" dirty="0"/>
              <a:t>(e) </a:t>
            </a:r>
            <a:r>
              <a:rPr spc="-10" dirty="0"/>
              <a:t>over </a:t>
            </a:r>
            <a:r>
              <a:rPr spc="-5" dirty="0"/>
              <a:t>time, in volts  </a:t>
            </a:r>
            <a:r>
              <a:rPr dirty="0"/>
              <a:t>per</a:t>
            </a:r>
            <a:r>
              <a:rPr spc="-10" dirty="0"/>
              <a:t> </a:t>
            </a:r>
            <a:r>
              <a:rPr spc="-5" dirty="0"/>
              <a:t>second.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0327" y="3457955"/>
            <a:ext cx="790955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967" y="4172711"/>
            <a:ext cx="3238500" cy="1266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7467" y="3816096"/>
            <a:ext cx="3790188" cy="160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58455" y="5029199"/>
            <a:ext cx="1761744" cy="1629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4501" y="5392871"/>
            <a:ext cx="4325620" cy="12890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i="1" spc="-10" dirty="0">
                <a:latin typeface="Calibri"/>
                <a:cs typeface="Calibri"/>
              </a:rPr>
              <a:t>capacitor voltage </a:t>
            </a:r>
            <a:r>
              <a:rPr sz="1800" i="1" spc="-5" dirty="0">
                <a:latin typeface="Calibri"/>
                <a:cs typeface="Calibri"/>
              </a:rPr>
              <a:t>lags </a:t>
            </a:r>
            <a:r>
              <a:rPr sz="1800" i="1" spc="-10" dirty="0">
                <a:latin typeface="Calibri"/>
                <a:cs typeface="Calibri"/>
              </a:rPr>
              <a:t>capacitor </a:t>
            </a:r>
            <a:r>
              <a:rPr sz="1800" i="1" spc="-5" dirty="0">
                <a:latin typeface="Calibri"/>
                <a:cs typeface="Calibri"/>
              </a:rPr>
              <a:t>current </a:t>
            </a:r>
            <a:r>
              <a:rPr sz="1800" i="1" spc="-10" dirty="0">
                <a:latin typeface="Calibri"/>
                <a:cs typeface="Calibri"/>
              </a:rPr>
              <a:t>by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90</a:t>
            </a:r>
            <a:r>
              <a:rPr sz="1800" i="1" spc="-15" baseline="25462" dirty="0">
                <a:latin typeface="Calibri"/>
                <a:cs typeface="Calibri"/>
              </a:rPr>
              <a:t>o</a:t>
            </a:r>
            <a:endParaRPr sz="1800" baseline="25462">
              <a:latin typeface="Calibri"/>
              <a:cs typeface="Calibri"/>
            </a:endParaRPr>
          </a:p>
          <a:p>
            <a:pPr marL="155575" marR="1215390">
              <a:lnSpc>
                <a:spcPct val="100000"/>
              </a:lnSpc>
              <a:spcBef>
                <a:spcPts val="650"/>
              </a:spcBef>
            </a:pPr>
            <a:r>
              <a:rPr sz="1800" spc="-15" dirty="0">
                <a:latin typeface="Calibri"/>
                <a:cs typeface="Calibri"/>
              </a:rPr>
              <a:t>v=V</a:t>
            </a:r>
            <a:r>
              <a:rPr sz="1800" spc="-22" baseline="-20833" dirty="0">
                <a:latin typeface="Calibri"/>
                <a:cs typeface="Calibri"/>
              </a:rPr>
              <a:t>m </a:t>
            </a:r>
            <a:r>
              <a:rPr sz="1800" spc="-5" dirty="0">
                <a:latin typeface="Calibri"/>
                <a:cs typeface="Calibri"/>
              </a:rPr>
              <a:t>sinωt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i=I</a:t>
            </a:r>
            <a:r>
              <a:rPr sz="1800" spc="-7" baseline="-20833" dirty="0">
                <a:latin typeface="Calibri"/>
                <a:cs typeface="Calibri"/>
              </a:rPr>
              <a:t>m </a:t>
            </a:r>
            <a:r>
              <a:rPr sz="1800" spc="-5" dirty="0">
                <a:latin typeface="Calibri"/>
                <a:cs typeface="Calibri"/>
              </a:rPr>
              <a:t>sin(ωt+π/2)  P=VI cosφ; Since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φ=90</a:t>
            </a:r>
            <a:r>
              <a:rPr sz="1800" spc="-7" baseline="25462" dirty="0">
                <a:latin typeface="Calibri"/>
                <a:cs typeface="Calibri"/>
              </a:rPr>
              <a:t>o</a:t>
            </a:r>
            <a:r>
              <a:rPr sz="1800" spc="-15" baseline="25462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Cosφ=0,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P=0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5554"/>
            <a:ext cx="6033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Series </a:t>
            </a:r>
            <a:r>
              <a:rPr sz="3600" spc="-15" dirty="0"/>
              <a:t>Resistor-capacitor</a:t>
            </a:r>
            <a:r>
              <a:rPr sz="3600" spc="-130" dirty="0"/>
              <a:t> </a:t>
            </a:r>
            <a:r>
              <a:rPr sz="3600" spc="-10" dirty="0"/>
              <a:t>Circuits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43711" y="1458467"/>
            <a:ext cx="4981955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3827" y="1600200"/>
            <a:ext cx="2590800" cy="1458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3601211"/>
            <a:ext cx="3762755" cy="1466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098" y="1330687"/>
            <a:ext cx="71983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The phasor </a:t>
            </a:r>
            <a:r>
              <a:rPr sz="2000" spc="-5" dirty="0">
                <a:latin typeface="Calibri"/>
                <a:cs typeface="Calibri"/>
              </a:rPr>
              <a:t>diagram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RLC </a:t>
            </a:r>
            <a:r>
              <a:rPr sz="2000" spc="-5" dirty="0">
                <a:latin typeface="Calibri"/>
                <a:cs typeface="Calibri"/>
              </a:rPr>
              <a:t>series circuit </a:t>
            </a:r>
            <a:r>
              <a:rPr sz="2000" spc="-10" dirty="0">
                <a:latin typeface="Calibri"/>
                <a:cs typeface="Calibri"/>
              </a:rPr>
              <a:t>shows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main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features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6839" y="2101595"/>
            <a:ext cx="7324343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61264"/>
            <a:ext cx="9142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Series R, </a:t>
            </a:r>
            <a:r>
              <a:rPr sz="3600" spc="0" dirty="0"/>
              <a:t>L, </a:t>
            </a:r>
            <a:r>
              <a:rPr sz="3600" spc="-5" dirty="0"/>
              <a:t>and</a:t>
            </a:r>
            <a:r>
              <a:rPr sz="3600" spc="-70" dirty="0"/>
              <a:t> </a:t>
            </a:r>
            <a:r>
              <a:rPr sz="3600" dirty="0"/>
              <a:t>C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083" y="4172711"/>
            <a:ext cx="8577071" cy="1642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37573" y="6118682"/>
            <a:ext cx="16789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Power, </a:t>
            </a:r>
            <a:r>
              <a:rPr sz="1800" spc="-5" dirty="0">
                <a:latin typeface="Calibri"/>
                <a:cs typeface="Calibri"/>
              </a:rPr>
              <a:t>P= VI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cosφ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098" y="1403649"/>
            <a:ext cx="84137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Three </a:t>
            </a:r>
            <a:r>
              <a:rPr sz="1800" spc="-5" dirty="0">
                <a:latin typeface="Calibri"/>
                <a:cs typeface="Calibri"/>
              </a:rPr>
              <a:t>windings, with </a:t>
            </a:r>
            <a:r>
              <a:rPr sz="1800" dirty="0">
                <a:latin typeface="Calibri"/>
                <a:cs typeface="Calibri"/>
              </a:rPr>
              <a:t>equal </a:t>
            </a:r>
            <a:r>
              <a:rPr sz="1800" spc="-5" dirty="0">
                <a:latin typeface="Calibri"/>
                <a:cs typeface="Calibri"/>
              </a:rPr>
              <a:t>no. of turns in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one,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used, so as </a:t>
            </a:r>
            <a:r>
              <a:rPr sz="1800" spc="-10" dirty="0">
                <a:latin typeface="Calibri"/>
                <a:cs typeface="Calibri"/>
              </a:rPr>
              <a:t>to obtain </a:t>
            </a:r>
            <a:r>
              <a:rPr sz="1800" dirty="0">
                <a:latin typeface="Calibri"/>
                <a:cs typeface="Calibri"/>
              </a:rPr>
              <a:t>equal  </a:t>
            </a:r>
            <a:r>
              <a:rPr sz="1800" spc="-10" dirty="0">
                <a:latin typeface="Calibri"/>
                <a:cs typeface="Calibri"/>
              </a:rPr>
              <a:t>voltage </a:t>
            </a:r>
            <a:r>
              <a:rPr sz="1800" spc="-5" dirty="0">
                <a:latin typeface="Calibri"/>
                <a:cs typeface="Calibri"/>
              </a:rPr>
              <a:t>in magnitude in all three </a:t>
            </a:r>
            <a:r>
              <a:rPr sz="1800" dirty="0">
                <a:latin typeface="Calibri"/>
                <a:cs typeface="Calibri"/>
              </a:rPr>
              <a:t>phases. </a:t>
            </a:r>
            <a:r>
              <a:rPr sz="1800" spc="-5" dirty="0">
                <a:latin typeface="Calibri"/>
                <a:cs typeface="Calibri"/>
              </a:rPr>
              <a:t>Also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obtain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balanced three-phase </a:t>
            </a:r>
            <a:r>
              <a:rPr sz="1800" spc="-10" dirty="0">
                <a:latin typeface="Calibri"/>
                <a:cs typeface="Calibri"/>
              </a:rPr>
              <a:t>voltage,  </a:t>
            </a:r>
            <a:r>
              <a:rPr sz="1800" spc="-5" dirty="0">
                <a:latin typeface="Calibri"/>
                <a:cs typeface="Calibri"/>
              </a:rPr>
              <a:t>the windings are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placed at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electrical angle of with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30" dirty="0">
                <a:latin typeface="Calibri"/>
                <a:cs typeface="Calibri"/>
              </a:rPr>
              <a:t>other, </a:t>
            </a:r>
            <a:r>
              <a:rPr sz="1800" spc="-5" dirty="0">
                <a:latin typeface="Calibri"/>
                <a:cs typeface="Calibri"/>
              </a:rPr>
              <a:t>such that the  </a:t>
            </a:r>
            <a:r>
              <a:rPr sz="1800" spc="-10" dirty="0">
                <a:latin typeface="Calibri"/>
                <a:cs typeface="Calibri"/>
              </a:rPr>
              <a:t>voltages </a:t>
            </a:r>
            <a:r>
              <a:rPr sz="1800" spc="-5" dirty="0">
                <a:latin typeface="Calibri"/>
                <a:cs typeface="Calibri"/>
              </a:rPr>
              <a:t>in each </a:t>
            </a:r>
            <a:r>
              <a:rPr sz="1800" dirty="0">
                <a:latin typeface="Calibri"/>
                <a:cs typeface="Calibri"/>
              </a:rPr>
              <a:t>phase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also at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angle of with each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339" y="2886455"/>
            <a:ext cx="3500627" cy="3113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2119" y="3246120"/>
            <a:ext cx="2862071" cy="2121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3098" y="1541953"/>
            <a:ext cx="827278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Time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Period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It is the </a:t>
            </a:r>
            <a:r>
              <a:rPr sz="2400" spc="-15" dirty="0">
                <a:latin typeface="Calibri"/>
                <a:cs typeface="Calibri"/>
              </a:rPr>
              <a:t>duration </a:t>
            </a:r>
            <a:r>
              <a:rPr sz="2400" spc="-5" dirty="0">
                <a:latin typeface="Calibri"/>
                <a:cs typeface="Calibri"/>
              </a:rPr>
              <a:t>of time </a:t>
            </a:r>
            <a:r>
              <a:rPr sz="2400" spc="-15" dirty="0">
                <a:latin typeface="Calibri"/>
                <a:cs typeface="Calibri"/>
              </a:rPr>
              <a:t>required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quantity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10" dirty="0">
                <a:latin typeface="Calibri"/>
                <a:cs typeface="Calibri"/>
              </a:rPr>
              <a:t>complete one cycle. </a:t>
            </a:r>
            <a:r>
              <a:rPr sz="2400" spc="-5" dirty="0">
                <a:latin typeface="Calibri"/>
                <a:cs typeface="Calibri"/>
              </a:rPr>
              <a:t>And is </a:t>
            </a:r>
            <a:r>
              <a:rPr sz="2400" spc="-10" dirty="0">
                <a:latin typeface="Calibri"/>
                <a:cs typeface="Calibri"/>
              </a:rPr>
              <a:t>denoted by </a:t>
            </a:r>
            <a:r>
              <a:rPr sz="2400" spc="-125" dirty="0">
                <a:latin typeface="Calibri"/>
                <a:cs typeface="Calibri"/>
              </a:rPr>
              <a:t>T. </a:t>
            </a:r>
            <a:r>
              <a:rPr sz="2400" spc="-5" dirty="0">
                <a:latin typeface="Calibri"/>
                <a:cs typeface="Calibri"/>
              </a:rPr>
              <a:t>This is </a:t>
            </a:r>
            <a:r>
              <a:rPr sz="2400" spc="-15" dirty="0">
                <a:latin typeface="Calibri"/>
                <a:cs typeface="Calibri"/>
              </a:rPr>
              <a:t>reciprocal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25" dirty="0">
                <a:latin typeface="Calibri"/>
                <a:cs typeface="Calibri"/>
              </a:rPr>
              <a:t>frequency.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Amplitude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spc="-20" dirty="0">
                <a:latin typeface="Calibri"/>
                <a:cs typeface="Calibri"/>
              </a:rPr>
              <a:t>Mathematically,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amplitude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sine </a:t>
            </a:r>
            <a:r>
              <a:rPr sz="2400" spc="-30" dirty="0">
                <a:latin typeface="Calibri"/>
                <a:cs typeface="Calibri"/>
              </a:rPr>
              <a:t>wave </a:t>
            </a:r>
            <a:r>
              <a:rPr sz="2400" spc="-5" dirty="0">
                <a:latin typeface="Calibri"/>
                <a:cs typeface="Calibri"/>
              </a:rPr>
              <a:t>is the 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sine </a:t>
            </a:r>
            <a:r>
              <a:rPr sz="2400" spc="-30" dirty="0">
                <a:latin typeface="Calibri"/>
                <a:cs typeface="Calibri"/>
              </a:rPr>
              <a:t>wave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its peak. This is the </a:t>
            </a:r>
            <a:r>
              <a:rPr sz="2400" spc="-10" dirty="0">
                <a:latin typeface="Calibri"/>
                <a:cs typeface="Calibri"/>
              </a:rPr>
              <a:t>maximum value,  positive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negative,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attain.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50529"/>
            <a:ext cx="9142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A.C.</a:t>
            </a:r>
            <a:r>
              <a:rPr sz="3200" spc="-5" dirty="0"/>
              <a:t> </a:t>
            </a:r>
            <a:r>
              <a:rPr sz="3200" spc="-10" dirty="0"/>
              <a:t>Fundamentals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958083" y="1458467"/>
            <a:ext cx="4334255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4500" y="3688265"/>
            <a:ext cx="798639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Instantaneous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Value: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instantaneous value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alternating </a:t>
            </a:r>
            <a:r>
              <a:rPr sz="2000" spc="-10" dirty="0">
                <a:latin typeface="Calibri"/>
                <a:cs typeface="Calibri"/>
              </a:rPr>
              <a:t>voltage </a:t>
            </a:r>
            <a:r>
              <a:rPr sz="2000" spc="-5" dirty="0">
                <a:latin typeface="Calibri"/>
                <a:cs typeface="Calibri"/>
              </a:rPr>
              <a:t>or 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value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voltage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one </a:t>
            </a:r>
            <a:r>
              <a:rPr sz="2000" spc="-5" dirty="0">
                <a:latin typeface="Calibri"/>
                <a:cs typeface="Calibri"/>
              </a:rPr>
              <a:t>particular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instant.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Average Value: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average </a:t>
            </a:r>
            <a:r>
              <a:rPr sz="2000" spc="-10" dirty="0">
                <a:latin typeface="Calibri"/>
                <a:cs typeface="Calibri"/>
              </a:rPr>
              <a:t>value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alternating current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voltage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20" dirty="0">
                <a:latin typeface="Calibri"/>
                <a:cs typeface="Calibri"/>
              </a:rPr>
              <a:t>average </a:t>
            </a:r>
            <a:r>
              <a:rPr sz="2000" spc="-5" dirty="0">
                <a:latin typeface="Calibri"/>
                <a:cs typeface="Calibri"/>
              </a:rPr>
              <a:t>of all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instantaneous </a:t>
            </a:r>
            <a:r>
              <a:rPr sz="2000" spc="-5" dirty="0">
                <a:latin typeface="Calibri"/>
                <a:cs typeface="Calibri"/>
              </a:rPr>
              <a:t>values during one alternation. </a:t>
            </a:r>
            <a:r>
              <a:rPr sz="2000" dirty="0">
                <a:latin typeface="Calibri"/>
                <a:cs typeface="Calibri"/>
              </a:rPr>
              <a:t>Since the  </a:t>
            </a:r>
            <a:r>
              <a:rPr sz="2000" spc="-10" dirty="0">
                <a:latin typeface="Calibri"/>
                <a:cs typeface="Calibri"/>
              </a:rPr>
              <a:t>voltage </a:t>
            </a:r>
            <a:r>
              <a:rPr sz="2000" spc="-5" dirty="0">
                <a:latin typeface="Calibri"/>
                <a:cs typeface="Calibri"/>
              </a:rPr>
              <a:t>increases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25" dirty="0">
                <a:latin typeface="Calibri"/>
                <a:cs typeface="Calibri"/>
              </a:rPr>
              <a:t>zero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peak </a:t>
            </a:r>
            <a:r>
              <a:rPr sz="2000" spc="-10" dirty="0">
                <a:latin typeface="Calibri"/>
                <a:cs typeface="Calibri"/>
              </a:rPr>
              <a:t>value </a:t>
            </a:r>
            <a:r>
              <a:rPr sz="2000" spc="-5" dirty="0">
                <a:latin typeface="Calibri"/>
                <a:cs typeface="Calibri"/>
              </a:rPr>
              <a:t>and decreases </a:t>
            </a:r>
            <a:r>
              <a:rPr sz="2000" dirty="0">
                <a:latin typeface="Calibri"/>
                <a:cs typeface="Calibri"/>
              </a:rPr>
              <a:t>back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5" dirty="0">
                <a:latin typeface="Calibri"/>
                <a:cs typeface="Calibri"/>
              </a:rPr>
              <a:t>zero </a:t>
            </a:r>
            <a:r>
              <a:rPr sz="2000" spc="-5" dirty="0">
                <a:latin typeface="Calibri"/>
                <a:cs typeface="Calibri"/>
              </a:rPr>
              <a:t>during  </a:t>
            </a:r>
            <a:r>
              <a:rPr sz="2000" dirty="0">
                <a:latin typeface="Calibri"/>
                <a:cs typeface="Calibri"/>
              </a:rPr>
              <a:t>one </a:t>
            </a:r>
            <a:r>
              <a:rPr sz="2000" spc="-5" dirty="0">
                <a:latin typeface="Calibri"/>
                <a:cs typeface="Calibri"/>
              </a:rPr>
              <a:t>alternation,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average </a:t>
            </a:r>
            <a:r>
              <a:rPr sz="2000" spc="-10" dirty="0">
                <a:latin typeface="Calibri"/>
                <a:cs typeface="Calibri"/>
              </a:rPr>
              <a:t>value must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some </a:t>
            </a:r>
            <a:r>
              <a:rPr sz="2000" spc="-10" dirty="0">
                <a:latin typeface="Calibri"/>
                <a:cs typeface="Calibri"/>
              </a:rPr>
              <a:t>value between </a:t>
            </a:r>
            <a:r>
              <a:rPr sz="2000" spc="-5" dirty="0">
                <a:latin typeface="Calibri"/>
                <a:cs typeface="Calibri"/>
              </a:rPr>
              <a:t>those </a:t>
            </a:r>
            <a:r>
              <a:rPr sz="2000" spc="-10" dirty="0">
                <a:latin typeface="Calibri"/>
                <a:cs typeface="Calibri"/>
              </a:rPr>
              <a:t>two  </a:t>
            </a:r>
            <a:r>
              <a:rPr sz="2000" spc="-5" dirty="0">
                <a:latin typeface="Calibri"/>
                <a:cs typeface="Calibri"/>
              </a:rPr>
              <a:t>limits.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02664"/>
            <a:ext cx="9142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Peak</a:t>
            </a:r>
            <a:r>
              <a:rPr sz="3600" spc="-20" dirty="0"/>
              <a:t> </a:t>
            </a:r>
            <a:r>
              <a:rPr sz="3600" spc="-25" dirty="0"/>
              <a:t>Value[Ip]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64535" y="1470516"/>
            <a:ext cx="80568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Peak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Value[Ip]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Refer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figure,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it is the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maximum value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voltage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[Vp]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or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Current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[Ip</a:t>
            </a:r>
            <a:r>
              <a:rPr sz="2400" spc="-5" dirty="0">
                <a:latin typeface="Calibri"/>
                <a:cs typeface="Calibri"/>
              </a:rPr>
              <a:t>]. The peak </a:t>
            </a:r>
            <a:r>
              <a:rPr sz="2400" spc="-10" dirty="0">
                <a:latin typeface="Calibri"/>
                <a:cs typeface="Calibri"/>
              </a:rPr>
              <a:t>value </a:t>
            </a:r>
            <a:r>
              <a:rPr sz="2400" spc="-5" dirty="0">
                <a:latin typeface="Calibri"/>
                <a:cs typeface="Calibri"/>
              </a:rPr>
              <a:t>applies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both </a:t>
            </a:r>
            <a:r>
              <a:rPr sz="2400" spc="-10" dirty="0">
                <a:latin typeface="Calibri"/>
                <a:cs typeface="Calibri"/>
              </a:rPr>
              <a:t>positive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5" dirty="0">
                <a:latin typeface="Calibri"/>
                <a:cs typeface="Calibri"/>
              </a:rPr>
              <a:t>negative </a:t>
            </a:r>
            <a:r>
              <a:rPr sz="2400" spc="-10" dirty="0">
                <a:latin typeface="Calibri"/>
                <a:cs typeface="Calibri"/>
              </a:rPr>
              <a:t>values </a:t>
            </a:r>
            <a:r>
              <a:rPr sz="2400" spc="-5" dirty="0">
                <a:latin typeface="Calibri"/>
                <a:cs typeface="Calibri"/>
              </a:rPr>
              <a:t>of the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cycle.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2839" y="3314700"/>
            <a:ext cx="2607563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659" y="1403649"/>
            <a:ext cx="82696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average </a:t>
            </a:r>
            <a:r>
              <a:rPr sz="1800" spc="-10" dirty="0">
                <a:latin typeface="Calibri"/>
                <a:cs typeface="Calibri"/>
              </a:rPr>
              <a:t>value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A.C.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average </a:t>
            </a:r>
            <a:r>
              <a:rPr sz="1800" spc="-10" dirty="0">
                <a:latin typeface="Calibri"/>
                <a:cs typeface="Calibri"/>
              </a:rPr>
              <a:t>over </a:t>
            </a:r>
            <a:r>
              <a:rPr sz="1800" spc="-5" dirty="0">
                <a:latin typeface="Calibri"/>
                <a:cs typeface="Calibri"/>
              </a:rPr>
              <a:t>one </a:t>
            </a:r>
            <a:r>
              <a:rPr sz="1800" spc="-10" dirty="0">
                <a:latin typeface="Calibri"/>
                <a:cs typeface="Calibri"/>
              </a:rPr>
              <a:t>complete cycle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is clearly </a:t>
            </a:r>
            <a:r>
              <a:rPr sz="1800" spc="-25" dirty="0">
                <a:latin typeface="Calibri"/>
                <a:cs typeface="Calibri"/>
              </a:rPr>
              <a:t>zero,  </a:t>
            </a:r>
            <a:r>
              <a:rPr sz="1800" spc="-5" dirty="0">
                <a:latin typeface="Calibri"/>
                <a:cs typeface="Calibri"/>
              </a:rPr>
              <a:t>because </a:t>
            </a:r>
            <a:r>
              <a:rPr sz="1800" spc="-10" dirty="0">
                <a:latin typeface="Calibri"/>
                <a:cs typeface="Calibri"/>
              </a:rPr>
              <a:t>there are alternately </a:t>
            </a:r>
            <a:r>
              <a:rPr sz="1800" dirty="0">
                <a:latin typeface="Calibri"/>
                <a:cs typeface="Calibri"/>
              </a:rPr>
              <a:t>equal </a:t>
            </a:r>
            <a:r>
              <a:rPr sz="1800" spc="-5" dirty="0">
                <a:latin typeface="Calibri"/>
                <a:cs typeface="Calibri"/>
              </a:rPr>
              <a:t>positive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negative </a:t>
            </a:r>
            <a:r>
              <a:rPr sz="1800" spc="-5" dirty="0">
                <a:latin typeface="Calibri"/>
                <a:cs typeface="Calibri"/>
              </a:rPr>
              <a:t>half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Alternating current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represented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i="1" dirty="0">
                <a:latin typeface="Calibri"/>
                <a:cs typeface="Calibri"/>
              </a:rPr>
              <a:t>I = I</a:t>
            </a:r>
            <a:r>
              <a:rPr sz="1800" i="1" baseline="-20833" dirty="0">
                <a:latin typeface="Calibri"/>
                <a:cs typeface="Calibri"/>
              </a:rPr>
              <a:t>0 </a:t>
            </a:r>
            <a:r>
              <a:rPr sz="1800" i="1" spc="-5" dirty="0">
                <a:latin typeface="Calibri"/>
                <a:cs typeface="Calibri"/>
              </a:rPr>
              <a:t>sin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ωt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67360"/>
            <a:ext cx="9142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Derivation </a:t>
            </a:r>
            <a:r>
              <a:rPr spc="-5" dirty="0"/>
              <a:t>of </a:t>
            </a:r>
            <a:r>
              <a:rPr spc="-30" dirty="0"/>
              <a:t>Average </a:t>
            </a:r>
            <a:r>
              <a:rPr spc="-40" dirty="0"/>
              <a:t>Value </a:t>
            </a:r>
            <a:r>
              <a:rPr spc="-5" dirty="0"/>
              <a:t>of </a:t>
            </a:r>
            <a:r>
              <a:rPr spc="-15" dirty="0"/>
              <a:t>Current</a:t>
            </a:r>
            <a:r>
              <a:rPr spc="75" dirty="0"/>
              <a:t> </a:t>
            </a:r>
            <a:r>
              <a:rPr dirty="0"/>
              <a:t>[I</a:t>
            </a:r>
            <a:r>
              <a:rPr sz="2775" baseline="-21021" dirty="0"/>
              <a:t>av</a:t>
            </a:r>
            <a:r>
              <a:rPr sz="2800" dirty="0"/>
              <a:t>]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916167" y="2029967"/>
            <a:ext cx="3677411" cy="1857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5211" y="2458211"/>
            <a:ext cx="5343144" cy="1429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6167" y="3886200"/>
            <a:ext cx="3677411" cy="214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211" y="3886200"/>
            <a:ext cx="5343144" cy="2572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083" y="1458468"/>
            <a:ext cx="8619743" cy="2168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61264"/>
            <a:ext cx="4593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Root </a:t>
            </a:r>
            <a:r>
              <a:rPr sz="3600" spc="-5" dirty="0"/>
              <a:t>Mean </a:t>
            </a:r>
            <a:r>
              <a:rPr sz="3600" spc="-10" dirty="0"/>
              <a:t>Square</a:t>
            </a:r>
            <a:r>
              <a:rPr sz="3600" spc="-120" dirty="0"/>
              <a:t> </a:t>
            </a:r>
            <a:r>
              <a:rPr sz="3600" spc="-45" dirty="0"/>
              <a:t>Value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" y="3886200"/>
            <a:ext cx="8694419" cy="2148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423" y="755769"/>
            <a:ext cx="4022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Derivation </a:t>
            </a:r>
            <a:r>
              <a:rPr sz="3200" spc="-5" dirty="0"/>
              <a:t>of RMS</a:t>
            </a:r>
            <a:r>
              <a:rPr sz="3200" spc="-35" dirty="0"/>
              <a:t> </a:t>
            </a:r>
            <a:r>
              <a:rPr sz="3200" spc="-40" dirty="0"/>
              <a:t>Value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4827" y="1958339"/>
            <a:ext cx="3906011" cy="4276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083" y="1243583"/>
            <a:ext cx="4972811" cy="55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8800" y="1315211"/>
            <a:ext cx="3962400" cy="39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1659" y="461264"/>
            <a:ext cx="4507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Derivation </a:t>
            </a:r>
            <a:r>
              <a:rPr sz="3600" spc="-5" dirty="0"/>
              <a:t>of RMS</a:t>
            </a:r>
            <a:r>
              <a:rPr sz="3600" spc="-110" dirty="0"/>
              <a:t> </a:t>
            </a:r>
            <a:r>
              <a:rPr sz="3600" spc="-45" dirty="0"/>
              <a:t>Value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457200" y="6954011"/>
            <a:ext cx="9143999" cy="361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8095" y="5436107"/>
            <a:ext cx="8548115" cy="1450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327" y="1815083"/>
            <a:ext cx="7117079" cy="3715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1106</Words>
  <Application>Microsoft Office PowerPoint</Application>
  <PresentationFormat>Custom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CHAPTER 6 (BEE) AC Fundamentals</vt:lpstr>
      <vt:lpstr>WHAT IS ALTERNATING CURRENT (A.C.)?</vt:lpstr>
      <vt:lpstr>PowerPoint Presentation</vt:lpstr>
      <vt:lpstr>A.C. Fundamentals</vt:lpstr>
      <vt:lpstr>Peak Value[Ip]</vt:lpstr>
      <vt:lpstr>Derivation of Average Value of Current [Iav]</vt:lpstr>
      <vt:lpstr>Root Mean Square Value</vt:lpstr>
      <vt:lpstr>Derivation of RMS Value</vt:lpstr>
      <vt:lpstr>Derivation of RMS Value</vt:lpstr>
      <vt:lpstr>PowerPoint Presentation</vt:lpstr>
      <vt:lpstr>PHASORS</vt:lpstr>
      <vt:lpstr>Phasor Diagram</vt:lpstr>
      <vt:lpstr>PowerPoint Presentation</vt:lpstr>
      <vt:lpstr>Phase and Phase Difference</vt:lpstr>
      <vt:lpstr>Resistance, Reactance, Impedance,  Inductance</vt:lpstr>
      <vt:lpstr>Resistance, Reactance, Impedance,  Inductance</vt:lpstr>
      <vt:lpstr>Concept of Power Factor</vt:lpstr>
      <vt:lpstr>AC resistor circuits</vt:lpstr>
      <vt:lpstr>AC inductor circuits</vt:lpstr>
      <vt:lpstr>Series resistor-inductor circuits</vt:lpstr>
      <vt:lpstr>AC Capacitor Circuits</vt:lpstr>
      <vt:lpstr>Series Resistor-capacitor Circuits</vt:lpstr>
      <vt:lpstr>Series R, L, and 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</dc:title>
  <dc:creator>anu</dc:creator>
  <cp:lastModifiedBy>Yadav Ji</cp:lastModifiedBy>
  <cp:revision>1</cp:revision>
  <dcterms:created xsi:type="dcterms:W3CDTF">2018-03-31T14:35:30Z</dcterms:created>
  <dcterms:modified xsi:type="dcterms:W3CDTF">2018-03-31T14:38:11Z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2014-04-02T00:00:00Z</vt:filetime>
  </property>
  <property fmtid="{D5CDD505-2E9C-101B-9397-08002B2CF9AE}" pid="3" name="Creator">
    <vt:lpwstr>Nitro Pro 9  (9. 0. 5. 9)</vt:lpwstr>
  </property>
  <property fmtid="{D5CDD505-2E9C-101B-9397-08002B2CF9AE}" pid="4" name="LastSaved">
    <vt:filetime>2018-03-31T00:00:00Z</vt:filetime>
  </property>
</Properties>
</file>