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3" r:id="rId8"/>
    <p:sldId id="265" r:id="rId9"/>
    <p:sldId id="262"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21" r:id="rId86"/>
    <p:sldId id="322" r:id="rId87"/>
    <p:sldId id="323" r:id="rId88"/>
    <p:sldId id="324" r:id="rId89"/>
    <p:sldId id="325" r:id="rId90"/>
    <p:sldId id="326" r:id="rId91"/>
    <p:sldId id="327" r:id="rId92"/>
    <p:sldId id="328"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7E0F46C-515F-4531-82AF-F1E7574FE634}">
          <p14:sldIdLst>
            <p14:sldId id="256"/>
            <p14:sldId id="257"/>
            <p14:sldId id="258"/>
            <p14:sldId id="259"/>
            <p14:sldId id="260"/>
            <p14:sldId id="261"/>
            <p14:sldId id="263"/>
            <p14:sldId id="265"/>
          </p14:sldIdLst>
        </p14:section>
        <p14:section name="Untitled Section" id="{3355C84D-52BF-445D-9151-A67A5BB2CBF6}">
          <p14:sldIdLst>
            <p14:sldId id="262"/>
            <p14:sldId id="264"/>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21"/>
            <p14:sldId id="322"/>
            <p14:sldId id="323"/>
            <p14:sldId id="324"/>
            <p14:sldId id="325"/>
            <p14:sldId id="326"/>
            <p14:sldId id="327"/>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66" d="100"/>
          <a:sy n="66" d="100"/>
        </p:scale>
        <p:origin x="-300" y="85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188311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4255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109611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412157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1509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38951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126016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336805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167358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419629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7E536-38AA-462B-A3F2-85DC99A1E66B}" type="datetimeFigureOut">
              <a:rPr lang="en-IN" smtClean="0"/>
              <a:pPr/>
              <a:t>19-04-2018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413737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7E536-38AA-462B-A3F2-85DC99A1E66B}" type="datetimeFigureOut">
              <a:rPr lang="en-IN" smtClean="0"/>
              <a:pPr/>
              <a:t>19-04-2018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4BD4D-2987-4B95-9AAF-D7BBFBA2C4F3}" type="slidenum">
              <a:rPr lang="en-IN" smtClean="0"/>
              <a:pPr/>
              <a:t>‹#›</a:t>
            </a:fld>
            <a:endParaRPr lang="en-IN"/>
          </a:p>
        </p:txBody>
      </p:sp>
    </p:spTree>
    <p:extLst>
      <p:ext uri="{BB962C8B-B14F-4D97-AF65-F5344CB8AC3E}">
        <p14:creationId xmlns:p14="http://schemas.microsoft.com/office/powerpoint/2010/main" xmlns="" val="23177453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288032"/>
          </a:xfrm>
        </p:spPr>
        <p:txBody>
          <a:bodyPr>
            <a:noAutofit/>
          </a:bodyPr>
          <a:lstStyle/>
          <a:p>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WORKSHOP</a:t>
            </a:r>
            <a:b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br>
            <a:endParaRPr lang="en-IN" sz="6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1115616" y="2780928"/>
            <a:ext cx="7488832" cy="1511300"/>
          </a:xfrm>
        </p:spPr>
        <p:txBody>
          <a:bodyPr>
            <a:noAutofit/>
          </a:bodyPr>
          <a:lstStyle/>
          <a:p>
            <a:pPr marL="0" indent="0" algn="ctr">
              <a:buNone/>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TECHNOLOGY-II</a:t>
            </a:r>
          </a:p>
          <a:p>
            <a:pPr marL="0" indent="0" algn="ctr">
              <a:buNone/>
            </a:pPr>
            <a:r>
              <a:rPr lang="en-US" sz="3600" b="1" dirty="0" smtClean="0">
                <a:latin typeface="Times New Roman" panose="02020603050405020304" pitchFamily="18" charset="0"/>
                <a:cs typeface="Times New Roman" panose="02020603050405020304" pitchFamily="18" charset="0"/>
              </a:rPr>
              <a:t>SUBMITTED BY </a:t>
            </a:r>
          </a:p>
          <a:p>
            <a:pPr marL="0" indent="0" algn="ctr">
              <a:buNone/>
            </a:pPr>
            <a:r>
              <a:rPr lang="en-US" sz="3600" b="1" dirty="0" smtClean="0">
                <a:latin typeface="Times New Roman" panose="02020603050405020304" pitchFamily="18" charset="0"/>
                <a:cs typeface="Times New Roman" panose="02020603050405020304" pitchFamily="18" charset="0"/>
              </a:rPr>
              <a:t>SHAUKET</a:t>
            </a:r>
            <a:r>
              <a:rPr lang="en-US" sz="4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ME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7971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fontScale="90000"/>
          </a:bodyPr>
          <a:lstStyle/>
          <a:p>
            <a:pPr algn="l"/>
            <a:r>
              <a:rPr lang="en-IN" sz="2800" dirty="0" smtClean="0">
                <a:latin typeface="Times New Roman"/>
                <a:cs typeface="Times New Roman"/>
              </a:rPr>
              <a:t>                                </a:t>
            </a:r>
            <a:r>
              <a:rPr lang="en-IN" sz="3100" b="1" dirty="0" smtClean="0">
                <a:solidFill>
                  <a:schemeClr val="tx2">
                    <a:lumMod val="60000"/>
                    <a:lumOff val="40000"/>
                  </a:schemeClr>
                </a:solidFill>
                <a:latin typeface="Times New Roman"/>
                <a:cs typeface="Times New Roman"/>
              </a:rPr>
              <a:t>TOOL SIGNATURE</a:t>
            </a:r>
            <a:br>
              <a:rPr lang="en-IN" sz="3100" b="1" dirty="0" smtClean="0">
                <a:solidFill>
                  <a:schemeClr val="tx2">
                    <a:lumMod val="60000"/>
                    <a:lumOff val="40000"/>
                  </a:schemeClr>
                </a:solidFill>
                <a:latin typeface="Times New Roman"/>
                <a:cs typeface="Times New Roman"/>
              </a:rPr>
            </a:br>
            <a:r>
              <a:rPr lang="en-IN" sz="2800" dirty="0" smtClean="0">
                <a:latin typeface="Times New Roman"/>
                <a:cs typeface="Times New Roman"/>
              </a:rPr>
              <a:t>The shape of a tool </a:t>
            </a:r>
            <a:r>
              <a:rPr lang="en-IN" sz="2800" spc="-10" dirty="0" smtClean="0">
                <a:latin typeface="Times New Roman"/>
                <a:cs typeface="Times New Roman"/>
              </a:rPr>
              <a:t>is </a:t>
            </a:r>
            <a:r>
              <a:rPr lang="en-IN" sz="2800" dirty="0" smtClean="0">
                <a:latin typeface="Times New Roman"/>
                <a:cs typeface="Times New Roman"/>
              </a:rPr>
              <a:t>specified </a:t>
            </a:r>
            <a:r>
              <a:rPr lang="en-IN" sz="2800" spc="-5" dirty="0" smtClean="0">
                <a:latin typeface="Times New Roman"/>
                <a:cs typeface="Times New Roman"/>
              </a:rPr>
              <a:t>in </a:t>
            </a:r>
            <a:r>
              <a:rPr lang="en-IN" sz="2800" dirty="0" smtClean="0">
                <a:latin typeface="Times New Roman"/>
                <a:cs typeface="Times New Roman"/>
              </a:rPr>
              <a:t>a special  sequence and </a:t>
            </a:r>
            <a:r>
              <a:rPr lang="en-IN" sz="2800" spc="-5" dirty="0" smtClean="0">
                <a:latin typeface="Times New Roman"/>
                <a:cs typeface="Times New Roman"/>
              </a:rPr>
              <a:t>this </a:t>
            </a:r>
            <a:r>
              <a:rPr lang="en-IN" sz="2800" dirty="0" smtClean="0">
                <a:latin typeface="Times New Roman"/>
                <a:cs typeface="Times New Roman"/>
              </a:rPr>
              <a:t>special sequence </a:t>
            </a:r>
            <a:r>
              <a:rPr lang="en-IN" sz="2800" spc="-10" dirty="0" smtClean="0">
                <a:latin typeface="Times New Roman"/>
                <a:cs typeface="Times New Roman"/>
              </a:rPr>
              <a:t>is </a:t>
            </a:r>
            <a:r>
              <a:rPr lang="en-IN" sz="2800" dirty="0" smtClean="0">
                <a:latin typeface="Times New Roman"/>
                <a:cs typeface="Times New Roman"/>
              </a:rPr>
              <a:t>called tool  </a:t>
            </a:r>
            <a:r>
              <a:rPr lang="en-IN" sz="2800" spc="-5" dirty="0" smtClean="0">
                <a:latin typeface="Times New Roman"/>
                <a:cs typeface="Times New Roman"/>
              </a:rPr>
              <a:t>signature. </a:t>
            </a:r>
            <a:r>
              <a:rPr lang="en-IN" sz="2800" dirty="0" smtClean="0">
                <a:latin typeface="Times New Roman"/>
                <a:cs typeface="Times New Roman"/>
              </a:rPr>
              <a:t>The tool </a:t>
            </a:r>
            <a:r>
              <a:rPr lang="en-IN" sz="2800" spc="-5" dirty="0" smtClean="0">
                <a:latin typeface="Times New Roman"/>
                <a:cs typeface="Times New Roman"/>
              </a:rPr>
              <a:t>signature </a:t>
            </a:r>
            <a:r>
              <a:rPr lang="en-IN" sz="2800" spc="-10" dirty="0" smtClean="0">
                <a:latin typeface="Times New Roman"/>
                <a:cs typeface="Times New Roman"/>
              </a:rPr>
              <a:t>is </a:t>
            </a:r>
            <a:r>
              <a:rPr lang="en-IN" sz="2800" dirty="0" smtClean="0">
                <a:latin typeface="Times New Roman"/>
                <a:cs typeface="Times New Roman"/>
              </a:rPr>
              <a:t>given</a:t>
            </a:r>
            <a:r>
              <a:rPr lang="en-IN" sz="2800" spc="50" dirty="0" smtClean="0">
                <a:latin typeface="Times New Roman"/>
                <a:cs typeface="Times New Roman"/>
              </a:rPr>
              <a:t> </a:t>
            </a:r>
            <a:r>
              <a:rPr lang="en-IN" sz="2800" dirty="0" smtClean="0">
                <a:latin typeface="Times New Roman"/>
                <a:cs typeface="Times New Roman"/>
              </a:rPr>
              <a:t>below</a:t>
            </a:r>
            <a:br>
              <a:rPr lang="en-IN" sz="2800" dirty="0" smtClean="0">
                <a:latin typeface="Times New Roman"/>
                <a:cs typeface="Times New Roman"/>
              </a:rPr>
            </a:br>
            <a:r>
              <a:rPr lang="en-IN" sz="2800" dirty="0" smtClean="0">
                <a:latin typeface="Times New Roman"/>
                <a:cs typeface="Times New Roman"/>
              </a:rPr>
              <a:t/>
            </a:r>
            <a:br>
              <a:rPr lang="en-IN" sz="2800" dirty="0" smtClean="0">
                <a:latin typeface="Times New Roman"/>
                <a:cs typeface="Times New Roman"/>
              </a:rPr>
            </a:br>
            <a:r>
              <a:rPr lang="en-US" sz="2800" dirty="0" smtClean="0">
                <a:latin typeface="Times New Roman" panose="02020603050405020304" pitchFamily="18" charset="0"/>
                <a:cs typeface="Times New Roman" panose="02020603050405020304" pitchFamily="18" charset="0"/>
              </a:rPr>
              <a:t>1. Back rake angle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2. Side rake angle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3. End relief / Clearance angle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4. Side relief / Clearance angle</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5. End cutting edge angle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6. Side cutting edge angle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7. Nose radius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t/>
            </a:r>
            <a:br>
              <a:rPr lang="en-US" sz="2800" dirty="0" smtClean="0"/>
            </a:br>
            <a:endParaRPr lang="en-IN" sz="2800" dirty="0"/>
          </a:p>
        </p:txBody>
      </p:sp>
    </p:spTree>
    <p:extLst>
      <p:ext uri="{BB962C8B-B14F-4D97-AF65-F5344CB8AC3E}">
        <p14:creationId xmlns:p14="http://schemas.microsoft.com/office/powerpoint/2010/main" xmlns="" val="1234346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EFFECT OF HEAT PRODUCED DURING METAL CUTTING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2776"/>
            <a:ext cx="8229600" cy="4713387"/>
          </a:xfrm>
        </p:spPr>
        <p:txBody>
          <a:bodyPr>
            <a:normAutofit/>
          </a:bodyPr>
          <a:lstStyle/>
          <a:p>
            <a:r>
              <a:rPr lang="en-US" sz="2800" dirty="0" smtClean="0">
                <a:latin typeface="Times New Roman" panose="02020603050405020304" pitchFamily="18" charset="0"/>
                <a:cs typeface="Times New Roman" panose="02020603050405020304" pitchFamily="18" charset="0"/>
              </a:rPr>
              <a:t>It reduced  the tool life </a:t>
            </a:r>
          </a:p>
          <a:p>
            <a:r>
              <a:rPr lang="en-US" sz="2800" dirty="0" smtClean="0">
                <a:latin typeface="Times New Roman" panose="02020603050405020304" pitchFamily="18" charset="0"/>
                <a:cs typeface="Times New Roman" panose="02020603050405020304" pitchFamily="18" charset="0"/>
              </a:rPr>
              <a:t>It reduced the surface finish</a:t>
            </a:r>
          </a:p>
          <a:p>
            <a:r>
              <a:rPr lang="en-US" sz="2800" dirty="0" smtClean="0">
                <a:latin typeface="Times New Roman" panose="02020603050405020304" pitchFamily="18" charset="0"/>
                <a:cs typeface="Times New Roman" panose="02020603050405020304" pitchFamily="18" charset="0"/>
              </a:rPr>
              <a:t>It causes the welding of chips with the face of tool</a:t>
            </a:r>
          </a:p>
          <a:p>
            <a:r>
              <a:rPr lang="en-US" sz="2800" dirty="0" smtClean="0">
                <a:latin typeface="Times New Roman" panose="02020603050405020304" pitchFamily="18" charset="0"/>
                <a:cs typeface="Times New Roman" panose="02020603050405020304" pitchFamily="18" charset="0"/>
              </a:rPr>
              <a:t>Repeated replacement of tools occurs which increases the cost</a:t>
            </a:r>
          </a:p>
          <a:p>
            <a:pPr marL="0" indent="0">
              <a:buNone/>
            </a:pPr>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CUTTING SPEED</a:t>
            </a:r>
          </a:p>
          <a:p>
            <a:pPr marL="0" indent="0">
              <a:buNone/>
            </a:pPr>
            <a:r>
              <a:rPr lang="en-US" sz="2800" dirty="0" smtClean="0">
                <a:latin typeface="Times New Roman" panose="02020603050405020304" pitchFamily="18" charset="0"/>
                <a:cs typeface="Times New Roman" panose="02020603050405020304" pitchFamily="18" charset="0"/>
              </a:rPr>
              <a:t>Cutting speed of a cutting tool may be defined as the speed at which the cutting edge passes over the material.</a:t>
            </a:r>
          </a:p>
          <a:p>
            <a:pPr marL="0" indent="0">
              <a:buNone/>
            </a:pPr>
            <a:endParaRPr lang="en-US" sz="2800" dirty="0" smtClean="0">
              <a:latin typeface="Times New Roman" panose="02020603050405020304" pitchFamily="18" charset="0"/>
              <a:cs typeface="Times New Roman" panose="02020603050405020304" pitchFamily="18" charset="0"/>
            </a:endParaRPr>
          </a:p>
          <a:p>
            <a:endParaRPr lang="en-IN"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9569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FEED</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5073427"/>
          </a:xfrm>
        </p:spPr>
        <p:txBody>
          <a:bodyPr>
            <a:normAutofit/>
          </a:bodyPr>
          <a:lstStyle/>
          <a:p>
            <a:r>
              <a:rPr lang="en-US" sz="2800" dirty="0" smtClean="0">
                <a:latin typeface="Times New Roman" panose="02020603050405020304" pitchFamily="18" charset="0"/>
                <a:cs typeface="Times New Roman" panose="02020603050405020304" pitchFamily="18" charset="0"/>
              </a:rPr>
              <a:t>Feed of a cutting tool may be defined as the distance through which the tool advances in to or along work piece each time the tool passes a certain position in its travel over the surface.</a:t>
            </a:r>
          </a:p>
          <a:p>
            <a:pPr marL="0" indent="0">
              <a:buNone/>
            </a:pPr>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DEPTH OF CUT</a:t>
            </a:r>
          </a:p>
          <a:p>
            <a:r>
              <a:rPr lang="en-US" sz="2800" dirty="0" smtClean="0">
                <a:latin typeface="Times New Roman" panose="02020603050405020304" pitchFamily="18" charset="0"/>
                <a:cs typeface="Times New Roman" panose="02020603050405020304" pitchFamily="18" charset="0"/>
              </a:rPr>
              <a:t>Depth of cut may be defined as the perpendicular distances measured from the machined surface to the un cut surface of the work piece.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8601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PROPERTIES OF THE CUTTING TOOL MATERIALS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84784"/>
            <a:ext cx="8229600" cy="4641379"/>
          </a:xfrm>
        </p:spPr>
        <p:txBody>
          <a:bodyPr>
            <a:normAutofit/>
          </a:bodyPr>
          <a:lstStyle/>
          <a:p>
            <a:r>
              <a:rPr lang="en-US" sz="2800" dirty="0" smtClean="0">
                <a:latin typeface="Times New Roman" panose="02020603050405020304" pitchFamily="18" charset="0"/>
                <a:cs typeface="Times New Roman" panose="02020603050405020304" pitchFamily="18" charset="0"/>
              </a:rPr>
              <a:t>It should be harder then the cutting material of work piece</a:t>
            </a:r>
          </a:p>
          <a:p>
            <a:r>
              <a:rPr lang="en-US" sz="2800" dirty="0" smtClean="0">
                <a:latin typeface="Times New Roman" panose="02020603050405020304" pitchFamily="18" charset="0"/>
                <a:cs typeface="Times New Roman" panose="02020603050405020304" pitchFamily="18" charset="0"/>
              </a:rPr>
              <a:t>It should be tough</a:t>
            </a:r>
          </a:p>
          <a:p>
            <a:r>
              <a:rPr lang="en-US" sz="2800" dirty="0" smtClean="0">
                <a:latin typeface="Times New Roman" panose="02020603050405020304" pitchFamily="18" charset="0"/>
                <a:cs typeface="Times New Roman" panose="02020603050405020304" pitchFamily="18" charset="0"/>
              </a:rPr>
              <a:t>It should be cheap</a:t>
            </a:r>
          </a:p>
          <a:p>
            <a:r>
              <a:rPr lang="en-US" sz="2800" dirty="0" smtClean="0">
                <a:latin typeface="Times New Roman" panose="02020603050405020304" pitchFamily="18" charset="0"/>
                <a:cs typeface="Times New Roman" panose="02020603050405020304" pitchFamily="18" charset="0"/>
              </a:rPr>
              <a:t>It should be high resistant to wear to ensure longer tool life</a:t>
            </a:r>
          </a:p>
          <a:p>
            <a:r>
              <a:rPr lang="en-US" sz="2800" dirty="0" smtClean="0">
                <a:latin typeface="Times New Roman" panose="02020603050405020304" pitchFamily="18" charset="0"/>
                <a:cs typeface="Times New Roman" panose="02020603050405020304" pitchFamily="18" charset="0"/>
              </a:rPr>
              <a:t>It should be able to be fabricated and shaped easily.</a:t>
            </a:r>
          </a:p>
          <a:p>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429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CUTTING TOOL MATERIAL</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HIGH SPEED STEEL</a:t>
            </a:r>
          </a:p>
          <a:p>
            <a:r>
              <a:rPr lang="en-US" sz="2800" dirty="0" smtClean="0">
                <a:latin typeface="Times New Roman" panose="02020603050405020304" pitchFamily="18" charset="0"/>
                <a:cs typeface="Times New Roman" panose="02020603050405020304" pitchFamily="18" charset="0"/>
              </a:rPr>
              <a:t>HIGH CARBON STEEL</a:t>
            </a:r>
          </a:p>
          <a:p>
            <a:r>
              <a:rPr lang="en-US" sz="2800" dirty="0" smtClean="0">
                <a:latin typeface="Times New Roman" panose="02020603050405020304" pitchFamily="18" charset="0"/>
                <a:cs typeface="Times New Roman" panose="02020603050405020304" pitchFamily="18" charset="0"/>
              </a:rPr>
              <a:t>TUNGSTEN CARBIDE</a:t>
            </a:r>
          </a:p>
          <a:p>
            <a:r>
              <a:rPr lang="en-US" sz="2800" dirty="0" smtClean="0">
                <a:latin typeface="Times New Roman" panose="02020603050405020304" pitchFamily="18" charset="0"/>
                <a:cs typeface="Times New Roman" panose="02020603050405020304" pitchFamily="18" charset="0"/>
              </a:rPr>
              <a:t>CEMENTEDCARBIDS</a:t>
            </a:r>
          </a:p>
          <a:p>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TELLITE</a:t>
            </a:r>
          </a:p>
          <a:p>
            <a:r>
              <a:rPr lang="en-US" sz="2800" dirty="0" smtClean="0">
                <a:latin typeface="Times New Roman" panose="02020603050405020304" pitchFamily="18" charset="0"/>
                <a:cs typeface="Times New Roman" panose="02020603050405020304" pitchFamily="18" charset="0"/>
              </a:rPr>
              <a:t>CERAMIC CUTTING MATERIALS</a:t>
            </a:r>
          </a:p>
          <a:p>
            <a:r>
              <a:rPr lang="en-US" sz="2800" dirty="0" smtClean="0">
                <a:latin typeface="Times New Roman" panose="02020603050405020304" pitchFamily="18" charset="0"/>
                <a:cs typeface="Times New Roman" panose="02020603050405020304" pitchFamily="18" charset="0"/>
              </a:rPr>
              <a:t>DIAMOND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88005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36712"/>
            <a:ext cx="7560840" cy="580926"/>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UNIT-II</a:t>
            </a:r>
            <a:br>
              <a:rPr lang="en-US" sz="3600"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3600" b="1" dirty="0" smtClean="0">
                <a:solidFill>
                  <a:schemeClr val="tx2">
                    <a:lumMod val="60000"/>
                    <a:lumOff val="40000"/>
                  </a:schemeClr>
                </a:solidFill>
                <a:latin typeface="Times New Roman" panose="02020603050405020304" pitchFamily="18" charset="0"/>
                <a:cs typeface="Times New Roman" panose="02020603050405020304" pitchFamily="18" charset="0"/>
              </a:rPr>
              <a:t>LATHE</a:t>
            </a:r>
            <a:endParaRPr lang="en-IN" sz="36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2132856"/>
            <a:ext cx="8280920" cy="4137323"/>
          </a:xfrm>
        </p:spPr>
        <p:txBody>
          <a:bodyPr>
            <a:normAutofit/>
          </a:bodyPr>
          <a:lstStyle/>
          <a:p>
            <a:pPr algn="just"/>
            <a:r>
              <a:rPr lang="en-IN" dirty="0">
                <a:latin typeface="Times New Roman"/>
                <a:cs typeface="Times New Roman"/>
              </a:rPr>
              <a:t>Lathe </a:t>
            </a:r>
            <a:r>
              <a:rPr lang="en-IN" spc="-5" dirty="0">
                <a:latin typeface="Times New Roman"/>
                <a:cs typeface="Times New Roman"/>
              </a:rPr>
              <a:t>is </a:t>
            </a:r>
            <a:r>
              <a:rPr lang="en-IN" dirty="0">
                <a:latin typeface="Times New Roman"/>
                <a:cs typeface="Times New Roman"/>
              </a:rPr>
              <a:t>a </a:t>
            </a:r>
            <a:r>
              <a:rPr lang="en-IN" spc="-5" dirty="0">
                <a:latin typeface="Times New Roman"/>
                <a:cs typeface="Times New Roman"/>
              </a:rPr>
              <a:t>machine, which </a:t>
            </a:r>
            <a:r>
              <a:rPr lang="en-IN" dirty="0">
                <a:latin typeface="Times New Roman"/>
                <a:cs typeface="Times New Roman"/>
              </a:rPr>
              <a:t>removes the </a:t>
            </a:r>
            <a:r>
              <a:rPr lang="en-IN" spc="-5" dirty="0">
                <a:latin typeface="Times New Roman"/>
                <a:cs typeface="Times New Roman"/>
              </a:rPr>
              <a:t>metal </a:t>
            </a:r>
            <a:r>
              <a:rPr lang="en-IN" dirty="0">
                <a:latin typeface="Times New Roman"/>
                <a:cs typeface="Times New Roman"/>
              </a:rPr>
              <a:t>from a piece of work to the </a:t>
            </a:r>
            <a:r>
              <a:rPr lang="en-IN" spc="-5" dirty="0">
                <a:latin typeface="Times New Roman"/>
                <a:cs typeface="Times New Roman"/>
              </a:rPr>
              <a:t>required  </a:t>
            </a:r>
            <a:r>
              <a:rPr lang="en-IN" dirty="0">
                <a:latin typeface="Times New Roman"/>
                <a:cs typeface="Times New Roman"/>
              </a:rPr>
              <a:t>shape and</a:t>
            </a:r>
            <a:r>
              <a:rPr lang="en-IN" spc="-10" dirty="0">
                <a:latin typeface="Times New Roman"/>
                <a:cs typeface="Times New Roman"/>
              </a:rPr>
              <a:t> </a:t>
            </a:r>
            <a:r>
              <a:rPr lang="en-IN" dirty="0" smtClean="0">
                <a:latin typeface="Times New Roman"/>
                <a:cs typeface="Times New Roman"/>
              </a:rPr>
              <a:t>size.</a:t>
            </a:r>
          </a:p>
          <a:p>
            <a:pPr algn="just"/>
            <a:r>
              <a:rPr lang="en-IN" dirty="0" smtClean="0">
                <a:latin typeface="Times New Roman"/>
                <a:cs typeface="Times New Roman"/>
              </a:rPr>
              <a:t>Lathe</a:t>
            </a:r>
            <a:r>
              <a:rPr lang="en-IN" spc="165" dirty="0" smtClean="0">
                <a:latin typeface="Times New Roman"/>
                <a:cs typeface="Times New Roman"/>
              </a:rPr>
              <a:t> </a:t>
            </a:r>
            <a:r>
              <a:rPr lang="en-IN" spc="-5" dirty="0" smtClean="0">
                <a:latin typeface="Times New Roman"/>
                <a:cs typeface="Times New Roman"/>
              </a:rPr>
              <a:t>is </a:t>
            </a:r>
            <a:r>
              <a:rPr lang="en-IN" dirty="0" smtClean="0">
                <a:latin typeface="Times New Roman"/>
                <a:cs typeface="Times New Roman"/>
              </a:rPr>
              <a:t>one </a:t>
            </a:r>
            <a:r>
              <a:rPr lang="en-IN" dirty="0">
                <a:latin typeface="Times New Roman"/>
                <a:cs typeface="Times New Roman"/>
              </a:rPr>
              <a:t>of the </a:t>
            </a:r>
            <a:r>
              <a:rPr lang="en-IN" spc="15" dirty="0">
                <a:latin typeface="Times New Roman"/>
                <a:cs typeface="Times New Roman"/>
              </a:rPr>
              <a:t> </a:t>
            </a:r>
            <a:r>
              <a:rPr lang="en-IN" spc="-5" dirty="0">
                <a:latin typeface="Times New Roman"/>
                <a:cs typeface="Times New Roman"/>
              </a:rPr>
              <a:t>most</a:t>
            </a:r>
            <a:r>
              <a:rPr lang="en-IN" spc="150" dirty="0">
                <a:latin typeface="Times New Roman"/>
                <a:cs typeface="Times New Roman"/>
              </a:rPr>
              <a:t> </a:t>
            </a:r>
            <a:r>
              <a:rPr lang="en-IN" dirty="0" smtClean="0">
                <a:latin typeface="Times New Roman"/>
                <a:cs typeface="Times New Roman"/>
              </a:rPr>
              <a:t>important </a:t>
            </a:r>
            <a:r>
              <a:rPr lang="en-IN" spc="-5" dirty="0" smtClean="0">
                <a:latin typeface="Times New Roman"/>
                <a:cs typeface="Times New Roman"/>
              </a:rPr>
              <a:t>machine tools  </a:t>
            </a:r>
            <a:r>
              <a:rPr lang="en-IN" dirty="0">
                <a:latin typeface="Times New Roman"/>
                <a:cs typeface="Times New Roman"/>
              </a:rPr>
              <a:t>in the</a:t>
            </a:r>
            <a:r>
              <a:rPr lang="en-IN" spc="-229" dirty="0">
                <a:latin typeface="Times New Roman"/>
                <a:cs typeface="Times New Roman"/>
              </a:rPr>
              <a:t> </a:t>
            </a:r>
            <a:r>
              <a:rPr lang="en-IN" spc="-5" dirty="0">
                <a:latin typeface="Times New Roman"/>
                <a:cs typeface="Times New Roman"/>
              </a:rPr>
              <a:t>metal</a:t>
            </a:r>
            <a:r>
              <a:rPr lang="en-IN" spc="145" dirty="0">
                <a:latin typeface="Times New Roman"/>
                <a:cs typeface="Times New Roman"/>
              </a:rPr>
              <a:t> </a:t>
            </a:r>
            <a:r>
              <a:rPr lang="en-IN" dirty="0" smtClean="0">
                <a:latin typeface="Times New Roman"/>
                <a:cs typeface="Times New Roman"/>
              </a:rPr>
              <a:t>working </a:t>
            </a:r>
            <a:r>
              <a:rPr lang="en-IN" spc="-15" dirty="0" smtClean="0">
                <a:latin typeface="Times New Roman"/>
                <a:cs typeface="Times New Roman"/>
              </a:rPr>
              <a:t>industry</a:t>
            </a:r>
            <a:r>
              <a:rPr lang="en-IN" spc="-15" dirty="0">
                <a:latin typeface="Times New Roman"/>
                <a:cs typeface="Times New Roman"/>
              </a:rPr>
              <a:t>.</a:t>
            </a:r>
            <a:r>
              <a:rPr lang="en-IN" spc="85" dirty="0">
                <a:latin typeface="Times New Roman"/>
                <a:cs typeface="Times New Roman"/>
              </a:rPr>
              <a:t> </a:t>
            </a:r>
            <a:r>
              <a:rPr lang="en-IN" spc="-5" dirty="0" smtClean="0">
                <a:latin typeface="Times New Roman"/>
                <a:cs typeface="Times New Roman"/>
              </a:rPr>
              <a:t>A</a:t>
            </a:r>
            <a:r>
              <a:rPr lang="en-IN" dirty="0" smtClean="0">
                <a:latin typeface="Times New Roman"/>
                <a:cs typeface="Times New Roman"/>
              </a:rPr>
              <a:t> lathe </a:t>
            </a:r>
            <a:r>
              <a:rPr lang="en-IN" dirty="0">
                <a:latin typeface="Times New Roman"/>
                <a:cs typeface="Times New Roman"/>
              </a:rPr>
              <a:t>operates </a:t>
            </a:r>
            <a:r>
              <a:rPr lang="en-IN" spc="-5" dirty="0">
                <a:latin typeface="Times New Roman"/>
                <a:cs typeface="Times New Roman"/>
              </a:rPr>
              <a:t>on </a:t>
            </a:r>
            <a:r>
              <a:rPr lang="en-IN" dirty="0">
                <a:latin typeface="Times New Roman"/>
                <a:cs typeface="Times New Roman"/>
              </a:rPr>
              <a:t>the principle </a:t>
            </a:r>
            <a:r>
              <a:rPr lang="en-IN" spc="-5" dirty="0">
                <a:latin typeface="Times New Roman"/>
                <a:cs typeface="Times New Roman"/>
              </a:rPr>
              <a:t>of </a:t>
            </a:r>
            <a:r>
              <a:rPr lang="en-IN" dirty="0">
                <a:latin typeface="Times New Roman"/>
                <a:cs typeface="Times New Roman"/>
              </a:rPr>
              <a:t>a rotating </a:t>
            </a:r>
            <a:r>
              <a:rPr lang="en-IN" dirty="0" err="1">
                <a:latin typeface="Times New Roman"/>
                <a:cs typeface="Times New Roman"/>
              </a:rPr>
              <a:t>workpiece</a:t>
            </a:r>
            <a:r>
              <a:rPr lang="en-IN" dirty="0">
                <a:latin typeface="Times New Roman"/>
                <a:cs typeface="Times New Roman"/>
              </a:rPr>
              <a:t> and a fixed cutting</a:t>
            </a:r>
            <a:r>
              <a:rPr lang="en-IN" spc="-80" dirty="0">
                <a:latin typeface="Times New Roman"/>
                <a:cs typeface="Times New Roman"/>
              </a:rPr>
              <a:t> </a:t>
            </a:r>
            <a:r>
              <a:rPr lang="en-IN" dirty="0">
                <a:latin typeface="Times New Roman"/>
                <a:cs typeface="Times New Roman"/>
              </a:rPr>
              <a:t>tool.</a:t>
            </a:r>
          </a:p>
          <a:p>
            <a:pPr marL="0" indent="0">
              <a:buNone/>
            </a:pPr>
            <a:endParaRPr lang="en-IN" dirty="0">
              <a:latin typeface="Times New Roman"/>
              <a:cs typeface="Times New Roman"/>
            </a:endParaRPr>
          </a:p>
          <a:p>
            <a:pPr marL="0" indent="0">
              <a:buNone/>
            </a:pPr>
            <a:endParaRPr lang="en-IN" dirty="0"/>
          </a:p>
        </p:txBody>
      </p:sp>
    </p:spTree>
    <p:extLst>
      <p:ext uri="{BB962C8B-B14F-4D97-AF65-F5344CB8AC3E}">
        <p14:creationId xmlns:p14="http://schemas.microsoft.com/office/powerpoint/2010/main" xmlns="" val="1538532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FUNCTION OF LATHE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40768"/>
            <a:ext cx="8229600" cy="4785395"/>
          </a:xfrm>
        </p:spPr>
        <p:txBody>
          <a:bodyPr/>
          <a:lstStyle/>
          <a:p>
            <a:r>
              <a:rPr lang="en-IN" spc="-5" dirty="0">
                <a:latin typeface="Times New Roman" panose="02020603050405020304" pitchFamily="18" charset="0"/>
                <a:cs typeface="Times New Roman" panose="02020603050405020304" pitchFamily="18" charset="0"/>
              </a:rPr>
              <a:t>Lathe </a:t>
            </a:r>
            <a:r>
              <a:rPr lang="en-IN" spc="-10" dirty="0">
                <a:latin typeface="Times New Roman" panose="02020603050405020304" pitchFamily="18" charset="0"/>
                <a:cs typeface="Times New Roman" panose="02020603050405020304" pitchFamily="18" charset="0"/>
              </a:rPr>
              <a:t>is </a:t>
            </a:r>
            <a:r>
              <a:rPr lang="en-IN" dirty="0">
                <a:latin typeface="Times New Roman" panose="02020603050405020304" pitchFamily="18" charset="0"/>
                <a:cs typeface="Times New Roman" panose="02020603050405020304" pitchFamily="18" charset="0"/>
              </a:rPr>
              <a:t>to remove </a:t>
            </a:r>
            <a:r>
              <a:rPr lang="en-IN" spc="-5" dirty="0">
                <a:latin typeface="Times New Roman" panose="02020603050405020304" pitchFamily="18" charset="0"/>
                <a:cs typeface="Times New Roman" panose="02020603050405020304" pitchFamily="18" charset="0"/>
              </a:rPr>
              <a:t>excess material in </a:t>
            </a:r>
            <a:r>
              <a:rPr lang="en-IN" dirty="0">
                <a:latin typeface="Times New Roman" panose="02020603050405020304" pitchFamily="18" charset="0"/>
                <a:cs typeface="Times New Roman" panose="02020603050405020304" pitchFamily="18" charset="0"/>
              </a:rPr>
              <a:t>the form of </a:t>
            </a:r>
            <a:r>
              <a:rPr lang="en-IN" spc="-5" dirty="0">
                <a:latin typeface="Times New Roman" panose="02020603050405020304" pitchFamily="18" charset="0"/>
                <a:cs typeface="Times New Roman" panose="02020603050405020304" pitchFamily="18" charset="0"/>
              </a:rPr>
              <a:t>chips  by </a:t>
            </a:r>
            <a:r>
              <a:rPr lang="en-IN" dirty="0">
                <a:latin typeface="Times New Roman" panose="02020603050405020304" pitchFamily="18" charset="0"/>
                <a:cs typeface="Times New Roman" panose="02020603050405020304" pitchFamily="18" charset="0"/>
              </a:rPr>
              <a:t>rotating the </a:t>
            </a:r>
            <a:r>
              <a:rPr lang="en-IN" spc="-5" dirty="0">
                <a:latin typeface="Times New Roman" panose="02020603050405020304" pitchFamily="18" charset="0"/>
                <a:cs typeface="Times New Roman" panose="02020603050405020304" pitchFamily="18" charset="0"/>
              </a:rPr>
              <a:t>work piece against a </a:t>
            </a:r>
            <a:r>
              <a:rPr lang="en-IN" dirty="0">
                <a:latin typeface="Times New Roman" panose="02020603050405020304" pitchFamily="18" charset="0"/>
                <a:cs typeface="Times New Roman" panose="02020603050405020304" pitchFamily="18" charset="0"/>
              </a:rPr>
              <a:t>stationary cutting  </a:t>
            </a:r>
            <a:r>
              <a:rPr lang="en-IN" spc="-5" dirty="0" smtClean="0">
                <a:latin typeface="Times New Roman" panose="02020603050405020304" pitchFamily="18" charset="0"/>
                <a:cs typeface="Times New Roman" panose="02020603050405020304" pitchFamily="18" charset="0"/>
              </a:rPr>
              <a:t>tool</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1908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381000" y="1052736"/>
            <a:ext cx="8367464" cy="49723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917060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MAIN PART OF LATHE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29600" cy="4857403"/>
          </a:xfrm>
        </p:spPr>
        <p:txBody>
          <a:bodyPr>
            <a:normAutofit lnSpcReduction="10000"/>
          </a:bodyPr>
          <a:lstStyle/>
          <a:p>
            <a:pPr marL="286385" marR="5080" indent="0">
              <a:lnSpc>
                <a:spcPct val="100000"/>
              </a:lnSpc>
              <a:spcBef>
                <a:spcPts val="105"/>
              </a:spcBef>
              <a:buNone/>
              <a:tabLst>
                <a:tab pos="1003935" algn="l"/>
              </a:tabLst>
            </a:pPr>
            <a:r>
              <a:rPr lang="en-IN" spc="-5" dirty="0">
                <a:latin typeface="Times New Roman" panose="02020603050405020304" pitchFamily="18" charset="0"/>
                <a:cs typeface="Times New Roman" panose="02020603050405020304" pitchFamily="18" charset="0"/>
              </a:rPr>
              <a:t>Lathe </a:t>
            </a:r>
            <a:r>
              <a:rPr lang="en-IN" dirty="0">
                <a:latin typeface="Times New Roman" panose="02020603050405020304" pitchFamily="18" charset="0"/>
                <a:cs typeface="Times New Roman" panose="02020603050405020304" pitchFamily="18" charset="0"/>
              </a:rPr>
              <a:t>Machine </a:t>
            </a:r>
            <a:r>
              <a:rPr lang="en-IN" spc="-5" dirty="0">
                <a:latin typeface="Times New Roman" panose="02020603050405020304" pitchFamily="18" charset="0"/>
                <a:cs typeface="Times New Roman" panose="02020603050405020304" pitchFamily="18" charset="0"/>
              </a:rPr>
              <a:t>is also </a:t>
            </a:r>
            <a:r>
              <a:rPr lang="en-IN" dirty="0">
                <a:latin typeface="Times New Roman" panose="02020603050405020304" pitchFamily="18" charset="0"/>
                <a:cs typeface="Times New Roman" panose="02020603050405020304" pitchFamily="18" charset="0"/>
              </a:rPr>
              <a:t>known as “</a:t>
            </a:r>
            <a:r>
              <a:rPr lang="en-IN" b="1" dirty="0" smtClean="0">
                <a:latin typeface="Times New Roman" panose="02020603050405020304" pitchFamily="18" charset="0"/>
                <a:cs typeface="Times New Roman" panose="02020603050405020304" pitchFamily="18" charset="0"/>
              </a:rPr>
              <a:t>Centre </a:t>
            </a:r>
            <a:r>
              <a:rPr lang="en-IN" b="1" spc="5" dirty="0" smtClean="0">
                <a:latin typeface="Times New Roman" panose="02020603050405020304" pitchFamily="18" charset="0"/>
                <a:cs typeface="Times New Roman" panose="02020603050405020304" pitchFamily="18" charset="0"/>
              </a:rPr>
              <a:t>Lathe</a:t>
            </a:r>
            <a:r>
              <a:rPr lang="en-IN" spc="5"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because it has two centres between which the</a:t>
            </a:r>
            <a:r>
              <a:rPr lang="en-IN" spc="-55"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job  can	be held and rotated.</a:t>
            </a:r>
          </a:p>
          <a:p>
            <a:pPr marL="32385" indent="0">
              <a:lnSpc>
                <a:spcPct val="100000"/>
              </a:lnSpc>
              <a:spcBef>
                <a:spcPts val="605"/>
              </a:spcBef>
              <a:buNone/>
            </a:pPr>
            <a:r>
              <a:rPr lang="en-IN" dirty="0">
                <a:latin typeface="Times New Roman" panose="02020603050405020304" pitchFamily="18" charset="0"/>
                <a:cs typeface="Times New Roman" panose="02020603050405020304" pitchFamily="18" charset="0"/>
              </a:rPr>
              <a:t>The main parts of centre lathe</a:t>
            </a:r>
            <a:r>
              <a:rPr lang="en-IN" spc="-45"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are</a:t>
            </a:r>
            <a:r>
              <a:rPr lang="en-IN" dirty="0" smtClean="0">
                <a:latin typeface="Arial"/>
                <a:cs typeface="Arial"/>
              </a:rPr>
              <a:t>:</a:t>
            </a:r>
          </a:p>
          <a:p>
            <a:pPr marL="546735" indent="-514350">
              <a:lnSpc>
                <a:spcPct val="100000"/>
              </a:lnSpc>
              <a:spcBef>
                <a:spcPts val="605"/>
              </a:spcBef>
              <a:buAutoNum type="arabicPeriod"/>
            </a:pPr>
            <a:r>
              <a:rPr lang="en-US" dirty="0" smtClean="0">
                <a:latin typeface="Times New Roman" panose="02020603050405020304" pitchFamily="18" charset="0"/>
                <a:cs typeface="Times New Roman" panose="02020603050405020304" pitchFamily="18" charset="0"/>
              </a:rPr>
              <a:t>Bed</a:t>
            </a:r>
          </a:p>
          <a:p>
            <a:pPr marL="32385" indent="0">
              <a:lnSpc>
                <a:spcPct val="100000"/>
              </a:lnSpc>
              <a:spcBef>
                <a:spcPts val="605"/>
              </a:spcBef>
              <a:buNone/>
            </a:pPr>
            <a:r>
              <a:rPr lang="en-US" dirty="0" smtClean="0">
                <a:latin typeface="Times New Roman" panose="02020603050405020304" pitchFamily="18" charset="0"/>
                <a:cs typeface="Times New Roman" panose="02020603050405020304" pitchFamily="18" charset="0"/>
              </a:rPr>
              <a:t>2. Head stock</a:t>
            </a:r>
          </a:p>
          <a:p>
            <a:pPr marL="32385" indent="0">
              <a:lnSpc>
                <a:spcPct val="100000"/>
              </a:lnSpc>
              <a:spcBef>
                <a:spcPts val="605"/>
              </a:spcBef>
              <a:buNone/>
            </a:pPr>
            <a:r>
              <a:rPr lang="en-US" dirty="0" smtClean="0">
                <a:latin typeface="Times New Roman" panose="02020603050405020304" pitchFamily="18" charset="0"/>
                <a:cs typeface="Times New Roman" panose="02020603050405020304" pitchFamily="18" charset="0"/>
              </a:rPr>
              <a:t>3. Tailstock </a:t>
            </a:r>
          </a:p>
          <a:p>
            <a:pPr marL="32385" indent="0">
              <a:lnSpc>
                <a:spcPct val="100000"/>
              </a:lnSpc>
              <a:spcBef>
                <a:spcPts val="605"/>
              </a:spcBef>
              <a:buNone/>
            </a:pPr>
            <a:r>
              <a:rPr lang="en-US" dirty="0" smtClean="0">
                <a:latin typeface="Times New Roman" panose="02020603050405020304" pitchFamily="18" charset="0"/>
                <a:cs typeface="Times New Roman" panose="02020603050405020304" pitchFamily="18" charset="0"/>
              </a:rPr>
              <a:t>4. Carriage</a:t>
            </a:r>
          </a:p>
          <a:p>
            <a:pPr marL="32385" indent="0">
              <a:lnSpc>
                <a:spcPct val="100000"/>
              </a:lnSpc>
              <a:spcBef>
                <a:spcPts val="605"/>
              </a:spcBef>
              <a:buNone/>
            </a:pPr>
            <a:r>
              <a:rPr lang="en-US" dirty="0" smtClean="0">
                <a:latin typeface="Times New Roman" panose="02020603050405020304" pitchFamily="18" charset="0"/>
                <a:cs typeface="Times New Roman" panose="02020603050405020304" pitchFamily="18" charset="0"/>
              </a:rPr>
              <a:t>5. Feed mechanisms</a:t>
            </a:r>
            <a:endParaRPr lang="en-IN" dirty="0" smtClean="0">
              <a:latin typeface="Times New Roman" panose="02020603050405020304" pitchFamily="18" charset="0"/>
              <a:cs typeface="Times New Roman" panose="02020603050405020304" pitchFamily="18" charset="0"/>
            </a:endParaRPr>
          </a:p>
          <a:p>
            <a:pPr marL="32385" indent="0">
              <a:lnSpc>
                <a:spcPct val="100000"/>
              </a:lnSpc>
              <a:spcBef>
                <a:spcPts val="605"/>
              </a:spcBef>
              <a:buNone/>
            </a:pPr>
            <a:endParaRPr lang="en-IN" dirty="0" smtClean="0">
              <a:latin typeface="Arial"/>
              <a:cs typeface="Arial"/>
            </a:endParaRPr>
          </a:p>
          <a:p>
            <a:pPr marL="32385" indent="0">
              <a:lnSpc>
                <a:spcPct val="100000"/>
              </a:lnSpc>
              <a:spcBef>
                <a:spcPts val="605"/>
              </a:spcBef>
              <a:buNone/>
            </a:pPr>
            <a:endParaRPr lang="en-IN" dirty="0">
              <a:latin typeface="Arial"/>
              <a:cs typeface="Arial"/>
            </a:endParaRPr>
          </a:p>
          <a:p>
            <a:endParaRPr lang="en-IN" dirty="0"/>
          </a:p>
        </p:txBody>
      </p:sp>
    </p:spTree>
    <p:extLst>
      <p:ext uri="{BB962C8B-B14F-4D97-AF65-F5344CB8AC3E}">
        <p14:creationId xmlns:p14="http://schemas.microsoft.com/office/powerpoint/2010/main" xmlns="" val="663794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rPr>
              <a:t>Working </a:t>
            </a:r>
            <a:r>
              <a:rPr lang="en-US" sz="3200" b="1" dirty="0">
                <a:solidFill>
                  <a:schemeClr val="tx2">
                    <a:lumMod val="60000"/>
                    <a:lumOff val="40000"/>
                  </a:schemeClr>
                </a:solidFill>
              </a:rPr>
              <a:t>P</a:t>
            </a:r>
            <a:r>
              <a:rPr lang="en-US" sz="3200" b="1" dirty="0" smtClean="0">
                <a:solidFill>
                  <a:schemeClr val="tx2">
                    <a:lumMod val="60000"/>
                    <a:lumOff val="40000"/>
                  </a:schemeClr>
                </a:solidFill>
              </a:rPr>
              <a:t>rinciple of Lathe</a:t>
            </a:r>
            <a:endParaRPr lang="en-IN" sz="3200" b="1" dirty="0">
              <a:solidFill>
                <a:schemeClr val="tx2">
                  <a:lumMod val="60000"/>
                  <a:lumOff val="40000"/>
                </a:schemeClr>
              </a:solidFill>
            </a:endParaRPr>
          </a:p>
        </p:txBody>
      </p:sp>
      <p:sp>
        <p:nvSpPr>
          <p:cNvPr id="4" name="object 3"/>
          <p:cNvSpPr>
            <a:spLocks noGrp="1"/>
          </p:cNvSpPr>
          <p:nvPr>
            <p:ph idx="1"/>
          </p:nvPr>
        </p:nvSpPr>
        <p:spPr>
          <a:prstGeom prst="rect">
            <a:avLst/>
          </a:prstGeom>
          <a:blipFill>
            <a:blip r:embed="rId2" cstate="print"/>
            <a:stretch>
              <a:fillRect/>
            </a:stretch>
          </a:blipFill>
        </p:spPr>
        <p:txBody>
          <a:bodyPr wrap="square" lIns="0" tIns="0" rIns="0" bIns="0" rtlCol="0"/>
          <a:lstStyle/>
          <a:p>
            <a:r>
              <a:rPr lang="en-US" dirty="0" smtClean="0"/>
              <a:t>1.</a:t>
            </a:r>
            <a:endParaRPr lang="en-IN" dirty="0"/>
          </a:p>
        </p:txBody>
      </p:sp>
    </p:spTree>
    <p:extLst>
      <p:ext uri="{BB962C8B-B14F-4D97-AF65-F5344CB8AC3E}">
        <p14:creationId xmlns:p14="http://schemas.microsoft.com/office/powerpoint/2010/main" xmlns="" val="3299949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656184"/>
          </a:xfrm>
        </p:spPr>
        <p:txBody>
          <a:bodyPr>
            <a:normAutofit fontScale="90000"/>
          </a:bodyPr>
          <a:lstStyle/>
          <a:p>
            <a:r>
              <a:rPr lang="en-US" b="1" dirty="0" smtClean="0"/>
              <a:t/>
            </a:r>
            <a:br>
              <a:rPr lang="en-US" b="1" dirty="0" smtClean="0"/>
            </a:br>
            <a:r>
              <a:rPr lang="en-US" sz="3600" b="1" dirty="0" smtClean="0">
                <a:latin typeface="Times New Roman" panose="02020603050405020304" pitchFamily="18" charset="0"/>
                <a:cs typeface="Times New Roman" panose="02020603050405020304" pitchFamily="18" charset="0"/>
              </a:rPr>
              <a:t>UNIT – I</a:t>
            </a:r>
            <a:br>
              <a:rPr lang="en-US" sz="3600" b="1" dirty="0" smtClean="0">
                <a:latin typeface="Times New Roman" panose="02020603050405020304" pitchFamily="18" charset="0"/>
                <a:cs typeface="Times New Roman" panose="02020603050405020304" pitchFamily="18" charset="0"/>
              </a:rPr>
            </a:br>
            <a:r>
              <a:rPr lang="en-US"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3600" b="1" dirty="0" smtClean="0">
                <a:solidFill>
                  <a:schemeClr val="tx2">
                    <a:lumMod val="60000"/>
                    <a:lumOff val="40000"/>
                  </a:schemeClr>
                </a:solidFill>
                <a:latin typeface="Times New Roman" panose="02020603050405020304" pitchFamily="18" charset="0"/>
                <a:cs typeface="Times New Roman" panose="02020603050405020304" pitchFamily="18" charset="0"/>
              </a:rPr>
              <a:t>CUTTING TOOLS AND CUTTING MATERIALS</a:t>
            </a:r>
            <a:r>
              <a:rPr lang="en-US" b="1" dirty="0" smtClean="0"/>
              <a:t/>
            </a:r>
            <a:br>
              <a:rPr lang="en-US" b="1" dirty="0" smtClean="0"/>
            </a:br>
            <a:endParaRPr lang="en-IN" b="1" dirty="0"/>
          </a:p>
        </p:txBody>
      </p:sp>
      <p:sp>
        <p:nvSpPr>
          <p:cNvPr id="3" name="Content Placeholder 2"/>
          <p:cNvSpPr>
            <a:spLocks noGrp="1"/>
          </p:cNvSpPr>
          <p:nvPr>
            <p:ph idx="1"/>
          </p:nvPr>
        </p:nvSpPr>
        <p:spPr>
          <a:xfrm>
            <a:off x="457200" y="2852936"/>
            <a:ext cx="8229600" cy="3273227"/>
          </a:xfrm>
        </p:spPr>
        <p:txBody>
          <a:bodyPr>
            <a:normAutofit/>
          </a:bodyPr>
          <a:lstStyle/>
          <a:p>
            <a:pPr algn="just"/>
            <a:r>
              <a:rPr lang="en-US" sz="2800" dirty="0" smtClean="0">
                <a:latin typeface="Times New Roman" panose="02020603050405020304" pitchFamily="18" charset="0"/>
                <a:cs typeface="Times New Roman" panose="02020603050405020304" pitchFamily="18" charset="0"/>
              </a:rPr>
              <a:t>A cutting tool is subjected to static and dynamic forces, high temperature, wear and abrasion. To get reasonable tool life, the tool material should meet following requirements:</a:t>
            </a:r>
          </a:p>
          <a:p>
            <a:pPr algn="just"/>
            <a:r>
              <a:rPr lang="en-US" sz="2800" dirty="0" smtClean="0">
                <a:latin typeface="Times New Roman" panose="02020603050405020304" pitchFamily="18" charset="0"/>
                <a:cs typeface="Times New Roman" panose="02020603050405020304" pitchFamily="18" charset="0"/>
              </a:rPr>
              <a:t>1. Hot hardness 2. Wear and abrasion resistance. 3.Impact toughness</a:t>
            </a:r>
            <a:r>
              <a:rPr lang="en-US" sz="2000" dirty="0" smtClean="0">
                <a:latin typeface="Times New Roman" panose="02020603050405020304" pitchFamily="18" charset="0"/>
                <a:cs typeface="Times New Roman" panose="02020603050405020304" pitchFamily="18" charset="0"/>
              </a:rPr>
              <a:t>.</a:t>
            </a:r>
          </a:p>
          <a:p>
            <a:pPr algn="just"/>
            <a:endParaRPr lang="en-IN" sz="2000" dirty="0"/>
          </a:p>
        </p:txBody>
      </p:sp>
    </p:spTree>
    <p:extLst>
      <p:ext uri="{BB962C8B-B14F-4D97-AF65-F5344CB8AC3E}">
        <p14:creationId xmlns:p14="http://schemas.microsoft.com/office/powerpoint/2010/main" xmlns="" val="2653601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1043608" y="-3900"/>
            <a:ext cx="6840760" cy="3543300"/>
          </a:xfrm>
          <a:prstGeom prst="rect">
            <a:avLst/>
          </a:prstGeom>
          <a:blipFill>
            <a:blip r:embed="rId2" cstate="print"/>
            <a:stretch>
              <a:fillRect/>
            </a:stretch>
          </a:blipFill>
        </p:spPr>
        <p:txBody>
          <a:bodyPr wrap="square" lIns="0" tIns="0" rIns="0" bIns="0" rtlCol="0"/>
          <a:lstStyle/>
          <a:p>
            <a:endParaRPr/>
          </a:p>
        </p:txBody>
      </p:sp>
      <p:sp>
        <p:nvSpPr>
          <p:cNvPr id="3" name="object 4"/>
          <p:cNvSpPr/>
          <p:nvPr/>
        </p:nvSpPr>
        <p:spPr>
          <a:xfrm>
            <a:off x="1043608" y="3605548"/>
            <a:ext cx="6840760" cy="306381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252151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080120"/>
          </a:xfrm>
        </p:spPr>
        <p:txBody>
          <a:bodyPr>
            <a:noAutofit/>
          </a:bodyPr>
          <a:lstStyle/>
          <a:p>
            <a:pPr marL="287020" indent="-274320">
              <a:lnSpc>
                <a:spcPct val="100000"/>
              </a:lnSpc>
              <a:spcBef>
                <a:spcPts val="95"/>
              </a:spcBef>
              <a:tabLst>
                <a:tab pos="287020" algn="l"/>
                <a:tab pos="287655" algn="l"/>
                <a:tab pos="3818254" algn="l"/>
              </a:tabLst>
            </a:pPr>
            <a:r>
              <a:rPr lang="en-IN" sz="3200" b="1" spc="-5" dirty="0" smtClean="0">
                <a:solidFill>
                  <a:schemeClr val="tx2">
                    <a:lumMod val="60000"/>
                    <a:lumOff val="40000"/>
                  </a:schemeClr>
                </a:solidFill>
                <a:latin typeface="Times New Roman"/>
                <a:cs typeface="Times New Roman"/>
              </a:rPr>
              <a:t>WORKING PRINCIPLES OF LATHE</a:t>
            </a:r>
            <a:endParaRPr lang="en-IN" sz="3200" b="1" dirty="0">
              <a:solidFill>
                <a:schemeClr val="tx2">
                  <a:lumMod val="60000"/>
                  <a:lumOff val="40000"/>
                </a:schemeClr>
              </a:solidFill>
            </a:endParaRPr>
          </a:p>
        </p:txBody>
      </p:sp>
      <p:sp>
        <p:nvSpPr>
          <p:cNvPr id="6" name="Content Placeholder 5"/>
          <p:cNvSpPr>
            <a:spLocks noGrp="1"/>
          </p:cNvSpPr>
          <p:nvPr>
            <p:ph idx="1"/>
          </p:nvPr>
        </p:nvSpPr>
        <p:spPr>
          <a:xfrm>
            <a:off x="457200" y="1268760"/>
            <a:ext cx="8229600" cy="5256584"/>
          </a:xfrm>
        </p:spPr>
        <p:txBody>
          <a:bodyPr>
            <a:normAutofit fontScale="85000" lnSpcReduction="10000"/>
          </a:bodyPr>
          <a:lstStyle/>
          <a:p>
            <a:pPr marL="287020" indent="-274320">
              <a:lnSpc>
                <a:spcPct val="100000"/>
              </a:lnSpc>
              <a:spcBef>
                <a:spcPts val="95"/>
              </a:spcBef>
              <a:buClr>
                <a:srgbClr val="D24717"/>
              </a:buClr>
              <a:buSzPct val="84090"/>
              <a:buFont typeface="Arial"/>
              <a:buChar char=""/>
              <a:tabLst>
                <a:tab pos="287020" algn="l"/>
                <a:tab pos="287655" algn="l"/>
                <a:tab pos="3818254" algn="l"/>
              </a:tabLst>
            </a:pPr>
            <a:r>
              <a:rPr lang="en-IN" spc="-5" dirty="0">
                <a:latin typeface="Times New Roman"/>
                <a:cs typeface="Times New Roman"/>
              </a:rPr>
              <a:t>It holds the work</a:t>
            </a:r>
            <a:r>
              <a:rPr lang="en-IN" spc="80" dirty="0">
                <a:latin typeface="Times New Roman"/>
                <a:cs typeface="Times New Roman"/>
              </a:rPr>
              <a:t> </a:t>
            </a:r>
            <a:r>
              <a:rPr lang="en-IN" spc="-5" dirty="0">
                <a:latin typeface="Times New Roman"/>
                <a:cs typeface="Times New Roman"/>
              </a:rPr>
              <a:t>between</a:t>
            </a:r>
            <a:r>
              <a:rPr lang="en-IN" spc="15" dirty="0">
                <a:latin typeface="Times New Roman"/>
                <a:cs typeface="Times New Roman"/>
              </a:rPr>
              <a:t> </a:t>
            </a:r>
            <a:r>
              <a:rPr lang="en-IN" spc="-5" dirty="0">
                <a:latin typeface="Times New Roman"/>
                <a:cs typeface="Times New Roman"/>
              </a:rPr>
              <a:t>two	supports called</a:t>
            </a:r>
            <a:r>
              <a:rPr lang="en-IN" dirty="0">
                <a:latin typeface="Times New Roman"/>
                <a:cs typeface="Times New Roman"/>
              </a:rPr>
              <a:t> </a:t>
            </a:r>
            <a:r>
              <a:rPr lang="en-IN" spc="-5" dirty="0" smtClean="0">
                <a:latin typeface="Times New Roman"/>
                <a:cs typeface="Times New Roman"/>
              </a:rPr>
              <a:t>centres</a:t>
            </a:r>
            <a:r>
              <a:rPr lang="en-IN" spc="-5" dirty="0">
                <a:latin typeface="Times New Roman"/>
                <a:cs typeface="Times New Roman"/>
              </a:rPr>
              <a:t>.</a:t>
            </a:r>
            <a:endParaRPr lang="en-IN" dirty="0">
              <a:latin typeface="Times New Roman"/>
              <a:cs typeface="Times New Roman"/>
            </a:endParaRPr>
          </a:p>
          <a:p>
            <a:pPr marL="287020" indent="-274320">
              <a:lnSpc>
                <a:spcPct val="100000"/>
              </a:lnSpc>
              <a:spcBef>
                <a:spcPts val="1925"/>
              </a:spcBef>
              <a:buClr>
                <a:srgbClr val="D24717"/>
              </a:buClr>
              <a:buSzPct val="84090"/>
              <a:buFont typeface="Arial"/>
              <a:buChar char=""/>
              <a:tabLst>
                <a:tab pos="287020" algn="l"/>
                <a:tab pos="287655" algn="l"/>
              </a:tabLst>
            </a:pPr>
            <a:r>
              <a:rPr lang="en-IN" spc="-5" dirty="0">
                <a:latin typeface="Times New Roman"/>
                <a:cs typeface="Times New Roman"/>
              </a:rPr>
              <a:t>Chuck </a:t>
            </a:r>
            <a:r>
              <a:rPr lang="en-IN" dirty="0">
                <a:latin typeface="Times New Roman"/>
                <a:cs typeface="Times New Roman"/>
              </a:rPr>
              <a:t>or </a:t>
            </a:r>
            <a:r>
              <a:rPr lang="en-IN" spc="-5" dirty="0">
                <a:latin typeface="Times New Roman"/>
                <a:cs typeface="Times New Roman"/>
              </a:rPr>
              <a:t>Face plate is also used for </a:t>
            </a:r>
            <a:r>
              <a:rPr lang="en-IN" dirty="0">
                <a:latin typeface="Times New Roman"/>
                <a:cs typeface="Times New Roman"/>
              </a:rPr>
              <a:t>holding </a:t>
            </a:r>
            <a:r>
              <a:rPr lang="en-IN" spc="-5" dirty="0">
                <a:latin typeface="Times New Roman"/>
                <a:cs typeface="Times New Roman"/>
              </a:rPr>
              <a:t>the</a:t>
            </a:r>
            <a:r>
              <a:rPr lang="en-IN" spc="10" dirty="0">
                <a:latin typeface="Times New Roman"/>
                <a:cs typeface="Times New Roman"/>
              </a:rPr>
              <a:t> </a:t>
            </a:r>
            <a:r>
              <a:rPr lang="en-IN" dirty="0">
                <a:latin typeface="Times New Roman"/>
                <a:cs typeface="Times New Roman"/>
              </a:rPr>
              <a:t>work.</a:t>
            </a:r>
          </a:p>
          <a:p>
            <a:pPr marL="287020" indent="-274320">
              <a:lnSpc>
                <a:spcPct val="100000"/>
              </a:lnSpc>
              <a:spcBef>
                <a:spcPts val="1914"/>
              </a:spcBef>
              <a:buClr>
                <a:srgbClr val="D24717"/>
              </a:buClr>
              <a:buSzPct val="84090"/>
              <a:buFont typeface="Arial"/>
              <a:buChar char=""/>
              <a:tabLst>
                <a:tab pos="287020" algn="l"/>
                <a:tab pos="287655" algn="l"/>
              </a:tabLst>
            </a:pPr>
            <a:r>
              <a:rPr lang="en-IN" spc="-5" dirty="0">
                <a:latin typeface="Times New Roman"/>
                <a:cs typeface="Times New Roman"/>
              </a:rPr>
              <a:t>Chuck </a:t>
            </a:r>
            <a:r>
              <a:rPr lang="en-IN" dirty="0">
                <a:latin typeface="Times New Roman"/>
                <a:cs typeface="Times New Roman"/>
              </a:rPr>
              <a:t>or </a:t>
            </a:r>
            <a:r>
              <a:rPr lang="en-IN" spc="-5" dirty="0">
                <a:latin typeface="Times New Roman"/>
                <a:cs typeface="Times New Roman"/>
              </a:rPr>
              <a:t>face plate is mounted </a:t>
            </a:r>
            <a:r>
              <a:rPr lang="en-IN" dirty="0">
                <a:latin typeface="Times New Roman"/>
                <a:cs typeface="Times New Roman"/>
              </a:rPr>
              <a:t>on </a:t>
            </a:r>
            <a:r>
              <a:rPr lang="en-IN" spc="-5" dirty="0">
                <a:latin typeface="Times New Roman"/>
                <a:cs typeface="Times New Roman"/>
              </a:rPr>
              <a:t>machine</a:t>
            </a:r>
            <a:r>
              <a:rPr lang="en-IN" spc="50" dirty="0">
                <a:latin typeface="Times New Roman"/>
                <a:cs typeface="Times New Roman"/>
              </a:rPr>
              <a:t> </a:t>
            </a:r>
            <a:r>
              <a:rPr lang="en-IN" spc="-5" dirty="0">
                <a:latin typeface="Times New Roman"/>
                <a:cs typeface="Times New Roman"/>
              </a:rPr>
              <a:t>spindle</a:t>
            </a:r>
            <a:endParaRPr lang="en-IN" dirty="0">
              <a:latin typeface="Times New Roman"/>
              <a:cs typeface="Times New Roman"/>
            </a:endParaRPr>
          </a:p>
          <a:p>
            <a:pPr marL="287020" indent="-274320">
              <a:lnSpc>
                <a:spcPct val="100000"/>
              </a:lnSpc>
              <a:spcBef>
                <a:spcPts val="1925"/>
              </a:spcBef>
              <a:buClr>
                <a:srgbClr val="D24717"/>
              </a:buClr>
              <a:buSzPct val="84090"/>
              <a:buFont typeface="Arial"/>
              <a:buChar char=""/>
              <a:tabLst>
                <a:tab pos="287020" algn="l"/>
                <a:tab pos="287655" algn="l"/>
                <a:tab pos="3050540" algn="l"/>
                <a:tab pos="4833620" algn="l"/>
              </a:tabLst>
            </a:pPr>
            <a:r>
              <a:rPr lang="en-IN" dirty="0">
                <a:latin typeface="Times New Roman"/>
                <a:cs typeface="Times New Roman"/>
              </a:rPr>
              <a:t>Cutting tool </a:t>
            </a:r>
            <a:r>
              <a:rPr lang="en-IN" spc="-5" dirty="0">
                <a:latin typeface="Times New Roman"/>
                <a:cs typeface="Times New Roman"/>
              </a:rPr>
              <a:t>is</a:t>
            </a:r>
            <a:r>
              <a:rPr lang="en-IN" spc="5" dirty="0">
                <a:latin typeface="Times New Roman"/>
                <a:cs typeface="Times New Roman"/>
              </a:rPr>
              <a:t> </a:t>
            </a:r>
            <a:r>
              <a:rPr lang="en-IN" spc="-5" dirty="0">
                <a:latin typeface="Times New Roman"/>
                <a:cs typeface="Times New Roman"/>
              </a:rPr>
              <a:t>held</a:t>
            </a:r>
            <a:r>
              <a:rPr lang="en-IN" spc="10" dirty="0">
                <a:latin typeface="Times New Roman"/>
                <a:cs typeface="Times New Roman"/>
              </a:rPr>
              <a:t> </a:t>
            </a:r>
            <a:r>
              <a:rPr lang="en-IN" spc="-5" dirty="0" smtClean="0">
                <a:latin typeface="Times New Roman"/>
                <a:cs typeface="Times New Roman"/>
              </a:rPr>
              <a:t>and supported</a:t>
            </a:r>
            <a:r>
              <a:rPr lang="en-IN" dirty="0" smtClean="0">
                <a:latin typeface="Times New Roman"/>
                <a:cs typeface="Times New Roman"/>
              </a:rPr>
              <a:t> </a:t>
            </a:r>
            <a:r>
              <a:rPr lang="en-IN" spc="-5" dirty="0">
                <a:latin typeface="Times New Roman"/>
                <a:cs typeface="Times New Roman"/>
              </a:rPr>
              <a:t>on</a:t>
            </a:r>
            <a:r>
              <a:rPr lang="en-IN" spc="10" dirty="0">
                <a:latin typeface="Times New Roman"/>
                <a:cs typeface="Times New Roman"/>
              </a:rPr>
              <a:t> </a:t>
            </a:r>
            <a:r>
              <a:rPr lang="en-IN" spc="-5" dirty="0" smtClean="0">
                <a:latin typeface="Times New Roman"/>
                <a:cs typeface="Times New Roman"/>
              </a:rPr>
              <a:t>a </a:t>
            </a:r>
            <a:r>
              <a:rPr lang="en-IN" dirty="0" smtClean="0">
                <a:latin typeface="Times New Roman"/>
                <a:cs typeface="Times New Roman"/>
              </a:rPr>
              <a:t>tool</a:t>
            </a:r>
            <a:r>
              <a:rPr lang="en-IN" spc="-5" dirty="0" smtClean="0">
                <a:latin typeface="Times New Roman"/>
                <a:cs typeface="Times New Roman"/>
              </a:rPr>
              <a:t> </a:t>
            </a:r>
            <a:r>
              <a:rPr lang="en-IN" dirty="0">
                <a:latin typeface="Times New Roman"/>
                <a:cs typeface="Times New Roman"/>
              </a:rPr>
              <a:t>post.</a:t>
            </a:r>
          </a:p>
          <a:p>
            <a:pPr marL="287020" indent="-274320">
              <a:lnSpc>
                <a:spcPct val="100000"/>
              </a:lnSpc>
              <a:spcBef>
                <a:spcPts val="1920"/>
              </a:spcBef>
              <a:buClr>
                <a:srgbClr val="D24717"/>
              </a:buClr>
              <a:buSzPct val="84090"/>
              <a:buFont typeface="Arial"/>
              <a:buChar char=""/>
              <a:tabLst>
                <a:tab pos="287020" algn="l"/>
                <a:tab pos="287655" algn="l"/>
              </a:tabLst>
            </a:pPr>
            <a:r>
              <a:rPr lang="en-IN" spc="-5" dirty="0">
                <a:latin typeface="Times New Roman"/>
                <a:cs typeface="Times New Roman"/>
              </a:rPr>
              <a:t>Movement </a:t>
            </a:r>
            <a:r>
              <a:rPr lang="en-IN" dirty="0">
                <a:latin typeface="Times New Roman"/>
                <a:cs typeface="Times New Roman"/>
              </a:rPr>
              <a:t>of </a:t>
            </a:r>
            <a:r>
              <a:rPr lang="en-IN" spc="-5" dirty="0">
                <a:latin typeface="Times New Roman"/>
                <a:cs typeface="Times New Roman"/>
              </a:rPr>
              <a:t>the </a:t>
            </a:r>
            <a:r>
              <a:rPr lang="en-IN" dirty="0">
                <a:latin typeface="Times New Roman"/>
                <a:cs typeface="Times New Roman"/>
              </a:rPr>
              <a:t>job </a:t>
            </a:r>
            <a:r>
              <a:rPr lang="en-IN" spc="-5" dirty="0">
                <a:latin typeface="Times New Roman"/>
                <a:cs typeface="Times New Roman"/>
              </a:rPr>
              <a:t>is rotation about spindle</a:t>
            </a:r>
            <a:r>
              <a:rPr lang="en-IN" spc="30" dirty="0">
                <a:latin typeface="Times New Roman"/>
                <a:cs typeface="Times New Roman"/>
              </a:rPr>
              <a:t> </a:t>
            </a:r>
            <a:r>
              <a:rPr lang="en-IN" spc="-5" dirty="0">
                <a:latin typeface="Times New Roman"/>
                <a:cs typeface="Times New Roman"/>
              </a:rPr>
              <a:t>axis</a:t>
            </a:r>
            <a:endParaRPr lang="en-IN" dirty="0">
              <a:latin typeface="Times New Roman"/>
              <a:cs typeface="Times New Roman"/>
            </a:endParaRPr>
          </a:p>
          <a:p>
            <a:pPr marL="287020" indent="-274320">
              <a:lnSpc>
                <a:spcPct val="100000"/>
              </a:lnSpc>
              <a:spcBef>
                <a:spcPts val="1920"/>
              </a:spcBef>
              <a:buClr>
                <a:srgbClr val="D24717"/>
              </a:buClr>
              <a:buSzPct val="84090"/>
              <a:buFont typeface="Arial"/>
              <a:buChar char=""/>
              <a:tabLst>
                <a:tab pos="287020" algn="l"/>
                <a:tab pos="287655" algn="l"/>
              </a:tabLst>
            </a:pPr>
            <a:r>
              <a:rPr lang="en-IN" spc="-40" dirty="0">
                <a:latin typeface="Times New Roman"/>
                <a:cs typeface="Times New Roman"/>
              </a:rPr>
              <a:t>Tool </a:t>
            </a:r>
            <a:r>
              <a:rPr lang="en-IN" spc="-5" dirty="0">
                <a:latin typeface="Times New Roman"/>
                <a:cs typeface="Times New Roman"/>
              </a:rPr>
              <a:t>is fed against the revolving</a:t>
            </a:r>
            <a:r>
              <a:rPr lang="en-IN" spc="60" dirty="0">
                <a:latin typeface="Times New Roman"/>
                <a:cs typeface="Times New Roman"/>
              </a:rPr>
              <a:t> </a:t>
            </a:r>
            <a:r>
              <a:rPr lang="en-IN" spc="-5" dirty="0">
                <a:latin typeface="Times New Roman"/>
                <a:cs typeface="Times New Roman"/>
              </a:rPr>
              <a:t>work</a:t>
            </a:r>
            <a:endParaRPr lang="en-IN" dirty="0">
              <a:latin typeface="Times New Roman"/>
              <a:cs typeface="Times New Roman"/>
            </a:endParaRPr>
          </a:p>
          <a:p>
            <a:pPr marL="287020" indent="-274320">
              <a:lnSpc>
                <a:spcPct val="100000"/>
              </a:lnSpc>
              <a:spcBef>
                <a:spcPts val="1920"/>
              </a:spcBef>
              <a:buClr>
                <a:srgbClr val="D24717"/>
              </a:buClr>
              <a:buSzPct val="84090"/>
              <a:buFont typeface="Arial"/>
              <a:buChar char=""/>
              <a:tabLst>
                <a:tab pos="287020" algn="l"/>
                <a:tab pos="287655" algn="l"/>
              </a:tabLst>
            </a:pPr>
            <a:r>
              <a:rPr lang="en-IN" spc="-5" dirty="0">
                <a:latin typeface="Times New Roman"/>
                <a:cs typeface="Times New Roman"/>
              </a:rPr>
              <a:t>Movement of the </a:t>
            </a:r>
            <a:r>
              <a:rPr lang="en-IN" dirty="0">
                <a:latin typeface="Times New Roman"/>
                <a:cs typeface="Times New Roman"/>
              </a:rPr>
              <a:t>tool </a:t>
            </a:r>
            <a:r>
              <a:rPr lang="en-IN" spc="-5" dirty="0">
                <a:latin typeface="Times New Roman"/>
                <a:cs typeface="Times New Roman"/>
              </a:rPr>
              <a:t>is either parallel to or at any inclination to</a:t>
            </a:r>
            <a:r>
              <a:rPr lang="en-IN" spc="165" dirty="0">
                <a:latin typeface="Times New Roman"/>
                <a:cs typeface="Times New Roman"/>
              </a:rPr>
              <a:t> </a:t>
            </a:r>
            <a:r>
              <a:rPr lang="en-IN" spc="-5" dirty="0" smtClean="0">
                <a:latin typeface="Times New Roman"/>
                <a:cs typeface="Times New Roman"/>
              </a:rPr>
              <a:t>the</a:t>
            </a:r>
            <a:r>
              <a:rPr lang="en-IN" dirty="0" smtClean="0">
                <a:latin typeface="Times New Roman"/>
                <a:cs typeface="Times New Roman"/>
              </a:rPr>
              <a:t> </a:t>
            </a:r>
            <a:r>
              <a:rPr lang="en-IN" spc="-5" dirty="0" smtClean="0">
                <a:latin typeface="Times New Roman"/>
                <a:cs typeface="Times New Roman"/>
              </a:rPr>
              <a:t>work axis</a:t>
            </a:r>
            <a:endParaRPr lang="en-IN" dirty="0">
              <a:latin typeface="Times New Roman"/>
              <a:cs typeface="Times New Roman"/>
            </a:endParaRPr>
          </a:p>
          <a:p>
            <a:endParaRPr lang="en-IN" dirty="0"/>
          </a:p>
        </p:txBody>
      </p:sp>
    </p:spTree>
    <p:extLst>
      <p:ext uri="{BB962C8B-B14F-4D97-AF65-F5344CB8AC3E}">
        <p14:creationId xmlns:p14="http://schemas.microsoft.com/office/powerpoint/2010/main" xmlns="" val="3911596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TYPES OF LATHE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Speed lathe </a:t>
            </a:r>
          </a:p>
          <a:p>
            <a:pPr marL="514350" indent="-514350">
              <a:buAutoNum type="arabicPeriod"/>
            </a:pPr>
            <a:r>
              <a:rPr lang="en-US" sz="2800" dirty="0" smtClean="0"/>
              <a:t>Engine or </a:t>
            </a:r>
            <a:r>
              <a:rPr lang="en-US" sz="2800" dirty="0" err="1" smtClean="0"/>
              <a:t>centre</a:t>
            </a:r>
            <a:r>
              <a:rPr lang="en-US" sz="2800" dirty="0" smtClean="0"/>
              <a:t> lathe</a:t>
            </a:r>
          </a:p>
          <a:p>
            <a:pPr marL="514350" indent="-514350">
              <a:buAutoNum type="arabicPeriod"/>
            </a:pPr>
            <a:r>
              <a:rPr lang="en-US" sz="2800" dirty="0" smtClean="0"/>
              <a:t>Bench lathe</a:t>
            </a:r>
          </a:p>
          <a:p>
            <a:pPr marL="514350" indent="-514350">
              <a:buAutoNum type="arabicPeriod"/>
            </a:pPr>
            <a:r>
              <a:rPr lang="en-US" sz="2800" dirty="0" smtClean="0"/>
              <a:t>Tool room lathe</a:t>
            </a:r>
          </a:p>
          <a:p>
            <a:pPr marL="514350" indent="-514350">
              <a:buAutoNum type="arabicPeriod"/>
            </a:pPr>
            <a:r>
              <a:rPr lang="en-US" sz="2800" dirty="0" smtClean="0"/>
              <a:t>Capstan and turret lathe</a:t>
            </a:r>
          </a:p>
          <a:p>
            <a:pPr marL="514350" indent="-514350">
              <a:buAutoNum type="arabicPeriod"/>
            </a:pPr>
            <a:r>
              <a:rPr lang="en-US" sz="2800" dirty="0" smtClean="0"/>
              <a:t>Automatic lathe</a:t>
            </a:r>
          </a:p>
          <a:p>
            <a:pPr marL="514350" indent="-514350">
              <a:buAutoNum type="arabicPeriod"/>
            </a:pPr>
            <a:r>
              <a:rPr lang="en-US" sz="2800" dirty="0" smtClean="0"/>
              <a:t>Special purpose lathe</a:t>
            </a:r>
            <a:endParaRPr lang="en-IN" sz="2800" dirty="0"/>
          </a:p>
        </p:txBody>
      </p:sp>
    </p:spTree>
    <p:extLst>
      <p:ext uri="{BB962C8B-B14F-4D97-AF65-F5344CB8AC3E}">
        <p14:creationId xmlns:p14="http://schemas.microsoft.com/office/powerpoint/2010/main" xmlns="" val="4281340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LATHE OPERATIONS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object 3"/>
          <p:cNvSpPr>
            <a:spLocks noGrp="1"/>
          </p:cNvSpPr>
          <p:nvPr>
            <p:ph idx="1"/>
          </p:nvPr>
        </p:nvSpPr>
        <p:spPr>
          <a:xfrm>
            <a:off x="457200" y="1268760"/>
            <a:ext cx="8229600" cy="5040560"/>
          </a:xfrm>
          <a:prstGeom prst="rect">
            <a:avLst/>
          </a:prstGeom>
          <a:blipFill>
            <a:blip r:embed="rId2" cstate="print"/>
            <a:stretch>
              <a:fillRect/>
            </a:stretch>
          </a:blipFill>
        </p:spPr>
        <p:txBody>
          <a:bodyPr wrap="square" lIns="0" tIns="0" rIns="0" bIns="0" rtlCol="0"/>
          <a:lstStyle/>
          <a:p>
            <a:endParaRPr lang="en-IN" dirty="0"/>
          </a:p>
        </p:txBody>
      </p:sp>
    </p:spTree>
    <p:extLst>
      <p:ext uri="{BB962C8B-B14F-4D97-AF65-F5344CB8AC3E}">
        <p14:creationId xmlns:p14="http://schemas.microsoft.com/office/powerpoint/2010/main" xmlns="" val="3066306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LATHE ACCESSORIES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sz="2800" dirty="0" err="1" smtClean="0"/>
              <a:t>Centres</a:t>
            </a:r>
            <a:r>
              <a:rPr lang="en-US" sz="2800" dirty="0" smtClean="0"/>
              <a:t>                                2. Lathe dog or carrier</a:t>
            </a:r>
            <a:endParaRPr lang="en-IN" sz="2800" dirty="0" smtClean="0"/>
          </a:p>
          <a:p>
            <a:pPr marL="514350" indent="-514350">
              <a:buAutoNum type="arabicPeriod" startAt="3"/>
            </a:pPr>
            <a:r>
              <a:rPr lang="en-US" sz="2800" dirty="0" smtClean="0"/>
              <a:t>Chucks                                 4.  Collets</a:t>
            </a:r>
            <a:endParaRPr lang="en-US" sz="2800" dirty="0"/>
          </a:p>
          <a:p>
            <a:pPr marL="514350" indent="-514350">
              <a:buAutoNum type="arabicPeriod" startAt="5"/>
            </a:pPr>
            <a:r>
              <a:rPr lang="en-US" sz="2800" dirty="0" smtClean="0"/>
              <a:t>Face plates                          6.  Driving plate</a:t>
            </a:r>
          </a:p>
          <a:p>
            <a:pPr marL="514350" indent="-514350">
              <a:buAutoNum type="arabicPeriod" startAt="7"/>
            </a:pPr>
            <a:r>
              <a:rPr lang="en-US" sz="2800" dirty="0" smtClean="0"/>
              <a:t>Angle plate                          8. Mandrels</a:t>
            </a:r>
          </a:p>
          <a:p>
            <a:pPr marL="514350" indent="-514350">
              <a:buAutoNum type="arabicPeriod" startAt="9"/>
            </a:pPr>
            <a:r>
              <a:rPr lang="en-US" sz="2800" dirty="0" smtClean="0"/>
              <a:t>Rests                                   10. Milling attachment</a:t>
            </a:r>
          </a:p>
          <a:p>
            <a:pPr marL="0" indent="0">
              <a:buNone/>
            </a:pPr>
            <a:r>
              <a:rPr lang="en-US" sz="2800" dirty="0" smtClean="0"/>
              <a:t>11. Taper turning attachment.</a:t>
            </a:r>
          </a:p>
        </p:txBody>
      </p:sp>
    </p:spTree>
    <p:extLst>
      <p:ext uri="{BB962C8B-B14F-4D97-AF65-F5344CB8AC3E}">
        <p14:creationId xmlns:p14="http://schemas.microsoft.com/office/powerpoint/2010/main" xmlns="" val="399681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ADVANTAGES OF LATHE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287020" indent="-274320">
              <a:lnSpc>
                <a:spcPct val="100000"/>
              </a:lnSpc>
              <a:spcBef>
                <a:spcPts val="105"/>
              </a:spcBef>
              <a:buClr>
                <a:srgbClr val="D24717"/>
              </a:buClr>
              <a:buSzPct val="85000"/>
              <a:buFont typeface="Arial"/>
              <a:buChar char=""/>
              <a:tabLst>
                <a:tab pos="286385" algn="l"/>
                <a:tab pos="287020" algn="l"/>
              </a:tabLst>
            </a:pPr>
            <a:r>
              <a:rPr lang="en-IN" dirty="0">
                <a:latin typeface="Times New Roman"/>
                <a:cs typeface="Times New Roman"/>
              </a:rPr>
              <a:t>Greater production over a given</a:t>
            </a:r>
            <a:r>
              <a:rPr lang="en-IN" spc="-114" dirty="0">
                <a:latin typeface="Times New Roman"/>
                <a:cs typeface="Times New Roman"/>
              </a:rPr>
              <a:t> </a:t>
            </a:r>
            <a:r>
              <a:rPr lang="en-IN" dirty="0">
                <a:latin typeface="Times New Roman"/>
                <a:cs typeface="Times New Roman"/>
              </a:rPr>
              <a:t>period.</a:t>
            </a:r>
          </a:p>
          <a:p>
            <a:pPr marL="287020" indent="-274320">
              <a:lnSpc>
                <a:spcPct val="100000"/>
              </a:lnSpc>
              <a:spcBef>
                <a:spcPts val="1560"/>
              </a:spcBef>
              <a:buClr>
                <a:srgbClr val="D24717"/>
              </a:buClr>
              <a:buSzPct val="85000"/>
              <a:buFont typeface="Arial"/>
              <a:buChar char=""/>
              <a:tabLst>
                <a:tab pos="286385" algn="l"/>
                <a:tab pos="287020" algn="l"/>
              </a:tabLst>
            </a:pPr>
            <a:r>
              <a:rPr lang="en-IN" dirty="0">
                <a:latin typeface="Times New Roman"/>
                <a:cs typeface="Times New Roman"/>
              </a:rPr>
              <a:t>More economy in floor</a:t>
            </a:r>
            <a:r>
              <a:rPr lang="en-IN" spc="-85" dirty="0">
                <a:latin typeface="Times New Roman"/>
                <a:cs typeface="Times New Roman"/>
              </a:rPr>
              <a:t> </a:t>
            </a:r>
            <a:r>
              <a:rPr lang="en-IN" dirty="0">
                <a:latin typeface="Times New Roman"/>
                <a:cs typeface="Times New Roman"/>
              </a:rPr>
              <a:t>space.</a:t>
            </a:r>
          </a:p>
          <a:p>
            <a:pPr marL="287020" indent="-274320">
              <a:lnSpc>
                <a:spcPct val="100000"/>
              </a:lnSpc>
              <a:spcBef>
                <a:spcPts val="1560"/>
              </a:spcBef>
              <a:buClr>
                <a:srgbClr val="D24717"/>
              </a:buClr>
              <a:buSzPct val="85000"/>
              <a:buFont typeface="Arial"/>
              <a:buChar char=""/>
              <a:tabLst>
                <a:tab pos="286385" algn="l"/>
                <a:tab pos="287020" algn="l"/>
              </a:tabLst>
            </a:pPr>
            <a:r>
              <a:rPr lang="en-IN" spc="-5" dirty="0">
                <a:latin typeface="Times New Roman"/>
                <a:cs typeface="Times New Roman"/>
              </a:rPr>
              <a:t>Improvement </a:t>
            </a:r>
            <a:r>
              <a:rPr lang="en-IN" dirty="0">
                <a:latin typeface="Times New Roman"/>
                <a:cs typeface="Times New Roman"/>
              </a:rPr>
              <a:t>in</a:t>
            </a:r>
            <a:r>
              <a:rPr lang="en-IN" spc="-45" dirty="0">
                <a:latin typeface="Times New Roman"/>
                <a:cs typeface="Times New Roman"/>
              </a:rPr>
              <a:t> </a:t>
            </a:r>
            <a:r>
              <a:rPr lang="en-IN" spc="-15" dirty="0">
                <a:latin typeface="Times New Roman"/>
                <a:cs typeface="Times New Roman"/>
              </a:rPr>
              <a:t>accuracy.</a:t>
            </a:r>
            <a:endParaRPr lang="en-IN" dirty="0">
              <a:latin typeface="Times New Roman"/>
              <a:cs typeface="Times New Roman"/>
            </a:endParaRPr>
          </a:p>
          <a:p>
            <a:pPr marL="287020" indent="-274320">
              <a:lnSpc>
                <a:spcPct val="100000"/>
              </a:lnSpc>
              <a:spcBef>
                <a:spcPts val="1560"/>
              </a:spcBef>
              <a:buClr>
                <a:srgbClr val="D24717"/>
              </a:buClr>
              <a:buSzPct val="85000"/>
              <a:buFont typeface="Arial"/>
              <a:buChar char=""/>
              <a:tabLst>
                <a:tab pos="286385" algn="l"/>
                <a:tab pos="287020" algn="l"/>
              </a:tabLst>
            </a:pPr>
            <a:r>
              <a:rPr lang="en-IN" dirty="0">
                <a:latin typeface="Times New Roman"/>
                <a:cs typeface="Times New Roman"/>
              </a:rPr>
              <a:t>Floor space </a:t>
            </a:r>
            <a:r>
              <a:rPr lang="en-IN" spc="-5" dirty="0">
                <a:latin typeface="Times New Roman"/>
                <a:cs typeface="Times New Roman"/>
              </a:rPr>
              <a:t>maintenance </a:t>
            </a:r>
            <a:r>
              <a:rPr lang="en-IN" dirty="0">
                <a:latin typeface="Times New Roman"/>
                <a:cs typeface="Times New Roman"/>
              </a:rPr>
              <a:t>and inventory requirements are</a:t>
            </a:r>
            <a:r>
              <a:rPr lang="en-IN" spc="-160" dirty="0">
                <a:latin typeface="Times New Roman"/>
                <a:cs typeface="Times New Roman"/>
              </a:rPr>
              <a:t> </a:t>
            </a:r>
            <a:r>
              <a:rPr lang="en-IN" dirty="0">
                <a:latin typeface="Times New Roman"/>
                <a:cs typeface="Times New Roman"/>
              </a:rPr>
              <a:t>reduced.</a:t>
            </a:r>
          </a:p>
          <a:p>
            <a:pPr marL="287020" indent="-274320">
              <a:lnSpc>
                <a:spcPct val="100000"/>
              </a:lnSpc>
              <a:spcBef>
                <a:spcPts val="1560"/>
              </a:spcBef>
              <a:buClr>
                <a:srgbClr val="D24717"/>
              </a:buClr>
              <a:buSzPct val="85000"/>
              <a:buFont typeface="Arial"/>
              <a:buChar char=""/>
              <a:tabLst>
                <a:tab pos="286385" algn="l"/>
                <a:tab pos="287020" algn="l"/>
              </a:tabLst>
            </a:pPr>
            <a:r>
              <a:rPr lang="en-IN" dirty="0">
                <a:latin typeface="Times New Roman"/>
                <a:cs typeface="Times New Roman"/>
              </a:rPr>
              <a:t>More consistently accurate work than</a:t>
            </a:r>
            <a:r>
              <a:rPr lang="en-IN" spc="-140" dirty="0">
                <a:latin typeface="Times New Roman"/>
                <a:cs typeface="Times New Roman"/>
              </a:rPr>
              <a:t> </a:t>
            </a:r>
            <a:r>
              <a:rPr lang="en-IN" dirty="0">
                <a:latin typeface="Times New Roman"/>
                <a:cs typeface="Times New Roman"/>
              </a:rPr>
              <a:t>turrets.</a:t>
            </a:r>
          </a:p>
          <a:p>
            <a:pPr marL="287020" indent="-274320">
              <a:lnSpc>
                <a:spcPct val="100000"/>
              </a:lnSpc>
              <a:spcBef>
                <a:spcPts val="1565"/>
              </a:spcBef>
              <a:buClr>
                <a:srgbClr val="D24717"/>
              </a:buClr>
              <a:buSzPct val="85000"/>
              <a:buFont typeface="Arial"/>
              <a:buChar char=""/>
              <a:tabLst>
                <a:tab pos="286385" algn="l"/>
                <a:tab pos="287020" algn="l"/>
              </a:tabLst>
            </a:pPr>
            <a:r>
              <a:rPr lang="en-IN" dirty="0">
                <a:latin typeface="Times New Roman"/>
                <a:cs typeface="Times New Roman"/>
              </a:rPr>
              <a:t>More constant flow of</a:t>
            </a:r>
            <a:r>
              <a:rPr lang="en-IN" spc="-90" dirty="0">
                <a:latin typeface="Times New Roman"/>
                <a:cs typeface="Times New Roman"/>
              </a:rPr>
              <a:t> </a:t>
            </a:r>
            <a:r>
              <a:rPr lang="en-IN" dirty="0">
                <a:latin typeface="Times New Roman"/>
                <a:cs typeface="Times New Roman"/>
              </a:rPr>
              <a:t>production.</a:t>
            </a:r>
          </a:p>
          <a:p>
            <a:pPr marL="287020" indent="-274320">
              <a:lnSpc>
                <a:spcPct val="100000"/>
              </a:lnSpc>
              <a:spcBef>
                <a:spcPts val="1555"/>
              </a:spcBef>
              <a:buClr>
                <a:srgbClr val="D24717"/>
              </a:buClr>
              <a:buSzPct val="85000"/>
              <a:buFont typeface="Arial"/>
              <a:buChar char=""/>
              <a:tabLst>
                <a:tab pos="286385" algn="l"/>
                <a:tab pos="287020" algn="l"/>
              </a:tabLst>
            </a:pPr>
            <a:r>
              <a:rPr lang="en-IN" dirty="0">
                <a:latin typeface="Times New Roman"/>
                <a:cs typeface="Times New Roman"/>
              </a:rPr>
              <a:t>Scrap loss is reduced by reducing operator</a:t>
            </a:r>
            <a:r>
              <a:rPr lang="en-IN" spc="-170" dirty="0">
                <a:latin typeface="Times New Roman"/>
                <a:cs typeface="Times New Roman"/>
              </a:rPr>
              <a:t> </a:t>
            </a:r>
            <a:r>
              <a:rPr lang="en-IN" spc="-15" dirty="0">
                <a:latin typeface="Times New Roman"/>
                <a:cs typeface="Times New Roman"/>
              </a:rPr>
              <a:t>error.</a:t>
            </a:r>
            <a:endParaRPr lang="en-IN" dirty="0">
              <a:latin typeface="Times New Roman"/>
              <a:cs typeface="Times New Roman"/>
            </a:endParaRPr>
          </a:p>
          <a:p>
            <a:pPr marL="287020" indent="-274320">
              <a:lnSpc>
                <a:spcPct val="100000"/>
              </a:lnSpc>
              <a:spcBef>
                <a:spcPts val="1560"/>
              </a:spcBef>
              <a:buClr>
                <a:srgbClr val="D24717"/>
              </a:buClr>
              <a:buSzPct val="85000"/>
              <a:buFont typeface="Arial"/>
              <a:buChar char=""/>
              <a:tabLst>
                <a:tab pos="286385" algn="l"/>
                <a:tab pos="287020" algn="l"/>
              </a:tabLst>
            </a:pPr>
            <a:r>
              <a:rPr lang="en-IN" dirty="0">
                <a:latin typeface="Times New Roman"/>
                <a:cs typeface="Times New Roman"/>
              </a:rPr>
              <a:t>During </a:t>
            </a:r>
            <a:r>
              <a:rPr lang="en-IN" spc="-5" dirty="0">
                <a:latin typeface="Times New Roman"/>
                <a:cs typeface="Times New Roman"/>
              </a:rPr>
              <a:t>machine </a:t>
            </a:r>
            <a:r>
              <a:rPr lang="en-IN" dirty="0">
                <a:latin typeface="Times New Roman"/>
                <a:cs typeface="Times New Roman"/>
              </a:rPr>
              <a:t>operation operator is free to operate another </a:t>
            </a:r>
            <a:r>
              <a:rPr lang="en-IN" spc="-5" dirty="0">
                <a:latin typeface="Times New Roman"/>
                <a:cs typeface="Times New Roman"/>
              </a:rPr>
              <a:t>machine/</a:t>
            </a:r>
            <a:r>
              <a:rPr lang="en-IN" spc="-200" dirty="0">
                <a:latin typeface="Times New Roman"/>
                <a:cs typeface="Times New Roman"/>
              </a:rPr>
              <a:t> </a:t>
            </a:r>
            <a:r>
              <a:rPr lang="en-IN" dirty="0" smtClean="0">
                <a:latin typeface="Times New Roman"/>
                <a:cs typeface="Times New Roman"/>
              </a:rPr>
              <a:t>can inspect </a:t>
            </a:r>
            <a:r>
              <a:rPr lang="en-IN" spc="-5" dirty="0">
                <a:latin typeface="Times New Roman"/>
                <a:cs typeface="Times New Roman"/>
              </a:rPr>
              <a:t>completed</a:t>
            </a:r>
            <a:r>
              <a:rPr lang="en-IN" spc="-45" dirty="0">
                <a:latin typeface="Times New Roman"/>
                <a:cs typeface="Times New Roman"/>
              </a:rPr>
              <a:t> </a:t>
            </a:r>
            <a:r>
              <a:rPr lang="en-IN" dirty="0">
                <a:latin typeface="Times New Roman"/>
                <a:cs typeface="Times New Roman"/>
              </a:rPr>
              <a:t>parts.</a:t>
            </a:r>
          </a:p>
          <a:p>
            <a:pPr marL="0" indent="0">
              <a:buNone/>
            </a:pPr>
            <a:endParaRPr lang="en-IN" dirty="0"/>
          </a:p>
        </p:txBody>
      </p:sp>
    </p:spTree>
    <p:extLst>
      <p:ext uri="{BB962C8B-B14F-4D97-AF65-F5344CB8AC3E}">
        <p14:creationId xmlns:p14="http://schemas.microsoft.com/office/powerpoint/2010/main" xmlns="" val="1674787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Autofit/>
          </a:bodyPr>
          <a:lstStyle/>
          <a:p>
            <a:r>
              <a:rPr lang="en-US" sz="3200" b="1" dirty="0" smtClean="0">
                <a:latin typeface="Times New Roman" panose="02020603050405020304" pitchFamily="18" charset="0"/>
                <a:cs typeface="Times New Roman" panose="02020603050405020304" pitchFamily="18" charset="0"/>
              </a:rPr>
              <a:t>UNIT – III</a:t>
            </a: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DRILLING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988840"/>
            <a:ext cx="8373616" cy="4536504"/>
          </a:xfrm>
        </p:spPr>
        <p:txBody>
          <a:bodyPr>
            <a:normAutofit/>
          </a:bodyPr>
          <a:lstStyle/>
          <a:p>
            <a:r>
              <a:rPr lang="en-IN" sz="2800" spc="-175" dirty="0">
                <a:latin typeface="Times New Roman" panose="02020603050405020304" pitchFamily="18" charset="0"/>
                <a:cs typeface="Times New Roman" panose="02020603050405020304" pitchFamily="18" charset="0"/>
              </a:rPr>
              <a:t>The </a:t>
            </a:r>
            <a:r>
              <a:rPr lang="en-IN" sz="2800" spc="-35" dirty="0">
                <a:latin typeface="Times New Roman" panose="02020603050405020304" pitchFamily="18" charset="0"/>
                <a:cs typeface="Times New Roman" panose="02020603050405020304" pitchFamily="18" charset="0"/>
              </a:rPr>
              <a:t>drilling </a:t>
            </a:r>
            <a:r>
              <a:rPr lang="en-IN" sz="2800" spc="-105" dirty="0">
                <a:latin typeface="Times New Roman" panose="02020603050405020304" pitchFamily="18" charset="0"/>
                <a:cs typeface="Times New Roman" panose="02020603050405020304" pitchFamily="18" charset="0"/>
              </a:rPr>
              <a:t>machine </a:t>
            </a:r>
            <a:r>
              <a:rPr lang="en-IN" sz="2800" spc="-20" dirty="0">
                <a:latin typeface="Times New Roman" panose="02020603050405020304" pitchFamily="18" charset="0"/>
                <a:cs typeface="Times New Roman" panose="02020603050405020304" pitchFamily="18" charset="0"/>
              </a:rPr>
              <a:t>or </a:t>
            </a:r>
            <a:r>
              <a:rPr lang="en-IN" sz="2800" spc="-5" dirty="0">
                <a:latin typeface="Times New Roman" panose="02020603050405020304" pitchFamily="18" charset="0"/>
                <a:cs typeface="Times New Roman" panose="02020603050405020304" pitchFamily="18" charset="0"/>
              </a:rPr>
              <a:t>drill</a:t>
            </a:r>
            <a:r>
              <a:rPr lang="en-IN" sz="2800" spc="-375" dirty="0">
                <a:latin typeface="Times New Roman" panose="02020603050405020304" pitchFamily="18" charset="0"/>
                <a:cs typeface="Times New Roman" panose="02020603050405020304" pitchFamily="18" charset="0"/>
              </a:rPr>
              <a:t> </a:t>
            </a:r>
            <a:r>
              <a:rPr lang="en-IN" sz="2800" spc="-150" dirty="0">
                <a:latin typeface="Times New Roman" panose="02020603050405020304" pitchFamily="18" charset="0"/>
                <a:cs typeface="Times New Roman" panose="02020603050405020304" pitchFamily="18" charset="0"/>
              </a:rPr>
              <a:t>press </a:t>
            </a:r>
            <a:r>
              <a:rPr lang="en-IN" sz="2800" spc="-125" dirty="0">
                <a:latin typeface="Times New Roman" panose="02020603050405020304" pitchFamily="18" charset="0"/>
                <a:cs typeface="Times New Roman" panose="02020603050405020304" pitchFamily="18" charset="0"/>
              </a:rPr>
              <a:t>is  </a:t>
            </a:r>
            <a:r>
              <a:rPr lang="en-IN" sz="2800" spc="-100" dirty="0">
                <a:latin typeface="Times New Roman" panose="02020603050405020304" pitchFamily="18" charset="0"/>
                <a:cs typeface="Times New Roman" panose="02020603050405020304" pitchFamily="18" charset="0"/>
              </a:rPr>
              <a:t>one </a:t>
            </a:r>
            <a:r>
              <a:rPr lang="en-IN" sz="2800" spc="-10" dirty="0">
                <a:latin typeface="Times New Roman" panose="02020603050405020304" pitchFamily="18" charset="0"/>
                <a:cs typeface="Times New Roman" panose="02020603050405020304" pitchFamily="18" charset="0"/>
              </a:rPr>
              <a:t>of </a:t>
            </a:r>
            <a:r>
              <a:rPr lang="en-IN" sz="2800" spc="-30" dirty="0">
                <a:latin typeface="Times New Roman" panose="02020603050405020304" pitchFamily="18" charset="0"/>
                <a:cs typeface="Times New Roman" panose="02020603050405020304" pitchFamily="18" charset="0"/>
              </a:rPr>
              <a:t>the </a:t>
            </a:r>
            <a:r>
              <a:rPr lang="en-IN" sz="2800" spc="-80" dirty="0">
                <a:latin typeface="Times New Roman" panose="02020603050405020304" pitchFamily="18" charset="0"/>
                <a:cs typeface="Times New Roman" panose="02020603050405020304" pitchFamily="18" charset="0"/>
              </a:rPr>
              <a:t>most </a:t>
            </a:r>
            <a:r>
              <a:rPr lang="en-IN" sz="2800" spc="-105" dirty="0">
                <a:latin typeface="Times New Roman" panose="02020603050405020304" pitchFamily="18" charset="0"/>
                <a:cs typeface="Times New Roman" panose="02020603050405020304" pitchFamily="18" charset="0"/>
              </a:rPr>
              <a:t>common </a:t>
            </a:r>
            <a:r>
              <a:rPr lang="en-IN" sz="2800" spc="-114" dirty="0">
                <a:latin typeface="Times New Roman" panose="02020603050405020304" pitchFamily="18" charset="0"/>
                <a:cs typeface="Times New Roman" panose="02020603050405020304" pitchFamily="18" charset="0"/>
              </a:rPr>
              <a:t>and  </a:t>
            </a:r>
            <a:r>
              <a:rPr lang="en-IN" sz="2800" spc="-90" dirty="0">
                <a:latin typeface="Times New Roman" panose="02020603050405020304" pitchFamily="18" charset="0"/>
                <a:cs typeface="Times New Roman" panose="02020603050405020304" pitchFamily="18" charset="0"/>
              </a:rPr>
              <a:t>useful </a:t>
            </a:r>
            <a:r>
              <a:rPr lang="en-IN" sz="2800" spc="-105" dirty="0">
                <a:latin typeface="Times New Roman" panose="02020603050405020304" pitchFamily="18" charset="0"/>
                <a:cs typeface="Times New Roman" panose="02020603050405020304" pitchFamily="18" charset="0"/>
              </a:rPr>
              <a:t>machine </a:t>
            </a:r>
            <a:r>
              <a:rPr lang="en-IN" sz="2800" spc="-90" dirty="0">
                <a:latin typeface="Times New Roman" panose="02020603050405020304" pitchFamily="18" charset="0"/>
                <a:cs typeface="Times New Roman" panose="02020603050405020304" pitchFamily="18" charset="0"/>
              </a:rPr>
              <a:t>employed </a:t>
            </a:r>
            <a:r>
              <a:rPr lang="en-IN" sz="2800" spc="-30" dirty="0">
                <a:latin typeface="Times New Roman" panose="02020603050405020304" pitchFamily="18" charset="0"/>
                <a:cs typeface="Times New Roman" panose="02020603050405020304" pitchFamily="18" charset="0"/>
              </a:rPr>
              <a:t>in  </a:t>
            </a:r>
            <a:r>
              <a:rPr lang="en-IN" sz="2800" spc="-55" dirty="0">
                <a:latin typeface="Times New Roman" panose="02020603050405020304" pitchFamily="18" charset="0"/>
                <a:cs typeface="Times New Roman" panose="02020603050405020304" pitchFamily="18" charset="0"/>
              </a:rPr>
              <a:t>industry </a:t>
            </a:r>
            <a:r>
              <a:rPr lang="en-IN" sz="2800" spc="-10" dirty="0">
                <a:latin typeface="Times New Roman" panose="02020603050405020304" pitchFamily="18" charset="0"/>
                <a:cs typeface="Times New Roman" panose="02020603050405020304" pitchFamily="18" charset="0"/>
              </a:rPr>
              <a:t>for </a:t>
            </a:r>
            <a:r>
              <a:rPr lang="en-IN" sz="2800" spc="-90" dirty="0">
                <a:latin typeface="Times New Roman" panose="02020603050405020304" pitchFamily="18" charset="0"/>
                <a:cs typeface="Times New Roman" panose="02020603050405020304" pitchFamily="18" charset="0"/>
              </a:rPr>
              <a:t>producing </a:t>
            </a:r>
            <a:r>
              <a:rPr lang="en-IN" sz="2800" spc="-60" dirty="0">
                <a:latin typeface="Times New Roman" panose="02020603050405020304" pitchFamily="18" charset="0"/>
                <a:cs typeface="Times New Roman" panose="02020603050405020304" pitchFamily="18" charset="0"/>
              </a:rPr>
              <a:t>forming </a:t>
            </a:r>
            <a:r>
              <a:rPr lang="en-IN" sz="2800" spc="-114" dirty="0">
                <a:latin typeface="Times New Roman" panose="02020603050405020304" pitchFamily="18" charset="0"/>
                <a:cs typeface="Times New Roman" panose="02020603050405020304" pitchFamily="18" charset="0"/>
              </a:rPr>
              <a:t>and  </a:t>
            </a:r>
            <a:r>
              <a:rPr lang="en-IN" sz="2800" spc="-70" dirty="0">
                <a:latin typeface="Times New Roman" panose="02020603050405020304" pitchFamily="18" charset="0"/>
                <a:cs typeface="Times New Roman" panose="02020603050405020304" pitchFamily="18" charset="0"/>
              </a:rPr>
              <a:t>finishing </a:t>
            </a:r>
            <a:r>
              <a:rPr lang="en-IN" sz="2800" spc="-110" dirty="0">
                <a:latin typeface="Times New Roman" panose="02020603050405020304" pitchFamily="18" charset="0"/>
                <a:cs typeface="Times New Roman" panose="02020603050405020304" pitchFamily="18" charset="0"/>
              </a:rPr>
              <a:t>holes </a:t>
            </a:r>
            <a:r>
              <a:rPr lang="en-IN" sz="2800" spc="-30" dirty="0">
                <a:latin typeface="Times New Roman" panose="02020603050405020304" pitchFamily="18" charset="0"/>
                <a:cs typeface="Times New Roman" panose="02020603050405020304" pitchFamily="18" charset="0"/>
              </a:rPr>
              <a:t>in </a:t>
            </a:r>
            <a:r>
              <a:rPr lang="en-IN" sz="2800" spc="-190" dirty="0">
                <a:latin typeface="Times New Roman" panose="02020603050405020304" pitchFamily="18" charset="0"/>
                <a:cs typeface="Times New Roman" panose="02020603050405020304" pitchFamily="18" charset="0"/>
              </a:rPr>
              <a:t>a </a:t>
            </a:r>
            <a:r>
              <a:rPr lang="en-IN" sz="2800" spc="-80" dirty="0" smtClean="0">
                <a:latin typeface="Times New Roman" panose="02020603050405020304" pitchFamily="18" charset="0"/>
                <a:cs typeface="Times New Roman" panose="02020603050405020304" pitchFamily="18" charset="0"/>
              </a:rPr>
              <a:t>work piece.</a:t>
            </a:r>
          </a:p>
          <a:p>
            <a:pPr marL="0" indent="0">
              <a:buNone/>
            </a:pPr>
            <a:endParaRPr lang="en-IN" sz="2800" spc="-80" dirty="0" smtClean="0">
              <a:latin typeface="Times New Roman" panose="02020603050405020304" pitchFamily="18" charset="0"/>
              <a:cs typeface="Times New Roman" panose="02020603050405020304" pitchFamily="18" charset="0"/>
            </a:endParaRPr>
          </a:p>
          <a:p>
            <a:r>
              <a:rPr lang="en-US" b="1" spc="-80" dirty="0" smtClean="0">
                <a:solidFill>
                  <a:schemeClr val="tx2">
                    <a:lumMod val="60000"/>
                    <a:lumOff val="40000"/>
                  </a:schemeClr>
                </a:solidFill>
                <a:latin typeface="Times New Roman" panose="02020603050405020304" pitchFamily="18" charset="0"/>
                <a:cs typeface="Times New Roman" panose="02020603050405020304" pitchFamily="18" charset="0"/>
              </a:rPr>
              <a:t>WORKING PRINCIPLE OF DRILLING</a:t>
            </a:r>
          </a:p>
          <a:p>
            <a:pPr marL="0" indent="0">
              <a:buNone/>
            </a:pPr>
            <a:r>
              <a:rPr lang="en-IN" sz="2800" spc="-175" dirty="0">
                <a:latin typeface="Times New Roman" panose="02020603050405020304" pitchFamily="18" charset="0"/>
                <a:cs typeface="Times New Roman" panose="02020603050405020304" pitchFamily="18" charset="0"/>
              </a:rPr>
              <a:t>The </a:t>
            </a:r>
            <a:r>
              <a:rPr lang="en-IN" sz="2800" spc="-40" dirty="0">
                <a:latin typeface="Times New Roman" panose="02020603050405020304" pitchFamily="18" charset="0"/>
                <a:cs typeface="Times New Roman" panose="02020603050405020304" pitchFamily="18" charset="0"/>
              </a:rPr>
              <a:t>rotating </a:t>
            </a:r>
            <a:r>
              <a:rPr lang="en-IN" sz="2800" spc="-150" dirty="0">
                <a:latin typeface="Times New Roman" panose="02020603050405020304" pitchFamily="18" charset="0"/>
                <a:cs typeface="Times New Roman" panose="02020603050405020304" pitchFamily="18" charset="0"/>
              </a:rPr>
              <a:t>edge </a:t>
            </a:r>
            <a:r>
              <a:rPr lang="en-IN" sz="2800" spc="-5" dirty="0">
                <a:latin typeface="Times New Roman" panose="02020603050405020304" pitchFamily="18" charset="0"/>
                <a:cs typeface="Times New Roman" panose="02020603050405020304" pitchFamily="18" charset="0"/>
              </a:rPr>
              <a:t>of </a:t>
            </a:r>
            <a:r>
              <a:rPr lang="en-IN" sz="2800" spc="-30" dirty="0">
                <a:latin typeface="Times New Roman" panose="02020603050405020304" pitchFamily="18" charset="0"/>
                <a:cs typeface="Times New Roman" panose="02020603050405020304" pitchFamily="18" charset="0"/>
              </a:rPr>
              <a:t>the </a:t>
            </a:r>
            <a:r>
              <a:rPr lang="en-IN" sz="2800" spc="-5" dirty="0">
                <a:latin typeface="Times New Roman" panose="02020603050405020304" pitchFamily="18" charset="0"/>
                <a:cs typeface="Times New Roman" panose="02020603050405020304" pitchFamily="18" charset="0"/>
              </a:rPr>
              <a:t>drill</a:t>
            </a:r>
            <a:r>
              <a:rPr lang="en-IN" sz="2800" spc="-405" dirty="0">
                <a:latin typeface="Times New Roman" panose="02020603050405020304" pitchFamily="18" charset="0"/>
                <a:cs typeface="Times New Roman" panose="02020603050405020304" pitchFamily="18" charset="0"/>
              </a:rPr>
              <a:t> </a:t>
            </a:r>
            <a:r>
              <a:rPr lang="en-IN" sz="2800" spc="-105" dirty="0">
                <a:latin typeface="Times New Roman" panose="02020603050405020304" pitchFamily="18" charset="0"/>
                <a:cs typeface="Times New Roman" panose="02020603050405020304" pitchFamily="18" charset="0"/>
              </a:rPr>
              <a:t>exerts  </a:t>
            </a:r>
            <a:r>
              <a:rPr lang="en-IN" sz="2800" spc="-190" dirty="0">
                <a:latin typeface="Times New Roman" panose="02020603050405020304" pitchFamily="18" charset="0"/>
                <a:cs typeface="Times New Roman" panose="02020603050405020304" pitchFamily="18" charset="0"/>
              </a:rPr>
              <a:t>a </a:t>
            </a:r>
            <a:r>
              <a:rPr lang="en-IN" sz="2800" spc="-110" dirty="0">
                <a:latin typeface="Times New Roman" panose="02020603050405020304" pitchFamily="18" charset="0"/>
                <a:cs typeface="Times New Roman" panose="02020603050405020304" pitchFamily="18" charset="0"/>
              </a:rPr>
              <a:t>large </a:t>
            </a:r>
            <a:r>
              <a:rPr lang="en-IN" sz="2800" spc="-80" dirty="0">
                <a:latin typeface="Times New Roman" panose="02020603050405020304" pitchFamily="18" charset="0"/>
                <a:cs typeface="Times New Roman" panose="02020603050405020304" pitchFamily="18" charset="0"/>
              </a:rPr>
              <a:t>force on </a:t>
            </a:r>
            <a:r>
              <a:rPr lang="en-IN" sz="2800" spc="-30" dirty="0">
                <a:latin typeface="Times New Roman" panose="02020603050405020304" pitchFamily="18" charset="0"/>
                <a:cs typeface="Times New Roman" panose="02020603050405020304" pitchFamily="18" charset="0"/>
              </a:rPr>
              <a:t>the </a:t>
            </a:r>
            <a:r>
              <a:rPr lang="en-IN" sz="2800" spc="-50" dirty="0">
                <a:latin typeface="Times New Roman" panose="02020603050405020304" pitchFamily="18" charset="0"/>
                <a:cs typeface="Times New Roman" panose="02020603050405020304" pitchFamily="18" charset="0"/>
              </a:rPr>
              <a:t>work </a:t>
            </a:r>
            <a:r>
              <a:rPr lang="en-IN" sz="2800" spc="-110" dirty="0">
                <a:latin typeface="Times New Roman" panose="02020603050405020304" pitchFamily="18" charset="0"/>
                <a:cs typeface="Times New Roman" panose="02020603050405020304" pitchFamily="18" charset="0"/>
              </a:rPr>
              <a:t>piece</a:t>
            </a:r>
            <a:r>
              <a:rPr lang="en-IN" sz="2800" spc="-390" dirty="0">
                <a:latin typeface="Times New Roman" panose="02020603050405020304" pitchFamily="18" charset="0"/>
                <a:cs typeface="Times New Roman" panose="02020603050405020304" pitchFamily="18" charset="0"/>
              </a:rPr>
              <a:t> </a:t>
            </a:r>
            <a:r>
              <a:rPr lang="en-IN" sz="2800" spc="-114" dirty="0">
                <a:latin typeface="Times New Roman" panose="02020603050405020304" pitchFamily="18" charset="0"/>
                <a:cs typeface="Times New Roman" panose="02020603050405020304" pitchFamily="18" charset="0"/>
              </a:rPr>
              <a:t>and  </a:t>
            </a:r>
            <a:r>
              <a:rPr lang="en-IN" sz="2800" spc="-30" dirty="0">
                <a:latin typeface="Times New Roman" panose="02020603050405020304" pitchFamily="18" charset="0"/>
                <a:cs typeface="Times New Roman" panose="02020603050405020304" pitchFamily="18" charset="0"/>
              </a:rPr>
              <a:t>the </a:t>
            </a:r>
            <a:r>
              <a:rPr lang="en-IN" sz="2800" spc="-75" dirty="0">
                <a:latin typeface="Times New Roman" panose="02020603050405020304" pitchFamily="18" charset="0"/>
                <a:cs typeface="Times New Roman" panose="02020603050405020304" pitchFamily="18" charset="0"/>
              </a:rPr>
              <a:t>hole </a:t>
            </a:r>
            <a:r>
              <a:rPr lang="en-IN" sz="2800" spc="-125" dirty="0">
                <a:latin typeface="Times New Roman" panose="02020603050405020304" pitchFamily="18" charset="0"/>
                <a:cs typeface="Times New Roman" panose="02020603050405020304" pitchFamily="18" charset="0"/>
              </a:rPr>
              <a:t>is </a:t>
            </a:r>
            <a:r>
              <a:rPr lang="en-IN" sz="2800" spc="-100" dirty="0">
                <a:latin typeface="Times New Roman" panose="02020603050405020304" pitchFamily="18" charset="0"/>
                <a:cs typeface="Times New Roman" panose="02020603050405020304" pitchFamily="18" charset="0"/>
              </a:rPr>
              <a:t>generated. </a:t>
            </a:r>
            <a:r>
              <a:rPr lang="en-IN" sz="2800" spc="-180" dirty="0">
                <a:latin typeface="Times New Roman" panose="02020603050405020304" pitchFamily="18" charset="0"/>
                <a:cs typeface="Times New Roman" panose="02020603050405020304" pitchFamily="18" charset="0"/>
              </a:rPr>
              <a:t>The </a:t>
            </a:r>
            <a:r>
              <a:rPr lang="en-IN" sz="2800" spc="-90" dirty="0">
                <a:latin typeface="Times New Roman" panose="02020603050405020304" pitchFamily="18" charset="0"/>
                <a:cs typeface="Times New Roman" panose="02020603050405020304" pitchFamily="18" charset="0"/>
              </a:rPr>
              <a:t>removal  </a:t>
            </a:r>
            <a:r>
              <a:rPr lang="en-IN" sz="2800" spc="-5" dirty="0">
                <a:latin typeface="Times New Roman" panose="02020603050405020304" pitchFamily="18" charset="0"/>
                <a:cs typeface="Times New Roman" panose="02020603050405020304" pitchFamily="18" charset="0"/>
              </a:rPr>
              <a:t>of </a:t>
            </a:r>
            <a:r>
              <a:rPr lang="en-IN" sz="2800" spc="-60" dirty="0">
                <a:latin typeface="Times New Roman" panose="02020603050405020304" pitchFamily="18" charset="0"/>
                <a:cs typeface="Times New Roman" panose="02020603050405020304" pitchFamily="18" charset="0"/>
              </a:rPr>
              <a:t>metal </a:t>
            </a:r>
            <a:r>
              <a:rPr lang="en-IN" sz="2800" spc="-30" dirty="0">
                <a:latin typeface="Times New Roman" panose="02020603050405020304" pitchFamily="18" charset="0"/>
                <a:cs typeface="Times New Roman" panose="02020603050405020304" pitchFamily="18" charset="0"/>
              </a:rPr>
              <a:t>in </a:t>
            </a:r>
            <a:r>
              <a:rPr lang="en-IN" sz="2800" spc="-190" dirty="0">
                <a:latin typeface="Times New Roman" panose="02020603050405020304" pitchFamily="18" charset="0"/>
                <a:cs typeface="Times New Roman" panose="02020603050405020304" pitchFamily="18" charset="0"/>
              </a:rPr>
              <a:t>a </a:t>
            </a:r>
            <a:r>
              <a:rPr lang="en-IN" sz="2800" spc="-35" dirty="0">
                <a:latin typeface="Times New Roman" panose="02020603050405020304" pitchFamily="18" charset="0"/>
                <a:cs typeface="Times New Roman" panose="02020603050405020304" pitchFamily="18" charset="0"/>
              </a:rPr>
              <a:t>drilling</a:t>
            </a:r>
            <a:r>
              <a:rPr lang="en-IN" sz="2800" spc="-505" dirty="0">
                <a:latin typeface="Times New Roman" panose="02020603050405020304" pitchFamily="18" charset="0"/>
                <a:cs typeface="Times New Roman" panose="02020603050405020304" pitchFamily="18" charset="0"/>
              </a:rPr>
              <a:t> </a:t>
            </a:r>
            <a:r>
              <a:rPr lang="en-IN" sz="2800" spc="-60" dirty="0">
                <a:latin typeface="Times New Roman" panose="02020603050405020304" pitchFamily="18" charset="0"/>
                <a:cs typeface="Times New Roman" panose="02020603050405020304" pitchFamily="18" charset="0"/>
              </a:rPr>
              <a:t>operation </a:t>
            </a:r>
            <a:r>
              <a:rPr lang="en-IN" sz="2800" spc="-125" dirty="0">
                <a:latin typeface="Times New Roman" panose="02020603050405020304" pitchFamily="18" charset="0"/>
                <a:cs typeface="Times New Roman" panose="02020603050405020304" pitchFamily="18" charset="0"/>
              </a:rPr>
              <a:t>is </a:t>
            </a:r>
            <a:r>
              <a:rPr lang="en-IN" sz="2800" spc="-105" dirty="0">
                <a:latin typeface="Times New Roman" panose="02020603050405020304" pitchFamily="18" charset="0"/>
                <a:cs typeface="Times New Roman" panose="02020603050405020304" pitchFamily="18" charset="0"/>
              </a:rPr>
              <a:t>by  </a:t>
            </a:r>
            <a:r>
              <a:rPr lang="en-IN" sz="2800" spc="-114" dirty="0">
                <a:latin typeface="Times New Roman" panose="02020603050405020304" pitchFamily="18" charset="0"/>
                <a:cs typeface="Times New Roman" panose="02020603050405020304" pitchFamily="18" charset="0"/>
              </a:rPr>
              <a:t>shearing and</a:t>
            </a:r>
            <a:r>
              <a:rPr lang="en-IN" sz="2800" spc="-140" dirty="0">
                <a:latin typeface="Times New Roman" panose="02020603050405020304" pitchFamily="18" charset="0"/>
                <a:cs typeface="Times New Roman" panose="02020603050405020304" pitchFamily="18" charset="0"/>
              </a:rPr>
              <a:t> </a:t>
            </a:r>
            <a:r>
              <a:rPr lang="en-IN" sz="2800" spc="-70" dirty="0" smtClean="0">
                <a:latin typeface="Times New Roman" panose="02020603050405020304" pitchFamily="18" charset="0"/>
                <a:cs typeface="Times New Roman" panose="02020603050405020304" pitchFamily="18" charset="0"/>
              </a:rPr>
              <a:t>extrusion.</a:t>
            </a:r>
            <a:endParaRPr lang="en-IN" sz="2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8845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p:nvPr/>
        </p:nvSpPr>
        <p:spPr>
          <a:xfrm>
            <a:off x="611560" y="116632"/>
            <a:ext cx="8136904" cy="64807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846429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MAIN PARTS OF DRILLING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72816"/>
            <a:ext cx="8229600" cy="4353347"/>
          </a:xfrm>
        </p:spPr>
        <p:txBody>
          <a:bodyPr>
            <a:normAutofit/>
          </a:bodyPr>
          <a:lstStyle/>
          <a:p>
            <a:pPr marL="0" marR="30480" indent="0" algn="just">
              <a:lnSpc>
                <a:spcPct val="100000"/>
              </a:lnSpc>
              <a:spcBef>
                <a:spcPts val="100"/>
              </a:spcBef>
              <a:buNone/>
            </a:pPr>
            <a:r>
              <a:rPr lang="en-IN" sz="2800" spc="-175" dirty="0">
                <a:latin typeface="Times New Roman" panose="02020603050405020304" pitchFamily="18" charset="0"/>
                <a:cs typeface="Times New Roman" panose="02020603050405020304" pitchFamily="18" charset="0"/>
              </a:rPr>
              <a:t>The </a:t>
            </a:r>
            <a:r>
              <a:rPr lang="en-IN" sz="2800" spc="-105" dirty="0">
                <a:latin typeface="Times New Roman" panose="02020603050405020304" pitchFamily="18" charset="0"/>
                <a:cs typeface="Times New Roman" panose="02020603050405020304" pitchFamily="18" charset="0"/>
              </a:rPr>
              <a:t>machine </a:t>
            </a:r>
            <a:r>
              <a:rPr lang="en-IN" sz="2800" spc="-180" dirty="0">
                <a:latin typeface="Times New Roman" panose="02020603050405020304" pitchFamily="18" charset="0"/>
                <a:cs typeface="Times New Roman" panose="02020603050405020304" pitchFamily="18" charset="0"/>
              </a:rPr>
              <a:t>has </a:t>
            </a:r>
            <a:r>
              <a:rPr lang="en-IN" sz="2800" spc="-65" dirty="0">
                <a:latin typeface="Times New Roman" panose="02020603050405020304" pitchFamily="18" charset="0"/>
                <a:cs typeface="Times New Roman" panose="02020603050405020304" pitchFamily="18" charset="0"/>
              </a:rPr>
              <a:t>only </a:t>
            </a:r>
            <a:r>
              <a:rPr lang="en-IN" sz="2800" spc="-190" dirty="0">
                <a:latin typeface="Times New Roman" panose="02020603050405020304" pitchFamily="18" charset="0"/>
                <a:cs typeface="Times New Roman" panose="02020603050405020304" pitchFamily="18" charset="0"/>
              </a:rPr>
              <a:t>a </a:t>
            </a:r>
            <a:r>
              <a:rPr lang="en-IN" sz="2800" spc="-110" dirty="0">
                <a:latin typeface="Times New Roman" panose="02020603050405020304" pitchFamily="18" charset="0"/>
                <a:cs typeface="Times New Roman" panose="02020603050405020304" pitchFamily="18" charset="0"/>
              </a:rPr>
              <a:t>hand </a:t>
            </a:r>
            <a:r>
              <a:rPr lang="en-IN" sz="2800" spc="-90" dirty="0">
                <a:latin typeface="Times New Roman" panose="02020603050405020304" pitchFamily="18" charset="0"/>
                <a:cs typeface="Times New Roman" panose="02020603050405020304" pitchFamily="18" charset="0"/>
              </a:rPr>
              <a:t>feed  </a:t>
            </a:r>
            <a:r>
              <a:rPr lang="en-IN" sz="2800" spc="-120" dirty="0">
                <a:latin typeface="Times New Roman" panose="02020603050405020304" pitchFamily="18" charset="0"/>
                <a:cs typeface="Times New Roman" panose="02020603050405020304" pitchFamily="18" charset="0"/>
              </a:rPr>
              <a:t>mechanism </a:t>
            </a:r>
            <a:r>
              <a:rPr lang="en-IN" sz="2800" spc="-10" dirty="0">
                <a:latin typeface="Times New Roman" panose="02020603050405020304" pitchFamily="18" charset="0"/>
                <a:cs typeface="Times New Roman" panose="02020603050405020304" pitchFamily="18" charset="0"/>
              </a:rPr>
              <a:t>for </a:t>
            </a:r>
            <a:r>
              <a:rPr lang="en-IN" sz="2800" spc="-90" dirty="0">
                <a:latin typeface="Times New Roman" panose="02020603050405020304" pitchFamily="18" charset="0"/>
                <a:cs typeface="Times New Roman" panose="02020603050405020304" pitchFamily="18" charset="0"/>
              </a:rPr>
              <a:t>feeding </a:t>
            </a:r>
            <a:r>
              <a:rPr lang="en-IN" sz="2800" spc="-25" dirty="0">
                <a:latin typeface="Times New Roman" panose="02020603050405020304" pitchFamily="18" charset="0"/>
                <a:cs typeface="Times New Roman" panose="02020603050405020304" pitchFamily="18" charset="0"/>
              </a:rPr>
              <a:t>the </a:t>
            </a:r>
            <a:r>
              <a:rPr lang="en-IN" sz="2800" spc="-10" dirty="0">
                <a:latin typeface="Times New Roman" panose="02020603050405020304" pitchFamily="18" charset="0"/>
                <a:cs typeface="Times New Roman" panose="02020603050405020304" pitchFamily="18" charset="0"/>
              </a:rPr>
              <a:t>tool</a:t>
            </a:r>
            <a:r>
              <a:rPr lang="en-IN" sz="2800" spc="-500" dirty="0">
                <a:latin typeface="Times New Roman" panose="02020603050405020304" pitchFamily="18" charset="0"/>
                <a:cs typeface="Times New Roman" panose="02020603050405020304" pitchFamily="18" charset="0"/>
              </a:rPr>
              <a:t> </a:t>
            </a:r>
            <a:r>
              <a:rPr lang="en-IN" sz="2800" spc="-10" dirty="0">
                <a:latin typeface="Times New Roman" panose="02020603050405020304" pitchFamily="18" charset="0"/>
                <a:cs typeface="Times New Roman" panose="02020603050405020304" pitchFamily="18" charset="0"/>
              </a:rPr>
              <a:t>into  </a:t>
            </a:r>
            <a:r>
              <a:rPr lang="en-IN" sz="2800" spc="-30" dirty="0">
                <a:latin typeface="Times New Roman" panose="02020603050405020304" pitchFamily="18" charset="0"/>
                <a:cs typeface="Times New Roman" panose="02020603050405020304" pitchFamily="18" charset="0"/>
              </a:rPr>
              <a:t>the </a:t>
            </a:r>
            <a:r>
              <a:rPr lang="en-IN" sz="2800" spc="-80" dirty="0" smtClean="0">
                <a:latin typeface="Times New Roman" panose="02020603050405020304" pitchFamily="18" charset="0"/>
                <a:cs typeface="Times New Roman" panose="02020603050405020304" pitchFamily="18" charset="0"/>
              </a:rPr>
              <a:t>work piece</a:t>
            </a:r>
            <a:r>
              <a:rPr lang="en-IN" sz="2800" spc="-80" dirty="0">
                <a:latin typeface="Times New Roman" panose="02020603050405020304" pitchFamily="18" charset="0"/>
                <a:cs typeface="Times New Roman" panose="02020603050405020304" pitchFamily="18" charset="0"/>
              </a:rPr>
              <a:t>. </a:t>
            </a:r>
            <a:r>
              <a:rPr lang="en-IN" sz="2800" spc="-160" dirty="0">
                <a:latin typeface="Times New Roman" panose="02020603050405020304" pitchFamily="18" charset="0"/>
                <a:cs typeface="Times New Roman" panose="02020603050405020304" pitchFamily="18" charset="0"/>
              </a:rPr>
              <a:t>This </a:t>
            </a:r>
            <a:r>
              <a:rPr lang="en-IN" sz="2800" spc="-125" dirty="0">
                <a:latin typeface="Times New Roman" panose="02020603050405020304" pitchFamily="18" charset="0"/>
                <a:cs typeface="Times New Roman" panose="02020603050405020304" pitchFamily="18" charset="0"/>
              </a:rPr>
              <a:t>enables </a:t>
            </a:r>
            <a:r>
              <a:rPr lang="en-IN" sz="2800" spc="-30" dirty="0">
                <a:latin typeface="Times New Roman" panose="02020603050405020304" pitchFamily="18" charset="0"/>
                <a:cs typeface="Times New Roman" panose="02020603050405020304" pitchFamily="18" charset="0"/>
              </a:rPr>
              <a:t>the  </a:t>
            </a:r>
            <a:r>
              <a:rPr lang="en-IN" sz="2800" spc="-60" dirty="0">
                <a:latin typeface="Times New Roman" panose="02020603050405020304" pitchFamily="18" charset="0"/>
                <a:cs typeface="Times New Roman" panose="02020603050405020304" pitchFamily="18" charset="0"/>
              </a:rPr>
              <a:t>operator </a:t>
            </a:r>
            <a:r>
              <a:rPr lang="en-IN" sz="2800" spc="15" dirty="0">
                <a:latin typeface="Times New Roman" panose="02020603050405020304" pitchFamily="18" charset="0"/>
                <a:cs typeface="Times New Roman" panose="02020603050405020304" pitchFamily="18" charset="0"/>
              </a:rPr>
              <a:t>to </a:t>
            </a:r>
            <a:r>
              <a:rPr lang="en-IN" sz="2800" spc="-65" dirty="0">
                <a:latin typeface="Times New Roman" panose="02020603050405020304" pitchFamily="18" charset="0"/>
                <a:cs typeface="Times New Roman" panose="02020603050405020304" pitchFamily="18" charset="0"/>
              </a:rPr>
              <a:t>feel how </a:t>
            </a:r>
            <a:r>
              <a:rPr lang="en-IN" sz="2800" spc="-30" dirty="0">
                <a:latin typeface="Times New Roman" panose="02020603050405020304" pitchFamily="18" charset="0"/>
                <a:cs typeface="Times New Roman" panose="02020603050405020304" pitchFamily="18" charset="0"/>
              </a:rPr>
              <a:t>the </a:t>
            </a:r>
            <a:r>
              <a:rPr lang="en-IN" sz="2800" spc="-5" dirty="0">
                <a:latin typeface="Times New Roman" panose="02020603050405020304" pitchFamily="18" charset="0"/>
                <a:cs typeface="Times New Roman" panose="02020603050405020304" pitchFamily="18" charset="0"/>
              </a:rPr>
              <a:t>drill </a:t>
            </a:r>
            <a:r>
              <a:rPr lang="en-IN" sz="2800" spc="-125" dirty="0">
                <a:latin typeface="Times New Roman" panose="02020603050405020304" pitchFamily="18" charset="0"/>
                <a:cs typeface="Times New Roman" panose="02020603050405020304" pitchFamily="18" charset="0"/>
              </a:rPr>
              <a:t>is  </a:t>
            </a:r>
            <a:r>
              <a:rPr lang="en-IN" sz="2800" spc="-45" dirty="0">
                <a:latin typeface="Times New Roman" panose="02020603050405020304" pitchFamily="18" charset="0"/>
                <a:cs typeface="Times New Roman" panose="02020603050405020304" pitchFamily="18" charset="0"/>
              </a:rPr>
              <a:t>cutting </a:t>
            </a:r>
            <a:r>
              <a:rPr lang="en-IN" sz="2800" spc="-114" dirty="0">
                <a:latin typeface="Times New Roman" panose="02020603050405020304" pitchFamily="18" charset="0"/>
                <a:cs typeface="Times New Roman" panose="02020603050405020304" pitchFamily="18" charset="0"/>
              </a:rPr>
              <a:t>and </a:t>
            </a:r>
            <a:r>
              <a:rPr lang="en-IN" sz="2800" spc="-105" dirty="0">
                <a:latin typeface="Times New Roman" panose="02020603050405020304" pitchFamily="18" charset="0"/>
                <a:cs typeface="Times New Roman" panose="02020603050405020304" pitchFamily="18" charset="0"/>
              </a:rPr>
              <a:t>accordingly </a:t>
            </a:r>
            <a:r>
              <a:rPr lang="en-IN" sz="2800" spc="-110" dirty="0">
                <a:latin typeface="Times New Roman" panose="02020603050405020304" pitchFamily="18" charset="0"/>
                <a:cs typeface="Times New Roman" panose="02020603050405020304" pitchFamily="18" charset="0"/>
              </a:rPr>
              <a:t>he </a:t>
            </a:r>
            <a:r>
              <a:rPr lang="en-IN" sz="2800" spc="-155" dirty="0">
                <a:latin typeface="Times New Roman" panose="02020603050405020304" pitchFamily="18" charset="0"/>
                <a:cs typeface="Times New Roman" panose="02020603050405020304" pitchFamily="18" charset="0"/>
              </a:rPr>
              <a:t>can  </a:t>
            </a:r>
            <a:r>
              <a:rPr lang="en-IN" sz="2800" spc="-45" dirty="0">
                <a:latin typeface="Times New Roman" panose="02020603050405020304" pitchFamily="18" charset="0"/>
                <a:cs typeface="Times New Roman" panose="02020603050405020304" pitchFamily="18" charset="0"/>
              </a:rPr>
              <a:t>control </a:t>
            </a:r>
            <a:r>
              <a:rPr lang="en-IN" sz="2800" spc="-25" dirty="0">
                <a:latin typeface="Times New Roman" panose="02020603050405020304" pitchFamily="18" charset="0"/>
                <a:cs typeface="Times New Roman" panose="02020603050405020304" pitchFamily="18" charset="0"/>
              </a:rPr>
              <a:t>the </a:t>
            </a:r>
            <a:r>
              <a:rPr lang="en-IN" sz="2800" spc="-65" dirty="0">
                <a:latin typeface="Times New Roman" panose="02020603050405020304" pitchFamily="18" charset="0"/>
                <a:cs typeface="Times New Roman" panose="02020603050405020304" pitchFamily="18" charset="0"/>
              </a:rPr>
              <a:t>down </a:t>
            </a:r>
            <a:r>
              <a:rPr lang="en-IN" sz="2800" spc="-90" dirty="0">
                <a:latin typeface="Times New Roman" panose="02020603050405020304" pitchFamily="18" charset="0"/>
                <a:cs typeface="Times New Roman" panose="02020603050405020304" pitchFamily="18" charset="0"/>
              </a:rPr>
              <a:t>feed</a:t>
            </a:r>
            <a:r>
              <a:rPr lang="en-IN" sz="2800" spc="-409" dirty="0">
                <a:latin typeface="Times New Roman" panose="02020603050405020304" pitchFamily="18" charset="0"/>
                <a:cs typeface="Times New Roman" panose="02020603050405020304" pitchFamily="18" charset="0"/>
              </a:rPr>
              <a:t> </a:t>
            </a:r>
            <a:r>
              <a:rPr lang="en-IN" sz="2800" spc="-114" dirty="0" smtClean="0">
                <a:latin typeface="Times New Roman" panose="02020603050405020304" pitchFamily="18" charset="0"/>
                <a:cs typeface="Times New Roman" panose="02020603050405020304" pitchFamily="18" charset="0"/>
              </a:rPr>
              <a:t>pressure. </a:t>
            </a:r>
            <a:r>
              <a:rPr lang="en-IN" sz="2800" spc="-125" dirty="0" smtClean="0">
                <a:latin typeface="Times New Roman" panose="02020603050405020304" pitchFamily="18" charset="0"/>
                <a:cs typeface="Times New Roman" panose="02020603050405020304" pitchFamily="18" charset="0"/>
              </a:rPr>
              <a:t>Sensitive </a:t>
            </a:r>
            <a:r>
              <a:rPr lang="en-IN" sz="2800" spc="-5" dirty="0">
                <a:latin typeface="Times New Roman" panose="02020603050405020304" pitchFamily="18" charset="0"/>
                <a:cs typeface="Times New Roman" panose="02020603050405020304" pitchFamily="18" charset="0"/>
              </a:rPr>
              <a:t>drill </a:t>
            </a:r>
            <a:r>
              <a:rPr lang="en-IN" sz="2800" spc="-165" dirty="0">
                <a:latin typeface="Times New Roman" panose="02020603050405020304" pitchFamily="18" charset="0"/>
                <a:cs typeface="Times New Roman" panose="02020603050405020304" pitchFamily="18" charset="0"/>
              </a:rPr>
              <a:t>presses </a:t>
            </a:r>
            <a:r>
              <a:rPr lang="en-IN" sz="2800" spc="-110" dirty="0">
                <a:latin typeface="Times New Roman" panose="02020603050405020304" pitchFamily="18" charset="0"/>
                <a:cs typeface="Times New Roman" panose="02020603050405020304" pitchFamily="18" charset="0"/>
              </a:rPr>
              <a:t>are  </a:t>
            </a:r>
            <a:r>
              <a:rPr lang="en-IN" sz="2800" spc="-80" dirty="0">
                <a:latin typeface="Times New Roman" panose="02020603050405020304" pitchFamily="18" charset="0"/>
                <a:cs typeface="Times New Roman" panose="02020603050405020304" pitchFamily="18" charset="0"/>
              </a:rPr>
              <a:t>manufactured </a:t>
            </a:r>
            <a:r>
              <a:rPr lang="en-IN" sz="2800" spc="-30" dirty="0">
                <a:latin typeface="Times New Roman" panose="02020603050405020304" pitchFamily="18" charset="0"/>
                <a:cs typeface="Times New Roman" panose="02020603050405020304" pitchFamily="18" charset="0"/>
              </a:rPr>
              <a:t>in </a:t>
            </a:r>
            <a:r>
              <a:rPr lang="en-IN" sz="2800" spc="-114" dirty="0">
                <a:latin typeface="Times New Roman" panose="02020603050405020304" pitchFamily="18" charset="0"/>
                <a:cs typeface="Times New Roman" panose="02020603050405020304" pitchFamily="18" charset="0"/>
              </a:rPr>
              <a:t>bench </a:t>
            </a:r>
            <a:r>
              <a:rPr lang="en-IN" sz="2800" spc="-25" dirty="0">
                <a:latin typeface="Times New Roman" panose="02020603050405020304" pitchFamily="18" charset="0"/>
                <a:cs typeface="Times New Roman" panose="02020603050405020304" pitchFamily="18" charset="0"/>
              </a:rPr>
              <a:t>or </a:t>
            </a:r>
            <a:r>
              <a:rPr lang="en-IN" sz="2800" spc="-10" dirty="0">
                <a:latin typeface="Times New Roman" panose="02020603050405020304" pitchFamily="18" charset="0"/>
                <a:cs typeface="Times New Roman" panose="02020603050405020304" pitchFamily="18" charset="0"/>
              </a:rPr>
              <a:t>floor  </a:t>
            </a:r>
            <a:r>
              <a:rPr lang="en-IN" sz="2800" spc="-100" dirty="0" smtClean="0">
                <a:latin typeface="Times New Roman" panose="02020603050405020304" pitchFamily="18" charset="0"/>
                <a:cs typeface="Times New Roman" panose="02020603050405020304" pitchFamily="18" charset="0"/>
              </a:rPr>
              <a:t>models.</a:t>
            </a:r>
          </a:p>
          <a:p>
            <a:pPr marL="514350" marR="30480" indent="-514350" algn="just">
              <a:lnSpc>
                <a:spcPct val="100000"/>
              </a:lnSpc>
              <a:spcBef>
                <a:spcPts val="100"/>
              </a:spcBef>
              <a:buAutoNum type="arabicPeriod"/>
            </a:pPr>
            <a:r>
              <a:rPr lang="en-US" sz="2800" spc="-100" dirty="0" smtClean="0">
                <a:latin typeface="Times New Roman" panose="02020603050405020304" pitchFamily="18" charset="0"/>
                <a:cs typeface="Times New Roman" panose="02020603050405020304" pitchFamily="18" charset="0"/>
              </a:rPr>
              <a:t>Base                                         2. Column</a:t>
            </a:r>
          </a:p>
          <a:p>
            <a:pPr marL="514350" marR="30480" indent="-514350" algn="just">
              <a:lnSpc>
                <a:spcPct val="100000"/>
              </a:lnSpc>
              <a:spcBef>
                <a:spcPts val="100"/>
              </a:spcBef>
              <a:buAutoNum type="arabicPeriod" startAt="3"/>
            </a:pPr>
            <a:r>
              <a:rPr lang="en-US" sz="2800" spc="-100" dirty="0" smtClean="0">
                <a:latin typeface="Times New Roman" panose="02020603050405020304" pitchFamily="18" charset="0"/>
                <a:cs typeface="Times New Roman" panose="02020603050405020304" pitchFamily="18" charset="0"/>
              </a:rPr>
              <a:t>Adjustable table                      4.  Spindle</a:t>
            </a:r>
            <a:endParaRPr lang="en-IN" sz="2800" dirty="0" smtClean="0">
              <a:latin typeface="Times New Roman" panose="02020603050405020304" pitchFamily="18" charset="0"/>
              <a:cs typeface="Times New Roman" panose="02020603050405020304" pitchFamily="18" charset="0"/>
            </a:endParaRPr>
          </a:p>
          <a:p>
            <a:pPr marL="0" marR="30480" indent="0" algn="just">
              <a:lnSpc>
                <a:spcPct val="100000"/>
              </a:lnSpc>
              <a:spcBef>
                <a:spcPts val="100"/>
              </a:spcBef>
              <a:buNone/>
            </a:pPr>
            <a:r>
              <a:rPr lang="en-US" sz="2800" spc="-100" dirty="0" smtClean="0">
                <a:latin typeface="Times New Roman" panose="02020603050405020304" pitchFamily="18" charset="0"/>
                <a:cs typeface="Times New Roman" panose="02020603050405020304" pitchFamily="18" charset="0"/>
              </a:rPr>
              <a:t>5.    Head                                        6.  Drill chuck</a:t>
            </a:r>
          </a:p>
        </p:txBody>
      </p:sp>
    </p:spTree>
    <p:extLst>
      <p:ext uri="{BB962C8B-B14F-4D97-AF65-F5344CB8AC3E}">
        <p14:creationId xmlns:p14="http://schemas.microsoft.com/office/powerpoint/2010/main" xmlns="" val="2197543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251520" y="108753"/>
            <a:ext cx="8316415" cy="65527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90679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CUTTING TOOL AND ITS TYPE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19256" cy="4857403"/>
          </a:xfrm>
        </p:spPr>
        <p:txBody>
          <a:bodyPr>
            <a:normAutofit fontScale="92500" lnSpcReduction="10000"/>
          </a:bodyPr>
          <a:lstStyle/>
          <a:p>
            <a:pPr algn="just"/>
            <a:r>
              <a:rPr lang="en-US" sz="2800" dirty="0" smtClean="0">
                <a:latin typeface="Times New Roman" panose="02020603050405020304" pitchFamily="18" charset="0"/>
                <a:cs typeface="Times New Roman" panose="02020603050405020304" pitchFamily="18" charset="0"/>
              </a:rPr>
              <a:t>The tools which are used for the purpose of cutting the metals in the desired shape and size are called cutting tool.</a:t>
            </a:r>
          </a:p>
          <a:p>
            <a:pPr algn="just"/>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ingle Point Cutting Tool</a:t>
            </a:r>
          </a:p>
          <a:p>
            <a:pPr algn="just"/>
            <a:r>
              <a:rPr lang="en-US" sz="2800" dirty="0" smtClean="0">
                <a:latin typeface="Times New Roman" panose="02020603050405020304" pitchFamily="18" charset="0"/>
                <a:cs typeface="Times New Roman" panose="02020603050405020304" pitchFamily="18" charset="0"/>
              </a:rPr>
              <a:t>2. Multi Point Cutting Tool</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 cutting tools may also be classified according to the motion as follow:</a:t>
            </a:r>
          </a:p>
          <a:p>
            <a:pPr algn="just"/>
            <a:r>
              <a:rPr lang="en-US" sz="2800" dirty="0" smtClean="0">
                <a:latin typeface="Times New Roman" panose="02020603050405020304" pitchFamily="18" charset="0"/>
                <a:cs typeface="Times New Roman" panose="02020603050405020304" pitchFamily="18" charset="0"/>
              </a:rPr>
              <a:t>1. Linear motion tools</a:t>
            </a:r>
          </a:p>
          <a:p>
            <a:pPr algn="just"/>
            <a:r>
              <a:rPr lang="en-US" sz="2800" dirty="0" smtClean="0">
                <a:latin typeface="Times New Roman" panose="02020603050405020304" pitchFamily="18" charset="0"/>
                <a:cs typeface="Times New Roman" panose="02020603050405020304" pitchFamily="18" charset="0"/>
              </a:rPr>
              <a:t>2. Rotary motion tools</a:t>
            </a:r>
          </a:p>
          <a:p>
            <a:pPr algn="just"/>
            <a:r>
              <a:rPr lang="en-US" sz="2800" dirty="0" smtClean="0"/>
              <a:t>3. </a:t>
            </a:r>
            <a:r>
              <a:rPr lang="en-US" sz="2800" dirty="0" smtClean="0">
                <a:latin typeface="Times New Roman" panose="02020603050405020304" pitchFamily="18" charset="0"/>
                <a:cs typeface="Times New Roman" panose="02020603050405020304" pitchFamily="18" charset="0"/>
              </a:rPr>
              <a:t>Linear and Rotary motion tools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8676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TYPES OF DRILLING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137160" indent="-124460">
              <a:spcBef>
                <a:spcPts val="775"/>
              </a:spcBef>
              <a:buSzPct val="96428"/>
              <a:tabLst>
                <a:tab pos="137795" algn="l"/>
              </a:tabLst>
            </a:pPr>
            <a:r>
              <a:rPr lang="en-IN" sz="3000" spc="-110" dirty="0">
                <a:solidFill>
                  <a:srgbClr val="1E1C11"/>
                </a:solidFill>
                <a:latin typeface="Times New Roman" panose="02020603050405020304" pitchFamily="18" charset="0"/>
                <a:cs typeface="Times New Roman" panose="02020603050405020304" pitchFamily="18" charset="0"/>
              </a:rPr>
              <a:t>Portable </a:t>
            </a:r>
            <a:r>
              <a:rPr lang="en-IN" sz="3000" spc="-70" dirty="0">
                <a:solidFill>
                  <a:srgbClr val="1E1C11"/>
                </a:solidFill>
                <a:latin typeface="Times New Roman" panose="02020603050405020304" pitchFamily="18" charset="0"/>
                <a:cs typeface="Times New Roman" panose="02020603050405020304" pitchFamily="18" charset="0"/>
              </a:rPr>
              <a:t>Drilling</a:t>
            </a:r>
            <a:r>
              <a:rPr lang="en-IN" sz="3000" spc="-145" dirty="0">
                <a:solidFill>
                  <a:srgbClr val="1E1C11"/>
                </a:solidFill>
                <a:latin typeface="Times New Roman" panose="02020603050405020304" pitchFamily="18" charset="0"/>
                <a:cs typeface="Times New Roman" panose="02020603050405020304" pitchFamily="18" charset="0"/>
              </a:rPr>
              <a:t> </a:t>
            </a:r>
            <a:r>
              <a:rPr lang="en-IN" sz="3000" spc="-100" dirty="0">
                <a:solidFill>
                  <a:srgbClr val="1E1C11"/>
                </a:solidFill>
                <a:latin typeface="Times New Roman" panose="02020603050405020304" pitchFamily="18" charset="0"/>
                <a:cs typeface="Times New Roman" panose="02020603050405020304" pitchFamily="18" charset="0"/>
              </a:rPr>
              <a:t>Machine</a:t>
            </a:r>
            <a:endParaRPr lang="en-IN" sz="30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3000" spc="-150" dirty="0">
                <a:solidFill>
                  <a:srgbClr val="1E1C11"/>
                </a:solidFill>
                <a:latin typeface="Times New Roman" panose="02020603050405020304" pitchFamily="18" charset="0"/>
                <a:cs typeface="Times New Roman" panose="02020603050405020304" pitchFamily="18" charset="0"/>
              </a:rPr>
              <a:t>Sensitive </a:t>
            </a:r>
            <a:r>
              <a:rPr lang="en-IN" sz="3000" spc="-25" dirty="0">
                <a:solidFill>
                  <a:srgbClr val="1E1C11"/>
                </a:solidFill>
                <a:latin typeface="Times New Roman" panose="02020603050405020304" pitchFamily="18" charset="0"/>
                <a:cs typeface="Times New Roman" panose="02020603050405020304" pitchFamily="18" charset="0"/>
              </a:rPr>
              <a:t>or </a:t>
            </a:r>
            <a:r>
              <a:rPr lang="en-IN" sz="3000" spc="-185" dirty="0">
                <a:solidFill>
                  <a:srgbClr val="1E1C11"/>
                </a:solidFill>
                <a:latin typeface="Times New Roman" panose="02020603050405020304" pitchFamily="18" charset="0"/>
                <a:cs typeface="Times New Roman" panose="02020603050405020304" pitchFamily="18" charset="0"/>
              </a:rPr>
              <a:t>Bench</a:t>
            </a:r>
            <a:r>
              <a:rPr lang="en-IN" sz="3000" spc="-229" dirty="0">
                <a:solidFill>
                  <a:srgbClr val="1E1C11"/>
                </a:solidFill>
                <a:latin typeface="Times New Roman" panose="02020603050405020304" pitchFamily="18" charset="0"/>
                <a:cs typeface="Times New Roman" panose="02020603050405020304" pitchFamily="18" charset="0"/>
              </a:rPr>
              <a:t> </a:t>
            </a:r>
            <a:r>
              <a:rPr lang="en-IN" sz="3000" spc="-50" dirty="0">
                <a:solidFill>
                  <a:srgbClr val="1E1C11"/>
                </a:solidFill>
                <a:latin typeface="Times New Roman" panose="02020603050405020304" pitchFamily="18" charset="0"/>
                <a:cs typeface="Times New Roman" panose="02020603050405020304" pitchFamily="18" charset="0"/>
              </a:rPr>
              <a:t>Drill</a:t>
            </a:r>
            <a:endParaRPr lang="en-IN" sz="30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3000" spc="-65" dirty="0">
                <a:solidFill>
                  <a:srgbClr val="1E1C11"/>
                </a:solidFill>
                <a:latin typeface="Times New Roman" panose="02020603050405020304" pitchFamily="18" charset="0"/>
                <a:cs typeface="Times New Roman" panose="02020603050405020304" pitchFamily="18" charset="0"/>
              </a:rPr>
              <a:t>Upright </a:t>
            </a:r>
            <a:r>
              <a:rPr lang="en-IN" sz="3000" spc="-75" dirty="0">
                <a:solidFill>
                  <a:srgbClr val="1E1C11"/>
                </a:solidFill>
                <a:latin typeface="Times New Roman" panose="02020603050405020304" pitchFamily="18" charset="0"/>
                <a:cs typeface="Times New Roman" panose="02020603050405020304" pitchFamily="18" charset="0"/>
              </a:rPr>
              <a:t>Drilling </a:t>
            </a:r>
            <a:r>
              <a:rPr lang="en-IN" sz="3000" spc="-135" dirty="0">
                <a:solidFill>
                  <a:srgbClr val="1E1C11"/>
                </a:solidFill>
                <a:latin typeface="Times New Roman" panose="02020603050405020304" pitchFamily="18" charset="0"/>
                <a:cs typeface="Times New Roman" panose="02020603050405020304" pitchFamily="18" charset="0"/>
              </a:rPr>
              <a:t>Machine(Single</a:t>
            </a:r>
            <a:r>
              <a:rPr lang="en-IN" sz="3000" spc="-235" dirty="0">
                <a:solidFill>
                  <a:srgbClr val="1E1C11"/>
                </a:solidFill>
                <a:latin typeface="Times New Roman" panose="02020603050405020304" pitchFamily="18" charset="0"/>
                <a:cs typeface="Times New Roman" panose="02020603050405020304" pitchFamily="18" charset="0"/>
              </a:rPr>
              <a:t> </a:t>
            </a:r>
            <a:r>
              <a:rPr lang="en-IN" sz="3000" spc="-140" dirty="0">
                <a:solidFill>
                  <a:srgbClr val="1E1C11"/>
                </a:solidFill>
                <a:latin typeface="Times New Roman" panose="02020603050405020304" pitchFamily="18" charset="0"/>
                <a:cs typeface="Times New Roman" panose="02020603050405020304" pitchFamily="18" charset="0"/>
              </a:rPr>
              <a:t>Spindle)</a:t>
            </a:r>
            <a:endParaRPr lang="en-IN" sz="3000" dirty="0">
              <a:latin typeface="Times New Roman" panose="02020603050405020304" pitchFamily="18" charset="0"/>
              <a:cs typeface="Times New Roman" panose="02020603050405020304" pitchFamily="18" charset="0"/>
            </a:endParaRPr>
          </a:p>
          <a:p>
            <a:pPr marL="137160" indent="-124460">
              <a:spcBef>
                <a:spcPts val="670"/>
              </a:spcBef>
              <a:buSzPct val="96428"/>
              <a:tabLst>
                <a:tab pos="137795" algn="l"/>
              </a:tabLst>
            </a:pPr>
            <a:r>
              <a:rPr lang="en-IN" sz="3000" spc="-65" dirty="0">
                <a:solidFill>
                  <a:srgbClr val="1E1C11"/>
                </a:solidFill>
                <a:latin typeface="Times New Roman" panose="02020603050405020304" pitchFamily="18" charset="0"/>
                <a:cs typeface="Times New Roman" panose="02020603050405020304" pitchFamily="18" charset="0"/>
              </a:rPr>
              <a:t>Upright </a:t>
            </a:r>
            <a:r>
              <a:rPr lang="en-IN" sz="3000" spc="-70" dirty="0">
                <a:solidFill>
                  <a:srgbClr val="1E1C11"/>
                </a:solidFill>
                <a:latin typeface="Times New Roman" panose="02020603050405020304" pitchFamily="18" charset="0"/>
                <a:cs typeface="Times New Roman" panose="02020603050405020304" pitchFamily="18" charset="0"/>
              </a:rPr>
              <a:t>Drilling </a:t>
            </a:r>
            <a:r>
              <a:rPr lang="en-IN" sz="3000" spc="-100" dirty="0">
                <a:solidFill>
                  <a:srgbClr val="1E1C11"/>
                </a:solidFill>
                <a:latin typeface="Times New Roman" panose="02020603050405020304" pitchFamily="18" charset="0"/>
                <a:cs typeface="Times New Roman" panose="02020603050405020304" pitchFamily="18" charset="0"/>
              </a:rPr>
              <a:t>Machine(Turret</a:t>
            </a:r>
            <a:r>
              <a:rPr lang="en-IN" sz="3000" spc="-265" dirty="0">
                <a:solidFill>
                  <a:srgbClr val="1E1C11"/>
                </a:solidFill>
                <a:latin typeface="Times New Roman" panose="02020603050405020304" pitchFamily="18" charset="0"/>
                <a:cs typeface="Times New Roman" panose="02020603050405020304" pitchFamily="18" charset="0"/>
              </a:rPr>
              <a:t> </a:t>
            </a:r>
            <a:r>
              <a:rPr lang="en-IN" sz="3000" spc="-195" dirty="0">
                <a:solidFill>
                  <a:srgbClr val="1E1C11"/>
                </a:solidFill>
                <a:latin typeface="Times New Roman" panose="02020603050405020304" pitchFamily="18" charset="0"/>
                <a:cs typeface="Times New Roman" panose="02020603050405020304" pitchFamily="18" charset="0"/>
              </a:rPr>
              <a:t>Type)</a:t>
            </a:r>
            <a:endParaRPr lang="en-IN" sz="30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3000" spc="-170" dirty="0">
                <a:solidFill>
                  <a:srgbClr val="1E1C11"/>
                </a:solidFill>
                <a:latin typeface="Times New Roman" panose="02020603050405020304" pitchFamily="18" charset="0"/>
                <a:cs typeface="Times New Roman" panose="02020603050405020304" pitchFamily="18" charset="0"/>
              </a:rPr>
              <a:t>Radial </a:t>
            </a:r>
            <a:r>
              <a:rPr lang="en-IN" sz="3000" spc="-75" dirty="0">
                <a:solidFill>
                  <a:srgbClr val="1E1C11"/>
                </a:solidFill>
                <a:latin typeface="Times New Roman" panose="02020603050405020304" pitchFamily="18" charset="0"/>
                <a:cs typeface="Times New Roman" panose="02020603050405020304" pitchFamily="18" charset="0"/>
              </a:rPr>
              <a:t>Drilling</a:t>
            </a:r>
            <a:r>
              <a:rPr lang="en-IN" sz="3000" spc="-110" dirty="0">
                <a:solidFill>
                  <a:srgbClr val="1E1C11"/>
                </a:solidFill>
                <a:latin typeface="Times New Roman" panose="02020603050405020304" pitchFamily="18" charset="0"/>
                <a:cs typeface="Times New Roman" panose="02020603050405020304" pitchFamily="18" charset="0"/>
              </a:rPr>
              <a:t> </a:t>
            </a:r>
            <a:r>
              <a:rPr lang="en-IN" sz="3000" spc="-105" dirty="0">
                <a:solidFill>
                  <a:srgbClr val="1E1C11"/>
                </a:solidFill>
                <a:latin typeface="Times New Roman" panose="02020603050405020304" pitchFamily="18" charset="0"/>
                <a:cs typeface="Times New Roman" panose="02020603050405020304" pitchFamily="18" charset="0"/>
              </a:rPr>
              <a:t>Machine</a:t>
            </a:r>
            <a:endParaRPr lang="en-IN" sz="3000" dirty="0">
              <a:latin typeface="Times New Roman" panose="02020603050405020304" pitchFamily="18" charset="0"/>
              <a:cs typeface="Times New Roman" panose="02020603050405020304" pitchFamily="18" charset="0"/>
            </a:endParaRPr>
          </a:p>
          <a:p>
            <a:pPr marL="137160" indent="-124460">
              <a:spcBef>
                <a:spcPts val="670"/>
              </a:spcBef>
              <a:buSzPct val="96428"/>
              <a:tabLst>
                <a:tab pos="137795" algn="l"/>
              </a:tabLst>
            </a:pPr>
            <a:r>
              <a:rPr lang="en-IN" sz="3000" spc="-15" dirty="0">
                <a:solidFill>
                  <a:srgbClr val="1E1C11"/>
                </a:solidFill>
                <a:latin typeface="Times New Roman" panose="02020603050405020304" pitchFamily="18" charset="0"/>
                <a:cs typeface="Times New Roman" panose="02020603050405020304" pitchFamily="18" charset="0"/>
              </a:rPr>
              <a:t>Multiple </a:t>
            </a:r>
            <a:r>
              <a:rPr lang="en-IN" sz="3000" spc="-145" dirty="0">
                <a:solidFill>
                  <a:srgbClr val="1E1C11"/>
                </a:solidFill>
                <a:latin typeface="Times New Roman" panose="02020603050405020304" pitchFamily="18" charset="0"/>
                <a:cs typeface="Times New Roman" panose="02020603050405020304" pitchFamily="18" charset="0"/>
              </a:rPr>
              <a:t>Spindle </a:t>
            </a:r>
            <a:r>
              <a:rPr lang="en-IN" sz="3000" spc="-75" dirty="0">
                <a:solidFill>
                  <a:srgbClr val="1E1C11"/>
                </a:solidFill>
                <a:latin typeface="Times New Roman" panose="02020603050405020304" pitchFamily="18" charset="0"/>
                <a:cs typeface="Times New Roman" panose="02020603050405020304" pitchFamily="18" charset="0"/>
              </a:rPr>
              <a:t>Drilling</a:t>
            </a:r>
            <a:r>
              <a:rPr lang="en-IN" sz="3000" spc="-180" dirty="0">
                <a:solidFill>
                  <a:srgbClr val="1E1C11"/>
                </a:solidFill>
                <a:latin typeface="Times New Roman" panose="02020603050405020304" pitchFamily="18" charset="0"/>
                <a:cs typeface="Times New Roman" panose="02020603050405020304" pitchFamily="18" charset="0"/>
              </a:rPr>
              <a:t> </a:t>
            </a:r>
            <a:r>
              <a:rPr lang="en-IN" sz="3000" spc="-105" dirty="0">
                <a:solidFill>
                  <a:srgbClr val="1E1C11"/>
                </a:solidFill>
                <a:latin typeface="Times New Roman" panose="02020603050405020304" pitchFamily="18" charset="0"/>
                <a:cs typeface="Times New Roman" panose="02020603050405020304" pitchFamily="18" charset="0"/>
              </a:rPr>
              <a:t>Machine</a:t>
            </a:r>
            <a:endParaRPr lang="en-IN" sz="30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3000" spc="-185" dirty="0">
                <a:solidFill>
                  <a:srgbClr val="1E1C11"/>
                </a:solidFill>
                <a:latin typeface="Times New Roman" panose="02020603050405020304" pitchFamily="18" charset="0"/>
                <a:cs typeface="Times New Roman" panose="02020603050405020304" pitchFamily="18" charset="0"/>
              </a:rPr>
              <a:t>Deep </a:t>
            </a:r>
            <a:r>
              <a:rPr lang="en-IN" sz="3000" spc="-130" dirty="0">
                <a:solidFill>
                  <a:srgbClr val="1E1C11"/>
                </a:solidFill>
                <a:latin typeface="Times New Roman" panose="02020603050405020304" pitchFamily="18" charset="0"/>
                <a:cs typeface="Times New Roman" panose="02020603050405020304" pitchFamily="18" charset="0"/>
              </a:rPr>
              <a:t>Hole </a:t>
            </a:r>
            <a:r>
              <a:rPr lang="en-IN" sz="3000" spc="-70" dirty="0">
                <a:solidFill>
                  <a:srgbClr val="1E1C11"/>
                </a:solidFill>
                <a:latin typeface="Times New Roman" panose="02020603050405020304" pitchFamily="18" charset="0"/>
                <a:cs typeface="Times New Roman" panose="02020603050405020304" pitchFamily="18" charset="0"/>
              </a:rPr>
              <a:t>Drilling</a:t>
            </a:r>
            <a:r>
              <a:rPr lang="en-IN" sz="3000" spc="-95" dirty="0">
                <a:solidFill>
                  <a:srgbClr val="1E1C11"/>
                </a:solidFill>
                <a:latin typeface="Times New Roman" panose="02020603050405020304" pitchFamily="18" charset="0"/>
                <a:cs typeface="Times New Roman" panose="02020603050405020304" pitchFamily="18" charset="0"/>
              </a:rPr>
              <a:t> </a:t>
            </a:r>
            <a:r>
              <a:rPr lang="en-IN" sz="3000" spc="-100" dirty="0">
                <a:solidFill>
                  <a:srgbClr val="1E1C11"/>
                </a:solidFill>
                <a:latin typeface="Times New Roman" panose="02020603050405020304" pitchFamily="18" charset="0"/>
                <a:cs typeface="Times New Roman" panose="02020603050405020304" pitchFamily="18" charset="0"/>
              </a:rPr>
              <a:t>Machine</a:t>
            </a:r>
            <a:endParaRPr lang="en-IN" sz="30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3000" spc="-245" dirty="0">
                <a:solidFill>
                  <a:srgbClr val="1E1C11"/>
                </a:solidFill>
                <a:latin typeface="Times New Roman" panose="02020603050405020304" pitchFamily="18" charset="0"/>
                <a:cs typeface="Times New Roman" panose="02020603050405020304" pitchFamily="18" charset="0"/>
              </a:rPr>
              <a:t>Gang </a:t>
            </a:r>
            <a:r>
              <a:rPr lang="en-IN" sz="3000" spc="-75" dirty="0">
                <a:solidFill>
                  <a:srgbClr val="1E1C11"/>
                </a:solidFill>
                <a:latin typeface="Times New Roman" panose="02020603050405020304" pitchFamily="18" charset="0"/>
                <a:cs typeface="Times New Roman" panose="02020603050405020304" pitchFamily="18" charset="0"/>
              </a:rPr>
              <a:t>Drilling</a:t>
            </a:r>
            <a:r>
              <a:rPr lang="en-IN" sz="3000" spc="-35" dirty="0">
                <a:solidFill>
                  <a:srgbClr val="1E1C11"/>
                </a:solidFill>
                <a:latin typeface="Times New Roman" panose="02020603050405020304" pitchFamily="18" charset="0"/>
                <a:cs typeface="Times New Roman" panose="02020603050405020304" pitchFamily="18" charset="0"/>
              </a:rPr>
              <a:t> </a:t>
            </a:r>
            <a:r>
              <a:rPr lang="en-IN" sz="3000" spc="-105" dirty="0">
                <a:solidFill>
                  <a:srgbClr val="1E1C11"/>
                </a:solidFill>
                <a:latin typeface="Times New Roman" panose="02020603050405020304" pitchFamily="18" charset="0"/>
                <a:cs typeface="Times New Roman" panose="02020603050405020304" pitchFamily="18" charset="0"/>
              </a:rPr>
              <a:t>Machine</a:t>
            </a:r>
            <a:endParaRPr lang="en-IN" sz="3000" dirty="0">
              <a:latin typeface="Times New Roman" panose="02020603050405020304" pitchFamily="18" charset="0"/>
              <a:cs typeface="Times New Roman" panose="02020603050405020304" pitchFamily="18" charset="0"/>
            </a:endParaRPr>
          </a:p>
          <a:p>
            <a:pPr marL="137160" indent="-124460">
              <a:spcBef>
                <a:spcPts val="670"/>
              </a:spcBef>
              <a:buSzPct val="96428"/>
              <a:tabLst>
                <a:tab pos="137795" algn="l"/>
              </a:tabLst>
            </a:pPr>
            <a:r>
              <a:rPr lang="en-IN" sz="3000" spc="-100" dirty="0">
                <a:solidFill>
                  <a:srgbClr val="1E1C11"/>
                </a:solidFill>
                <a:latin typeface="Times New Roman" panose="02020603050405020304" pitchFamily="18" charset="0"/>
                <a:cs typeface="Times New Roman" panose="02020603050405020304" pitchFamily="18" charset="0"/>
              </a:rPr>
              <a:t>Horizontal </a:t>
            </a:r>
            <a:r>
              <a:rPr lang="en-IN" sz="3000" spc="-75" dirty="0">
                <a:solidFill>
                  <a:srgbClr val="1E1C11"/>
                </a:solidFill>
                <a:latin typeface="Times New Roman" panose="02020603050405020304" pitchFamily="18" charset="0"/>
                <a:cs typeface="Times New Roman" panose="02020603050405020304" pitchFamily="18" charset="0"/>
              </a:rPr>
              <a:t>Drilling</a:t>
            </a:r>
            <a:r>
              <a:rPr lang="en-IN" sz="3000" spc="-165" dirty="0">
                <a:solidFill>
                  <a:srgbClr val="1E1C11"/>
                </a:solidFill>
                <a:latin typeface="Times New Roman" panose="02020603050405020304" pitchFamily="18" charset="0"/>
                <a:cs typeface="Times New Roman" panose="02020603050405020304" pitchFamily="18" charset="0"/>
              </a:rPr>
              <a:t> </a:t>
            </a:r>
            <a:r>
              <a:rPr lang="en-IN" sz="3000" spc="-105" dirty="0">
                <a:solidFill>
                  <a:srgbClr val="1E1C11"/>
                </a:solidFill>
                <a:latin typeface="Times New Roman" panose="02020603050405020304" pitchFamily="18" charset="0"/>
                <a:cs typeface="Times New Roman" panose="02020603050405020304" pitchFamily="18" charset="0"/>
              </a:rPr>
              <a:t>Machine</a:t>
            </a:r>
            <a:endParaRPr lang="en-IN" sz="30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3000" spc="-75" dirty="0">
                <a:solidFill>
                  <a:srgbClr val="1E1C11"/>
                </a:solidFill>
                <a:latin typeface="Times New Roman" panose="02020603050405020304" pitchFamily="18" charset="0"/>
                <a:cs typeface="Times New Roman" panose="02020603050405020304" pitchFamily="18" charset="0"/>
              </a:rPr>
              <a:t>Automatic Drilling</a:t>
            </a:r>
            <a:r>
              <a:rPr lang="en-IN" sz="3000" spc="-215" dirty="0">
                <a:solidFill>
                  <a:srgbClr val="1E1C11"/>
                </a:solidFill>
                <a:latin typeface="Times New Roman" panose="02020603050405020304" pitchFamily="18" charset="0"/>
                <a:cs typeface="Times New Roman" panose="02020603050405020304" pitchFamily="18" charset="0"/>
              </a:rPr>
              <a:t> </a:t>
            </a:r>
            <a:r>
              <a:rPr lang="en-IN" sz="3000" spc="-105" dirty="0">
                <a:solidFill>
                  <a:srgbClr val="1E1C11"/>
                </a:solidFill>
                <a:latin typeface="Times New Roman" panose="02020603050405020304" pitchFamily="18" charset="0"/>
                <a:cs typeface="Times New Roman" panose="02020603050405020304" pitchFamily="18" charset="0"/>
              </a:rPr>
              <a:t>Machine</a:t>
            </a:r>
            <a:endParaRPr lang="en-IN" sz="3000" dirty="0">
              <a:latin typeface="Times New Roman" panose="02020603050405020304" pitchFamily="18" charset="0"/>
              <a:cs typeface="Times New Roman" panose="02020603050405020304" pitchFamily="18" charset="0"/>
            </a:endParaRPr>
          </a:p>
          <a:p>
            <a:pPr marL="0" indent="0">
              <a:buNone/>
            </a:pPr>
            <a:endParaRPr lang="en-IN" sz="2800" dirty="0"/>
          </a:p>
        </p:txBody>
      </p:sp>
    </p:spTree>
    <p:extLst>
      <p:ext uri="{BB962C8B-B14F-4D97-AF65-F5344CB8AC3E}">
        <p14:creationId xmlns:p14="http://schemas.microsoft.com/office/powerpoint/2010/main" xmlns="" val="842797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OPERATION OF DRILLING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853136"/>
          </a:xfrm>
        </p:spPr>
        <p:txBody>
          <a:bodyPr>
            <a:normAutofit fontScale="47500" lnSpcReduction="20000"/>
          </a:bodyPr>
          <a:lstStyle/>
          <a:p>
            <a:pPr marL="137160" indent="-124460">
              <a:spcBef>
                <a:spcPts val="770"/>
              </a:spcBef>
              <a:buSzPct val="96428"/>
              <a:tabLst>
                <a:tab pos="137795" algn="l"/>
              </a:tabLst>
            </a:pPr>
            <a:r>
              <a:rPr lang="en-IN" sz="2400" spc="-75" dirty="0" smtClean="0">
                <a:solidFill>
                  <a:srgbClr val="1E1C11"/>
                </a:solidFill>
                <a:latin typeface="Arial"/>
                <a:cs typeface="Arial"/>
              </a:rPr>
              <a:t> </a:t>
            </a:r>
            <a:r>
              <a:rPr lang="en-IN" sz="5100" spc="-75" dirty="0" smtClean="0">
                <a:solidFill>
                  <a:srgbClr val="1E1C11"/>
                </a:solidFill>
                <a:latin typeface="Times New Roman" panose="02020603050405020304" pitchFamily="18" charset="0"/>
                <a:cs typeface="Times New Roman" panose="02020603050405020304" pitchFamily="18" charset="0"/>
              </a:rPr>
              <a:t>Drilling</a:t>
            </a:r>
            <a:endParaRPr lang="en-IN" sz="51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5100" spc="-195" dirty="0" smtClean="0">
                <a:solidFill>
                  <a:srgbClr val="1E1C11"/>
                </a:solidFill>
                <a:latin typeface="Times New Roman" panose="02020603050405020304" pitchFamily="18" charset="0"/>
                <a:cs typeface="Times New Roman" panose="02020603050405020304" pitchFamily="18" charset="0"/>
              </a:rPr>
              <a:t> Reaming</a:t>
            </a:r>
            <a:endParaRPr lang="en-IN" sz="5100" dirty="0">
              <a:latin typeface="Times New Roman" panose="02020603050405020304" pitchFamily="18" charset="0"/>
              <a:cs typeface="Times New Roman" panose="02020603050405020304" pitchFamily="18" charset="0"/>
            </a:endParaRPr>
          </a:p>
          <a:p>
            <a:pPr marL="137160" indent="-124460">
              <a:spcBef>
                <a:spcPts val="670"/>
              </a:spcBef>
              <a:buSzPct val="96428"/>
              <a:tabLst>
                <a:tab pos="137795" algn="l"/>
              </a:tabLst>
            </a:pPr>
            <a:r>
              <a:rPr lang="en-IN" sz="5100" spc="-120" dirty="0" smtClean="0">
                <a:solidFill>
                  <a:srgbClr val="1E1C11"/>
                </a:solidFill>
                <a:latin typeface="Times New Roman" panose="02020603050405020304" pitchFamily="18" charset="0"/>
                <a:cs typeface="Times New Roman" panose="02020603050405020304" pitchFamily="18" charset="0"/>
              </a:rPr>
              <a:t> Boring</a:t>
            </a:r>
            <a:endParaRPr lang="en-IN" sz="51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5100" spc="-120" dirty="0" smtClean="0">
                <a:solidFill>
                  <a:srgbClr val="1E1C11"/>
                </a:solidFill>
                <a:latin typeface="Times New Roman" panose="02020603050405020304" pitchFamily="18" charset="0"/>
                <a:cs typeface="Times New Roman" panose="02020603050405020304" pitchFamily="18" charset="0"/>
              </a:rPr>
              <a:t> Counter</a:t>
            </a:r>
            <a:r>
              <a:rPr lang="en-IN" sz="5100" spc="-175" dirty="0" smtClean="0">
                <a:solidFill>
                  <a:srgbClr val="1E1C11"/>
                </a:solidFill>
                <a:latin typeface="Times New Roman" panose="02020603050405020304" pitchFamily="18" charset="0"/>
                <a:cs typeface="Times New Roman" panose="02020603050405020304" pitchFamily="18" charset="0"/>
              </a:rPr>
              <a:t> </a:t>
            </a:r>
            <a:r>
              <a:rPr lang="en-IN" sz="5100" spc="-120" dirty="0">
                <a:solidFill>
                  <a:srgbClr val="1E1C11"/>
                </a:solidFill>
                <a:latin typeface="Times New Roman" panose="02020603050405020304" pitchFamily="18" charset="0"/>
                <a:cs typeface="Times New Roman" panose="02020603050405020304" pitchFamily="18" charset="0"/>
              </a:rPr>
              <a:t>Boring</a:t>
            </a:r>
            <a:endParaRPr lang="en-IN" sz="5100" dirty="0">
              <a:latin typeface="Times New Roman" panose="02020603050405020304" pitchFamily="18" charset="0"/>
              <a:cs typeface="Times New Roman" panose="02020603050405020304" pitchFamily="18" charset="0"/>
            </a:endParaRPr>
          </a:p>
          <a:p>
            <a:pPr marL="137160" indent="-124460">
              <a:spcBef>
                <a:spcPts val="670"/>
              </a:spcBef>
              <a:buSzPct val="96428"/>
              <a:tabLst>
                <a:tab pos="137795" algn="l"/>
              </a:tabLst>
            </a:pPr>
            <a:r>
              <a:rPr lang="en-IN" sz="5100" spc="-120" dirty="0" smtClean="0">
                <a:solidFill>
                  <a:srgbClr val="1E1C11"/>
                </a:solidFill>
                <a:latin typeface="Times New Roman" panose="02020603050405020304" pitchFamily="18" charset="0"/>
                <a:cs typeface="Times New Roman" panose="02020603050405020304" pitchFamily="18" charset="0"/>
              </a:rPr>
              <a:t> Counter</a:t>
            </a:r>
            <a:r>
              <a:rPr lang="en-IN" sz="5100" spc="-195" dirty="0" smtClean="0">
                <a:solidFill>
                  <a:srgbClr val="1E1C11"/>
                </a:solidFill>
                <a:latin typeface="Times New Roman" panose="02020603050405020304" pitchFamily="18" charset="0"/>
                <a:cs typeface="Times New Roman" panose="02020603050405020304" pitchFamily="18" charset="0"/>
              </a:rPr>
              <a:t> </a:t>
            </a:r>
            <a:r>
              <a:rPr lang="en-IN" sz="5100" spc="-165" dirty="0">
                <a:solidFill>
                  <a:srgbClr val="1E1C11"/>
                </a:solidFill>
                <a:latin typeface="Times New Roman" panose="02020603050405020304" pitchFamily="18" charset="0"/>
                <a:cs typeface="Times New Roman" panose="02020603050405020304" pitchFamily="18" charset="0"/>
              </a:rPr>
              <a:t>Sinking</a:t>
            </a:r>
            <a:endParaRPr lang="en-IN" sz="51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5100" spc="-155" dirty="0" smtClean="0">
                <a:solidFill>
                  <a:srgbClr val="1E1C11"/>
                </a:solidFill>
                <a:latin typeface="Times New Roman" panose="02020603050405020304" pitchFamily="18" charset="0"/>
                <a:cs typeface="Times New Roman" panose="02020603050405020304" pitchFamily="18" charset="0"/>
              </a:rPr>
              <a:t> Spot</a:t>
            </a:r>
            <a:r>
              <a:rPr lang="en-IN" sz="5100" spc="-140" dirty="0" smtClean="0">
                <a:solidFill>
                  <a:srgbClr val="1E1C11"/>
                </a:solidFill>
                <a:latin typeface="Times New Roman" panose="02020603050405020304" pitchFamily="18" charset="0"/>
                <a:cs typeface="Times New Roman" panose="02020603050405020304" pitchFamily="18" charset="0"/>
              </a:rPr>
              <a:t> </a:t>
            </a:r>
            <a:r>
              <a:rPr lang="en-IN" sz="5100" spc="-210" dirty="0">
                <a:solidFill>
                  <a:srgbClr val="1E1C11"/>
                </a:solidFill>
                <a:latin typeface="Times New Roman" panose="02020603050405020304" pitchFamily="18" charset="0"/>
                <a:cs typeface="Times New Roman" panose="02020603050405020304" pitchFamily="18" charset="0"/>
              </a:rPr>
              <a:t>Facing</a:t>
            </a:r>
            <a:endParaRPr lang="en-IN" sz="5100" dirty="0">
              <a:latin typeface="Times New Roman" panose="02020603050405020304" pitchFamily="18" charset="0"/>
              <a:cs typeface="Times New Roman" panose="02020603050405020304" pitchFamily="18" charset="0"/>
            </a:endParaRPr>
          </a:p>
          <a:p>
            <a:pPr marL="137160" indent="-124460">
              <a:spcBef>
                <a:spcPts val="675"/>
              </a:spcBef>
              <a:buSzPct val="96428"/>
              <a:tabLst>
                <a:tab pos="137795" algn="l"/>
              </a:tabLst>
            </a:pPr>
            <a:r>
              <a:rPr lang="en-IN" sz="5100" spc="-185" dirty="0" smtClean="0">
                <a:solidFill>
                  <a:srgbClr val="1E1C11"/>
                </a:solidFill>
                <a:latin typeface="Times New Roman" panose="02020603050405020304" pitchFamily="18" charset="0"/>
                <a:cs typeface="Times New Roman" panose="02020603050405020304" pitchFamily="18" charset="0"/>
              </a:rPr>
              <a:t> Tapping</a:t>
            </a:r>
          </a:p>
          <a:p>
            <a:pPr marL="137160" indent="-124460">
              <a:spcBef>
                <a:spcPts val="675"/>
              </a:spcBef>
              <a:buSzPct val="96428"/>
              <a:tabLst>
                <a:tab pos="137795" algn="l"/>
              </a:tabLst>
            </a:pPr>
            <a:r>
              <a:rPr lang="en-US" sz="5100" spc="-185" dirty="0" smtClean="0">
                <a:solidFill>
                  <a:srgbClr val="1E1C11"/>
                </a:solidFill>
                <a:latin typeface="Times New Roman" panose="02020603050405020304" pitchFamily="18" charset="0"/>
                <a:cs typeface="Times New Roman" panose="02020603050405020304" pitchFamily="18" charset="0"/>
              </a:rPr>
              <a:t> Core drilling</a:t>
            </a:r>
          </a:p>
          <a:p>
            <a:pPr marL="137160" indent="-124460">
              <a:spcBef>
                <a:spcPts val="675"/>
              </a:spcBef>
              <a:buSzPct val="96428"/>
              <a:tabLst>
                <a:tab pos="137795" algn="l"/>
              </a:tabLst>
            </a:pPr>
            <a:r>
              <a:rPr lang="en-US" sz="5100" spc="-185" dirty="0">
                <a:solidFill>
                  <a:srgbClr val="1E1C11"/>
                </a:solidFill>
                <a:latin typeface="Times New Roman" panose="02020603050405020304" pitchFamily="18" charset="0"/>
                <a:cs typeface="Times New Roman" panose="02020603050405020304" pitchFamily="18" charset="0"/>
              </a:rPr>
              <a:t> </a:t>
            </a:r>
            <a:r>
              <a:rPr lang="en-US" sz="5100" spc="-185" dirty="0" smtClean="0">
                <a:solidFill>
                  <a:srgbClr val="1E1C11"/>
                </a:solidFill>
                <a:latin typeface="Times New Roman" panose="02020603050405020304" pitchFamily="18" charset="0"/>
                <a:cs typeface="Times New Roman" panose="02020603050405020304" pitchFamily="18" charset="0"/>
              </a:rPr>
              <a:t>Buffing</a:t>
            </a:r>
          </a:p>
          <a:p>
            <a:pPr marL="137160" indent="-124460">
              <a:spcBef>
                <a:spcPts val="675"/>
              </a:spcBef>
              <a:buSzPct val="96428"/>
              <a:tabLst>
                <a:tab pos="137795" algn="l"/>
              </a:tabLst>
            </a:pPr>
            <a:r>
              <a:rPr lang="en-US" sz="5100" spc="-185" dirty="0">
                <a:solidFill>
                  <a:srgbClr val="1E1C11"/>
                </a:solidFill>
                <a:latin typeface="Times New Roman" panose="02020603050405020304" pitchFamily="18" charset="0"/>
                <a:cs typeface="Times New Roman" panose="02020603050405020304" pitchFamily="18" charset="0"/>
              </a:rPr>
              <a:t> </a:t>
            </a:r>
            <a:r>
              <a:rPr lang="en-US" sz="5100" spc="-185" dirty="0" smtClean="0">
                <a:solidFill>
                  <a:srgbClr val="1E1C11"/>
                </a:solidFill>
                <a:latin typeface="Times New Roman" panose="02020603050405020304" pitchFamily="18" charset="0"/>
                <a:cs typeface="Times New Roman" panose="02020603050405020304" pitchFamily="18" charset="0"/>
              </a:rPr>
              <a:t>Step drilling</a:t>
            </a:r>
          </a:p>
          <a:p>
            <a:pPr marL="137160" indent="-124460">
              <a:spcBef>
                <a:spcPts val="675"/>
              </a:spcBef>
              <a:buSzPct val="96428"/>
              <a:tabLst>
                <a:tab pos="137795" algn="l"/>
              </a:tabLst>
            </a:pPr>
            <a:r>
              <a:rPr lang="en-US" sz="5100" spc="-185" dirty="0">
                <a:solidFill>
                  <a:srgbClr val="1E1C11"/>
                </a:solidFill>
                <a:latin typeface="Times New Roman" panose="02020603050405020304" pitchFamily="18" charset="0"/>
                <a:cs typeface="Times New Roman" panose="02020603050405020304" pitchFamily="18" charset="0"/>
              </a:rPr>
              <a:t> </a:t>
            </a:r>
            <a:r>
              <a:rPr lang="en-US" sz="5100" spc="-185" dirty="0" smtClean="0">
                <a:solidFill>
                  <a:srgbClr val="1E1C11"/>
                </a:solidFill>
                <a:latin typeface="Times New Roman" panose="02020603050405020304" pitchFamily="18" charset="0"/>
                <a:cs typeface="Times New Roman" panose="02020603050405020304" pitchFamily="18" charset="0"/>
              </a:rPr>
              <a:t>Grinding</a:t>
            </a:r>
          </a:p>
          <a:p>
            <a:pPr marL="137160" indent="-124460">
              <a:spcBef>
                <a:spcPts val="675"/>
              </a:spcBef>
              <a:buSzPct val="96428"/>
              <a:tabLst>
                <a:tab pos="137795" algn="l"/>
              </a:tabLst>
            </a:pPr>
            <a:r>
              <a:rPr lang="en-US" sz="5100" spc="-185" dirty="0" smtClean="0">
                <a:solidFill>
                  <a:srgbClr val="1E1C11"/>
                </a:solidFill>
                <a:latin typeface="Times New Roman" panose="02020603050405020304" pitchFamily="18" charset="0"/>
                <a:cs typeface="Times New Roman" panose="02020603050405020304" pitchFamily="18" charset="0"/>
              </a:rPr>
              <a:t> Counter sinking</a:t>
            </a:r>
          </a:p>
          <a:p>
            <a:pPr marL="137160" indent="-124460">
              <a:spcBef>
                <a:spcPts val="675"/>
              </a:spcBef>
              <a:buSzPct val="96428"/>
              <a:tabLst>
                <a:tab pos="137795" algn="l"/>
              </a:tabLst>
            </a:pPr>
            <a:endParaRPr lang="en-IN" sz="2400" dirty="0">
              <a:latin typeface="Arial"/>
              <a:cs typeface="Arial"/>
            </a:endParaRPr>
          </a:p>
          <a:p>
            <a:pPr marL="0" indent="0">
              <a:buNone/>
            </a:pPr>
            <a:endParaRPr lang="en-IN" dirty="0"/>
          </a:p>
        </p:txBody>
      </p:sp>
    </p:spTree>
    <p:extLst>
      <p:ext uri="{BB962C8B-B14F-4D97-AF65-F5344CB8AC3E}">
        <p14:creationId xmlns:p14="http://schemas.microsoft.com/office/powerpoint/2010/main" xmlns="" val="784828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UNIT – IV</a:t>
            </a:r>
            <a:br>
              <a:rPr lang="en-US" sz="3200" b="1" dirty="0" smtClean="0">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BORING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IN" sz="2800" spc="-114" dirty="0">
                <a:latin typeface="Times New Roman" panose="02020603050405020304" pitchFamily="18" charset="0"/>
                <a:cs typeface="Times New Roman" panose="02020603050405020304" pitchFamily="18" charset="0"/>
              </a:rPr>
              <a:t>Boring </a:t>
            </a:r>
            <a:r>
              <a:rPr lang="en-IN" sz="2800" spc="-140" dirty="0">
                <a:latin typeface="Times New Roman" panose="02020603050405020304" pitchFamily="18" charset="0"/>
                <a:cs typeface="Times New Roman" panose="02020603050405020304" pitchFamily="18" charset="0"/>
              </a:rPr>
              <a:t>is </a:t>
            </a:r>
            <a:r>
              <a:rPr lang="en-IN" sz="2800" spc="-210" dirty="0">
                <a:latin typeface="Times New Roman" panose="02020603050405020304" pitchFamily="18" charset="0"/>
                <a:cs typeface="Times New Roman" panose="02020603050405020304" pitchFamily="18" charset="0"/>
              </a:rPr>
              <a:t>a </a:t>
            </a:r>
            <a:r>
              <a:rPr lang="en-IN" sz="2800" spc="-170" dirty="0">
                <a:latin typeface="Times New Roman" panose="02020603050405020304" pitchFamily="18" charset="0"/>
                <a:cs typeface="Times New Roman" panose="02020603050405020304" pitchFamily="18" charset="0"/>
              </a:rPr>
              <a:t>process </a:t>
            </a:r>
            <a:r>
              <a:rPr lang="en-IN" sz="2800" spc="-5" dirty="0">
                <a:latin typeface="Times New Roman" panose="02020603050405020304" pitchFamily="18" charset="0"/>
                <a:cs typeface="Times New Roman" panose="02020603050405020304" pitchFamily="18" charset="0"/>
              </a:rPr>
              <a:t>of </a:t>
            </a:r>
            <a:r>
              <a:rPr lang="en-IN" sz="2800" spc="-100" dirty="0">
                <a:latin typeface="Times New Roman" panose="02020603050405020304" pitchFamily="18" charset="0"/>
                <a:cs typeface="Times New Roman" panose="02020603050405020304" pitchFamily="18" charset="0"/>
              </a:rPr>
              <a:t>producing </a:t>
            </a:r>
            <a:r>
              <a:rPr lang="en-IN" sz="2800" spc="-80" dirty="0">
                <a:latin typeface="Times New Roman" panose="02020603050405020304" pitchFamily="18" charset="0"/>
                <a:cs typeface="Times New Roman" panose="02020603050405020304" pitchFamily="18" charset="0"/>
              </a:rPr>
              <a:t>circular </a:t>
            </a:r>
            <a:r>
              <a:rPr lang="en-IN" sz="2800" spc="-50" dirty="0">
                <a:latin typeface="Times New Roman" panose="02020603050405020304" pitchFamily="18" charset="0"/>
                <a:cs typeface="Times New Roman" panose="02020603050405020304" pitchFamily="18" charset="0"/>
              </a:rPr>
              <a:t>internal  </a:t>
            </a:r>
            <a:r>
              <a:rPr lang="en-IN" sz="2800" spc="-65" dirty="0">
                <a:latin typeface="Times New Roman" panose="02020603050405020304" pitchFamily="18" charset="0"/>
                <a:cs typeface="Times New Roman" panose="02020603050405020304" pitchFamily="18" charset="0"/>
              </a:rPr>
              <a:t>profiles </a:t>
            </a:r>
            <a:r>
              <a:rPr lang="en-IN" sz="2800" spc="-85" dirty="0">
                <a:latin typeface="Times New Roman" panose="02020603050405020304" pitchFamily="18" charset="0"/>
                <a:cs typeface="Times New Roman" panose="02020603050405020304" pitchFamily="18" charset="0"/>
              </a:rPr>
              <a:t>on </a:t>
            </a:r>
            <a:r>
              <a:rPr lang="en-IN" sz="2800" spc="-210" dirty="0">
                <a:latin typeface="Times New Roman" panose="02020603050405020304" pitchFamily="18" charset="0"/>
                <a:cs typeface="Times New Roman" panose="02020603050405020304" pitchFamily="18" charset="0"/>
              </a:rPr>
              <a:t>a </a:t>
            </a:r>
            <a:r>
              <a:rPr lang="en-IN" sz="2800" spc="-75" dirty="0">
                <a:latin typeface="Times New Roman" panose="02020603050405020304" pitchFamily="18" charset="0"/>
                <a:cs typeface="Times New Roman" panose="02020603050405020304" pitchFamily="18" charset="0"/>
              </a:rPr>
              <a:t>hole </a:t>
            </a:r>
            <a:r>
              <a:rPr lang="en-IN" sz="2800" spc="-135" dirty="0">
                <a:latin typeface="Times New Roman" panose="02020603050405020304" pitchFamily="18" charset="0"/>
                <a:cs typeface="Times New Roman" panose="02020603050405020304" pitchFamily="18" charset="0"/>
              </a:rPr>
              <a:t>made </a:t>
            </a:r>
            <a:r>
              <a:rPr lang="en-IN" sz="2800" spc="-114" dirty="0">
                <a:latin typeface="Times New Roman" panose="02020603050405020304" pitchFamily="18" charset="0"/>
                <a:cs typeface="Times New Roman" panose="02020603050405020304" pitchFamily="18" charset="0"/>
              </a:rPr>
              <a:t>by </a:t>
            </a:r>
            <a:r>
              <a:rPr lang="en-IN" sz="2800" spc="-35" dirty="0">
                <a:latin typeface="Times New Roman" panose="02020603050405020304" pitchFamily="18" charset="0"/>
                <a:cs typeface="Times New Roman" panose="02020603050405020304" pitchFamily="18" charset="0"/>
              </a:rPr>
              <a:t>drilling </a:t>
            </a:r>
            <a:r>
              <a:rPr lang="en-IN" sz="2800" spc="-15" dirty="0">
                <a:latin typeface="Times New Roman" panose="02020603050405020304" pitchFamily="18" charset="0"/>
                <a:cs typeface="Times New Roman" panose="02020603050405020304" pitchFamily="18" charset="0"/>
              </a:rPr>
              <a:t>or</a:t>
            </a:r>
            <a:r>
              <a:rPr lang="en-IN" sz="2800" spc="-560" dirty="0">
                <a:latin typeface="Times New Roman" panose="02020603050405020304" pitchFamily="18" charset="0"/>
                <a:cs typeface="Times New Roman" panose="02020603050405020304" pitchFamily="18" charset="0"/>
              </a:rPr>
              <a:t> </a:t>
            </a:r>
            <a:r>
              <a:rPr lang="en-IN" sz="2800" spc="-60" dirty="0">
                <a:latin typeface="Times New Roman" panose="02020603050405020304" pitchFamily="18" charset="0"/>
                <a:cs typeface="Times New Roman" panose="02020603050405020304" pitchFamily="18" charset="0"/>
              </a:rPr>
              <a:t>another </a:t>
            </a:r>
            <a:r>
              <a:rPr lang="en-IN" sz="2800" spc="-155" dirty="0">
                <a:latin typeface="Times New Roman" panose="02020603050405020304" pitchFamily="18" charset="0"/>
                <a:cs typeface="Times New Roman" panose="02020603050405020304" pitchFamily="18" charset="0"/>
              </a:rPr>
              <a:t>process.  </a:t>
            </a:r>
            <a:r>
              <a:rPr lang="en-IN" sz="2800" spc="40" dirty="0">
                <a:latin typeface="Times New Roman" panose="02020603050405020304" pitchFamily="18" charset="0"/>
                <a:cs typeface="Times New Roman" panose="02020603050405020304" pitchFamily="18" charset="0"/>
              </a:rPr>
              <a:t>It </a:t>
            </a:r>
            <a:r>
              <a:rPr lang="en-IN" sz="2800" spc="-215" dirty="0">
                <a:latin typeface="Times New Roman" panose="02020603050405020304" pitchFamily="18" charset="0"/>
                <a:cs typeface="Times New Roman" panose="02020603050405020304" pitchFamily="18" charset="0"/>
              </a:rPr>
              <a:t>uses </a:t>
            </a:r>
            <a:r>
              <a:rPr lang="en-IN" sz="2800" spc="-125" dirty="0">
                <a:latin typeface="Times New Roman" panose="02020603050405020304" pitchFamily="18" charset="0"/>
                <a:cs typeface="Times New Roman" panose="02020603050405020304" pitchFamily="18" charset="0"/>
              </a:rPr>
              <a:t>single </a:t>
            </a:r>
            <a:r>
              <a:rPr lang="en-IN" sz="2800" spc="-20" dirty="0">
                <a:latin typeface="Times New Roman" panose="02020603050405020304" pitchFamily="18" charset="0"/>
                <a:cs typeface="Times New Roman" panose="02020603050405020304" pitchFamily="18" charset="0"/>
              </a:rPr>
              <a:t>point </a:t>
            </a:r>
            <a:r>
              <a:rPr lang="en-IN" sz="2800" spc="-50" dirty="0">
                <a:latin typeface="Times New Roman" panose="02020603050405020304" pitchFamily="18" charset="0"/>
                <a:cs typeface="Times New Roman" panose="02020603050405020304" pitchFamily="18" charset="0"/>
              </a:rPr>
              <a:t>cutting </a:t>
            </a:r>
            <a:r>
              <a:rPr lang="en-IN" sz="2800" spc="-5" dirty="0">
                <a:latin typeface="Times New Roman" panose="02020603050405020304" pitchFamily="18" charset="0"/>
                <a:cs typeface="Times New Roman" panose="02020603050405020304" pitchFamily="18" charset="0"/>
              </a:rPr>
              <a:t>tool </a:t>
            </a:r>
            <a:r>
              <a:rPr lang="en-IN" sz="2800" spc="-110" dirty="0">
                <a:latin typeface="Times New Roman" panose="02020603050405020304" pitchFamily="18" charset="0"/>
                <a:cs typeface="Times New Roman" panose="02020603050405020304" pitchFamily="18" charset="0"/>
              </a:rPr>
              <a:t>called </a:t>
            </a:r>
            <a:r>
              <a:rPr lang="en-IN" sz="2800" spc="-210" dirty="0">
                <a:latin typeface="Times New Roman" panose="02020603050405020304" pitchFamily="18" charset="0"/>
                <a:cs typeface="Times New Roman" panose="02020603050405020304" pitchFamily="18" charset="0"/>
              </a:rPr>
              <a:t>a </a:t>
            </a:r>
            <a:r>
              <a:rPr lang="en-IN" sz="2800" spc="-70" dirty="0">
                <a:latin typeface="Times New Roman" panose="02020603050405020304" pitchFamily="18" charset="0"/>
                <a:cs typeface="Times New Roman" panose="02020603050405020304" pitchFamily="18" charset="0"/>
              </a:rPr>
              <a:t>boring </a:t>
            </a:r>
            <a:r>
              <a:rPr lang="en-IN" sz="2800" spc="-155" dirty="0">
                <a:latin typeface="Times New Roman" panose="02020603050405020304" pitchFamily="18" charset="0"/>
                <a:cs typeface="Times New Roman" panose="02020603050405020304" pitchFamily="18" charset="0"/>
              </a:rPr>
              <a:t>bar. </a:t>
            </a:r>
            <a:r>
              <a:rPr lang="en-IN" sz="2800" spc="-80" dirty="0">
                <a:latin typeface="Times New Roman" panose="02020603050405020304" pitchFamily="18" charset="0"/>
                <a:cs typeface="Times New Roman" panose="02020603050405020304" pitchFamily="18" charset="0"/>
              </a:rPr>
              <a:t>In  </a:t>
            </a:r>
            <a:r>
              <a:rPr lang="en-IN" sz="2800" spc="-70" dirty="0">
                <a:latin typeface="Times New Roman" panose="02020603050405020304" pitchFamily="18" charset="0"/>
                <a:cs typeface="Times New Roman" panose="02020603050405020304" pitchFamily="18" charset="0"/>
              </a:rPr>
              <a:t>boring,</a:t>
            </a:r>
            <a:r>
              <a:rPr lang="en-IN" sz="2800" spc="-150" dirty="0">
                <a:latin typeface="Times New Roman" panose="02020603050405020304" pitchFamily="18" charset="0"/>
                <a:cs typeface="Times New Roman" panose="02020603050405020304" pitchFamily="18" charset="0"/>
              </a:rPr>
              <a:t> </a:t>
            </a:r>
            <a:r>
              <a:rPr lang="en-IN" sz="2800" spc="-30" dirty="0">
                <a:latin typeface="Times New Roman" panose="02020603050405020304" pitchFamily="18" charset="0"/>
                <a:cs typeface="Times New Roman" panose="02020603050405020304" pitchFamily="18" charset="0"/>
              </a:rPr>
              <a:t>the</a:t>
            </a:r>
            <a:r>
              <a:rPr lang="en-IN" sz="2800" spc="-140" dirty="0">
                <a:latin typeface="Times New Roman" panose="02020603050405020304" pitchFamily="18" charset="0"/>
                <a:cs typeface="Times New Roman" panose="02020603050405020304" pitchFamily="18" charset="0"/>
              </a:rPr>
              <a:t> </a:t>
            </a:r>
            <a:r>
              <a:rPr lang="en-IN" sz="2800" spc="-70" dirty="0">
                <a:latin typeface="Times New Roman" panose="02020603050405020304" pitchFamily="18" charset="0"/>
                <a:cs typeface="Times New Roman" panose="02020603050405020304" pitchFamily="18" charset="0"/>
              </a:rPr>
              <a:t>boring</a:t>
            </a:r>
            <a:r>
              <a:rPr lang="en-IN" sz="2800" spc="-135" dirty="0">
                <a:latin typeface="Times New Roman" panose="02020603050405020304" pitchFamily="18" charset="0"/>
                <a:cs typeface="Times New Roman" panose="02020603050405020304" pitchFamily="18" charset="0"/>
              </a:rPr>
              <a:t> </a:t>
            </a:r>
            <a:r>
              <a:rPr lang="en-IN" sz="2800" spc="-90" dirty="0">
                <a:latin typeface="Times New Roman" panose="02020603050405020304" pitchFamily="18" charset="0"/>
                <a:cs typeface="Times New Roman" panose="02020603050405020304" pitchFamily="18" charset="0"/>
              </a:rPr>
              <a:t>bar</a:t>
            </a:r>
            <a:r>
              <a:rPr lang="en-IN" sz="2800" spc="-145" dirty="0">
                <a:latin typeface="Times New Roman" panose="02020603050405020304" pitchFamily="18" charset="0"/>
                <a:cs typeface="Times New Roman" panose="02020603050405020304" pitchFamily="18" charset="0"/>
              </a:rPr>
              <a:t> </a:t>
            </a:r>
            <a:r>
              <a:rPr lang="en-IN" sz="2800" spc="-175" dirty="0">
                <a:latin typeface="Times New Roman" panose="02020603050405020304" pitchFamily="18" charset="0"/>
                <a:cs typeface="Times New Roman" panose="02020603050405020304" pitchFamily="18" charset="0"/>
              </a:rPr>
              <a:t>can</a:t>
            </a:r>
            <a:r>
              <a:rPr lang="en-IN" sz="2800" spc="-155" dirty="0">
                <a:latin typeface="Times New Roman" panose="02020603050405020304" pitchFamily="18" charset="0"/>
                <a:cs typeface="Times New Roman" panose="02020603050405020304" pitchFamily="18" charset="0"/>
              </a:rPr>
              <a:t> </a:t>
            </a:r>
            <a:r>
              <a:rPr lang="en-IN" sz="2800" spc="-125" dirty="0">
                <a:latin typeface="Times New Roman" panose="02020603050405020304" pitchFamily="18" charset="0"/>
                <a:cs typeface="Times New Roman" panose="02020603050405020304" pitchFamily="18" charset="0"/>
              </a:rPr>
              <a:t>be</a:t>
            </a:r>
            <a:r>
              <a:rPr lang="en-IN" sz="2800" spc="-140" dirty="0">
                <a:latin typeface="Times New Roman" panose="02020603050405020304" pitchFamily="18" charset="0"/>
                <a:cs typeface="Times New Roman" panose="02020603050405020304" pitchFamily="18" charset="0"/>
              </a:rPr>
              <a:t> </a:t>
            </a:r>
            <a:r>
              <a:rPr lang="en-IN" sz="2800" spc="-50" dirty="0">
                <a:latin typeface="Times New Roman" panose="02020603050405020304" pitchFamily="18" charset="0"/>
                <a:cs typeface="Times New Roman" panose="02020603050405020304" pitchFamily="18" charset="0"/>
              </a:rPr>
              <a:t>rotated,</a:t>
            </a:r>
            <a:r>
              <a:rPr lang="en-IN" sz="2800" spc="-160" dirty="0">
                <a:latin typeface="Times New Roman" panose="02020603050405020304" pitchFamily="18" charset="0"/>
                <a:cs typeface="Times New Roman" panose="02020603050405020304" pitchFamily="18" charset="0"/>
              </a:rPr>
              <a:t> </a:t>
            </a:r>
            <a:r>
              <a:rPr lang="en-IN" sz="2800" spc="-25" dirty="0">
                <a:latin typeface="Times New Roman" panose="02020603050405020304" pitchFamily="18" charset="0"/>
                <a:cs typeface="Times New Roman" panose="02020603050405020304" pitchFamily="18" charset="0"/>
              </a:rPr>
              <a:t>or</a:t>
            </a:r>
            <a:r>
              <a:rPr lang="en-IN" sz="2800" spc="-140" dirty="0">
                <a:latin typeface="Times New Roman" panose="02020603050405020304" pitchFamily="18" charset="0"/>
                <a:cs typeface="Times New Roman" panose="02020603050405020304" pitchFamily="18" charset="0"/>
              </a:rPr>
              <a:t> </a:t>
            </a:r>
            <a:r>
              <a:rPr lang="en-IN" sz="2800" spc="-30" dirty="0">
                <a:latin typeface="Times New Roman" panose="02020603050405020304" pitchFamily="18" charset="0"/>
                <a:cs typeface="Times New Roman" panose="02020603050405020304" pitchFamily="18" charset="0"/>
              </a:rPr>
              <a:t>the</a:t>
            </a:r>
            <a:r>
              <a:rPr lang="en-IN" sz="2800" spc="-225" dirty="0">
                <a:latin typeface="Times New Roman" panose="02020603050405020304" pitchFamily="18" charset="0"/>
                <a:cs typeface="Times New Roman" panose="02020603050405020304" pitchFamily="18" charset="0"/>
              </a:rPr>
              <a:t> </a:t>
            </a:r>
            <a:r>
              <a:rPr lang="en-IN" sz="2800" spc="-45" dirty="0" smtClean="0">
                <a:latin typeface="Times New Roman" panose="02020603050405020304" pitchFamily="18" charset="0"/>
                <a:cs typeface="Times New Roman" panose="02020603050405020304" pitchFamily="18" charset="0"/>
              </a:rPr>
              <a:t>work part  </a:t>
            </a:r>
            <a:r>
              <a:rPr lang="en-IN" sz="2800" spc="-175" dirty="0">
                <a:latin typeface="Times New Roman" panose="02020603050405020304" pitchFamily="18" charset="0"/>
                <a:cs typeface="Times New Roman" panose="02020603050405020304" pitchFamily="18" charset="0"/>
              </a:rPr>
              <a:t>can </a:t>
            </a:r>
            <a:r>
              <a:rPr lang="en-IN" sz="2800" spc="-125" dirty="0">
                <a:latin typeface="Times New Roman" panose="02020603050405020304" pitchFamily="18" charset="0"/>
                <a:cs typeface="Times New Roman" panose="02020603050405020304" pitchFamily="18" charset="0"/>
              </a:rPr>
              <a:t>be </a:t>
            </a:r>
            <a:r>
              <a:rPr lang="en-IN" sz="2800" spc="-50" dirty="0">
                <a:latin typeface="Times New Roman" panose="02020603050405020304" pitchFamily="18" charset="0"/>
                <a:cs typeface="Times New Roman" panose="02020603050405020304" pitchFamily="18" charset="0"/>
              </a:rPr>
              <a:t>rotated. </a:t>
            </a:r>
            <a:r>
              <a:rPr lang="en-IN" sz="2800" spc="-100" dirty="0">
                <a:latin typeface="Times New Roman" panose="02020603050405020304" pitchFamily="18" charset="0"/>
                <a:cs typeface="Times New Roman" panose="02020603050405020304" pitchFamily="18" charset="0"/>
              </a:rPr>
              <a:t>Machine </a:t>
            </a:r>
            <a:r>
              <a:rPr lang="en-IN" sz="2800" spc="-65" dirty="0">
                <a:latin typeface="Times New Roman" panose="02020603050405020304" pitchFamily="18" charset="0"/>
                <a:cs typeface="Times New Roman" panose="02020603050405020304" pitchFamily="18" charset="0"/>
              </a:rPr>
              <a:t>tools </a:t>
            </a:r>
            <a:r>
              <a:rPr lang="en-IN" sz="2800" spc="-75" dirty="0">
                <a:latin typeface="Times New Roman" panose="02020603050405020304" pitchFamily="18" charset="0"/>
                <a:cs typeface="Times New Roman" panose="02020603050405020304" pitchFamily="18" charset="0"/>
              </a:rPr>
              <a:t>which </a:t>
            </a:r>
            <a:r>
              <a:rPr lang="en-IN" sz="2800" spc="-40" dirty="0">
                <a:latin typeface="Times New Roman" panose="02020603050405020304" pitchFamily="18" charset="0"/>
                <a:cs typeface="Times New Roman" panose="02020603050405020304" pitchFamily="18" charset="0"/>
              </a:rPr>
              <a:t>rotate </a:t>
            </a:r>
            <a:r>
              <a:rPr lang="en-IN" sz="2800" spc="-35" dirty="0">
                <a:latin typeface="Times New Roman" panose="02020603050405020304" pitchFamily="18" charset="0"/>
                <a:cs typeface="Times New Roman" panose="02020603050405020304" pitchFamily="18" charset="0"/>
              </a:rPr>
              <a:t>the</a:t>
            </a:r>
            <a:r>
              <a:rPr lang="en-IN" sz="2800" spc="-555" dirty="0">
                <a:latin typeface="Times New Roman" panose="02020603050405020304" pitchFamily="18" charset="0"/>
                <a:cs typeface="Times New Roman" panose="02020603050405020304" pitchFamily="18" charset="0"/>
              </a:rPr>
              <a:t> </a:t>
            </a:r>
            <a:r>
              <a:rPr lang="en-IN" sz="2800" spc="-75" dirty="0">
                <a:latin typeface="Times New Roman" panose="02020603050405020304" pitchFamily="18" charset="0"/>
                <a:cs typeface="Times New Roman" panose="02020603050405020304" pitchFamily="18" charset="0"/>
              </a:rPr>
              <a:t>boring  </a:t>
            </a:r>
            <a:r>
              <a:rPr lang="en-IN" sz="2800" spc="-90" dirty="0">
                <a:latin typeface="Times New Roman" panose="02020603050405020304" pitchFamily="18" charset="0"/>
                <a:cs typeface="Times New Roman" panose="02020603050405020304" pitchFamily="18" charset="0"/>
              </a:rPr>
              <a:t>bar </a:t>
            </a:r>
            <a:r>
              <a:rPr lang="en-IN" sz="2800" spc="-135" dirty="0">
                <a:latin typeface="Times New Roman" panose="02020603050405020304" pitchFamily="18" charset="0"/>
                <a:cs typeface="Times New Roman" panose="02020603050405020304" pitchFamily="18" charset="0"/>
              </a:rPr>
              <a:t>against </a:t>
            </a:r>
            <a:r>
              <a:rPr lang="en-IN" sz="2800" spc="-210" dirty="0">
                <a:latin typeface="Times New Roman" panose="02020603050405020304" pitchFamily="18" charset="0"/>
                <a:cs typeface="Times New Roman" panose="02020603050405020304" pitchFamily="18" charset="0"/>
              </a:rPr>
              <a:t>a </a:t>
            </a:r>
            <a:r>
              <a:rPr lang="en-IN" sz="2800" spc="-75" dirty="0">
                <a:latin typeface="Times New Roman" panose="02020603050405020304" pitchFamily="18" charset="0"/>
                <a:cs typeface="Times New Roman" panose="02020603050405020304" pitchFamily="18" charset="0"/>
              </a:rPr>
              <a:t>stationary </a:t>
            </a:r>
            <a:r>
              <a:rPr lang="en-IN" sz="2800" spc="-95" dirty="0" smtClean="0">
                <a:latin typeface="Times New Roman" panose="02020603050405020304" pitchFamily="18" charset="0"/>
                <a:cs typeface="Times New Roman" panose="02020603050405020304" pitchFamily="18" charset="0"/>
              </a:rPr>
              <a:t>work piece </a:t>
            </a:r>
            <a:r>
              <a:rPr lang="en-IN" sz="2800" spc="-125" dirty="0">
                <a:latin typeface="Times New Roman" panose="02020603050405020304" pitchFamily="18" charset="0"/>
                <a:cs typeface="Times New Roman" panose="02020603050405020304" pitchFamily="18" charset="0"/>
              </a:rPr>
              <a:t>are </a:t>
            </a:r>
            <a:r>
              <a:rPr lang="en-IN" sz="2800" spc="-110" dirty="0">
                <a:latin typeface="Times New Roman" panose="02020603050405020304" pitchFamily="18" charset="0"/>
                <a:cs typeface="Times New Roman" panose="02020603050405020304" pitchFamily="18" charset="0"/>
              </a:rPr>
              <a:t>called </a:t>
            </a:r>
            <a:r>
              <a:rPr lang="en-IN" sz="2800" spc="-75" dirty="0">
                <a:latin typeface="Times New Roman" panose="02020603050405020304" pitchFamily="18" charset="0"/>
                <a:cs typeface="Times New Roman" panose="02020603050405020304" pitchFamily="18" charset="0"/>
              </a:rPr>
              <a:t>boring  </a:t>
            </a:r>
            <a:r>
              <a:rPr lang="en-IN" sz="2800" spc="-140" dirty="0">
                <a:latin typeface="Times New Roman" panose="02020603050405020304" pitchFamily="18" charset="0"/>
                <a:cs typeface="Times New Roman" panose="02020603050405020304" pitchFamily="18" charset="0"/>
              </a:rPr>
              <a:t>machines </a:t>
            </a:r>
            <a:r>
              <a:rPr lang="en-IN" sz="2800" spc="-135" dirty="0">
                <a:latin typeface="Times New Roman" panose="02020603050405020304" pitchFamily="18" charset="0"/>
                <a:cs typeface="Times New Roman" panose="02020603050405020304" pitchFamily="18" charset="0"/>
              </a:rPr>
              <a:t>(also </a:t>
            </a:r>
            <a:r>
              <a:rPr lang="en-IN" sz="2800" spc="-70" dirty="0">
                <a:latin typeface="Times New Roman" panose="02020603050405020304" pitchFamily="18" charset="0"/>
                <a:cs typeface="Times New Roman" panose="02020603050405020304" pitchFamily="18" charset="0"/>
              </a:rPr>
              <a:t>boring</a:t>
            </a:r>
            <a:r>
              <a:rPr lang="en-IN" sz="2800" spc="-180" dirty="0">
                <a:latin typeface="Times New Roman" panose="02020603050405020304" pitchFamily="18" charset="0"/>
                <a:cs typeface="Times New Roman" panose="02020603050405020304" pitchFamily="18" charset="0"/>
              </a:rPr>
              <a:t> </a:t>
            </a:r>
            <a:r>
              <a:rPr lang="en-IN" sz="2800" spc="-75" dirty="0">
                <a:latin typeface="Times New Roman" panose="02020603050405020304" pitchFamily="18" charset="0"/>
                <a:cs typeface="Times New Roman" panose="02020603050405020304" pitchFamily="18" charset="0"/>
              </a:rPr>
              <a:t>mills</a:t>
            </a:r>
            <a:r>
              <a:rPr lang="en-IN" sz="2800" spc="-75" dirty="0" smtClean="0">
                <a:latin typeface="Times New Roman" panose="02020603050405020304" pitchFamily="18" charset="0"/>
                <a:cs typeface="Times New Roman" panose="02020603050405020304" pitchFamily="18" charset="0"/>
              </a:rPr>
              <a:t>).</a:t>
            </a:r>
          </a:p>
          <a:p>
            <a:pPr marL="0" indent="0" algn="just">
              <a:buNone/>
            </a:pPr>
            <a:r>
              <a:rPr lang="en-IN" sz="2800" spc="-114" dirty="0" smtClean="0">
                <a:latin typeface="Times New Roman" panose="02020603050405020304" pitchFamily="18" charset="0"/>
                <a:cs typeface="Times New Roman" panose="02020603050405020304" pitchFamily="18" charset="0"/>
              </a:rPr>
              <a:t>Boring </a:t>
            </a:r>
            <a:r>
              <a:rPr lang="en-IN" sz="2800" spc="-180" dirty="0">
                <a:latin typeface="Times New Roman" panose="02020603050405020304" pitchFamily="18" charset="0"/>
                <a:cs typeface="Times New Roman" panose="02020603050405020304" pitchFamily="18" charset="0"/>
              </a:rPr>
              <a:t>can </a:t>
            </a:r>
            <a:r>
              <a:rPr lang="en-IN" sz="2800" spc="-125" dirty="0">
                <a:latin typeface="Times New Roman" panose="02020603050405020304" pitchFamily="18" charset="0"/>
                <a:cs typeface="Times New Roman" panose="02020603050405020304" pitchFamily="18" charset="0"/>
              </a:rPr>
              <a:t>be accomplished </a:t>
            </a:r>
            <a:r>
              <a:rPr lang="en-IN" sz="2800" spc="-85" dirty="0">
                <a:latin typeface="Times New Roman" panose="02020603050405020304" pitchFamily="18" charset="0"/>
                <a:cs typeface="Times New Roman" panose="02020603050405020304" pitchFamily="18" charset="0"/>
              </a:rPr>
              <a:t>on </a:t>
            </a:r>
            <a:r>
              <a:rPr lang="en-IN" sz="2800" spc="-210" dirty="0">
                <a:latin typeface="Times New Roman" panose="02020603050405020304" pitchFamily="18" charset="0"/>
                <a:cs typeface="Times New Roman" panose="02020603050405020304" pitchFamily="18" charset="0"/>
              </a:rPr>
              <a:t>a </a:t>
            </a:r>
            <a:r>
              <a:rPr lang="en-IN" sz="2800" spc="-45" dirty="0">
                <a:latin typeface="Times New Roman" panose="02020603050405020304" pitchFamily="18" charset="0"/>
                <a:cs typeface="Times New Roman" panose="02020603050405020304" pitchFamily="18" charset="0"/>
              </a:rPr>
              <a:t>turning </a:t>
            </a:r>
            <a:r>
              <a:rPr lang="en-IN" sz="2800" spc="-120" dirty="0">
                <a:latin typeface="Times New Roman" panose="02020603050405020304" pitchFamily="18" charset="0"/>
                <a:cs typeface="Times New Roman" panose="02020603050405020304" pitchFamily="18" charset="0"/>
              </a:rPr>
              <a:t>machine  </a:t>
            </a:r>
            <a:r>
              <a:rPr lang="en-IN" sz="2800" spc="15" dirty="0">
                <a:latin typeface="Times New Roman" panose="02020603050405020304" pitchFamily="18" charset="0"/>
                <a:cs typeface="Times New Roman" panose="02020603050405020304" pitchFamily="18" charset="0"/>
              </a:rPr>
              <a:t>with</a:t>
            </a:r>
            <a:r>
              <a:rPr lang="en-IN" sz="2800" spc="-150" dirty="0">
                <a:latin typeface="Times New Roman" panose="02020603050405020304" pitchFamily="18" charset="0"/>
                <a:cs typeface="Times New Roman" panose="02020603050405020304" pitchFamily="18" charset="0"/>
              </a:rPr>
              <a:t> </a:t>
            </a:r>
            <a:r>
              <a:rPr lang="en-IN" sz="2800" spc="-210" dirty="0">
                <a:latin typeface="Times New Roman" panose="02020603050405020304" pitchFamily="18" charset="0"/>
                <a:cs typeface="Times New Roman" panose="02020603050405020304" pitchFamily="18" charset="0"/>
              </a:rPr>
              <a:t>a</a:t>
            </a:r>
            <a:r>
              <a:rPr lang="en-IN" sz="2800" spc="-135" dirty="0">
                <a:latin typeface="Times New Roman" panose="02020603050405020304" pitchFamily="18" charset="0"/>
                <a:cs typeface="Times New Roman" panose="02020603050405020304" pitchFamily="18" charset="0"/>
              </a:rPr>
              <a:t> </a:t>
            </a:r>
            <a:r>
              <a:rPr lang="en-IN" sz="2800" spc="-75" dirty="0">
                <a:latin typeface="Times New Roman" panose="02020603050405020304" pitchFamily="18" charset="0"/>
                <a:cs typeface="Times New Roman" panose="02020603050405020304" pitchFamily="18" charset="0"/>
              </a:rPr>
              <a:t>stationary</a:t>
            </a:r>
            <a:r>
              <a:rPr lang="en-IN" sz="2800" spc="-150" dirty="0">
                <a:latin typeface="Times New Roman" panose="02020603050405020304" pitchFamily="18" charset="0"/>
                <a:cs typeface="Times New Roman" panose="02020603050405020304" pitchFamily="18" charset="0"/>
              </a:rPr>
              <a:t> </a:t>
            </a:r>
            <a:r>
              <a:rPr lang="en-IN" sz="2800" spc="-70" dirty="0">
                <a:latin typeface="Times New Roman" panose="02020603050405020304" pitchFamily="18" charset="0"/>
                <a:cs typeface="Times New Roman" panose="02020603050405020304" pitchFamily="18" charset="0"/>
              </a:rPr>
              <a:t>boring</a:t>
            </a:r>
            <a:r>
              <a:rPr lang="en-IN" sz="2800" spc="-135" dirty="0">
                <a:latin typeface="Times New Roman" panose="02020603050405020304" pitchFamily="18" charset="0"/>
                <a:cs typeface="Times New Roman" panose="02020603050405020304" pitchFamily="18" charset="0"/>
              </a:rPr>
              <a:t> </a:t>
            </a:r>
            <a:r>
              <a:rPr lang="en-IN" sz="2800" spc="-90" dirty="0">
                <a:latin typeface="Times New Roman" panose="02020603050405020304" pitchFamily="18" charset="0"/>
                <a:cs typeface="Times New Roman" panose="02020603050405020304" pitchFamily="18" charset="0"/>
              </a:rPr>
              <a:t>bar</a:t>
            </a:r>
            <a:r>
              <a:rPr lang="en-IN" sz="2800" spc="-145" dirty="0">
                <a:latin typeface="Times New Roman" panose="02020603050405020304" pitchFamily="18" charset="0"/>
                <a:cs typeface="Times New Roman" panose="02020603050405020304" pitchFamily="18" charset="0"/>
              </a:rPr>
              <a:t> </a:t>
            </a:r>
            <a:r>
              <a:rPr lang="en-IN" sz="2800" spc="-70" dirty="0">
                <a:latin typeface="Times New Roman" panose="02020603050405020304" pitchFamily="18" charset="0"/>
                <a:cs typeface="Times New Roman" panose="02020603050405020304" pitchFamily="18" charset="0"/>
              </a:rPr>
              <a:t>positioned</a:t>
            </a:r>
            <a:r>
              <a:rPr lang="en-IN" sz="2800" spc="-160" dirty="0">
                <a:latin typeface="Times New Roman" panose="02020603050405020304" pitchFamily="18" charset="0"/>
                <a:cs typeface="Times New Roman" panose="02020603050405020304" pitchFamily="18" charset="0"/>
              </a:rPr>
              <a:t> </a:t>
            </a:r>
            <a:r>
              <a:rPr lang="en-IN" sz="2800" spc="-35" dirty="0">
                <a:latin typeface="Times New Roman" panose="02020603050405020304" pitchFamily="18" charset="0"/>
                <a:cs typeface="Times New Roman" panose="02020603050405020304" pitchFamily="18" charset="0"/>
              </a:rPr>
              <a:t>in</a:t>
            </a:r>
            <a:r>
              <a:rPr lang="en-IN" sz="2800" spc="-125" dirty="0">
                <a:latin typeface="Times New Roman" panose="02020603050405020304" pitchFamily="18" charset="0"/>
                <a:cs typeface="Times New Roman" panose="02020603050405020304" pitchFamily="18" charset="0"/>
              </a:rPr>
              <a:t> </a:t>
            </a:r>
            <a:r>
              <a:rPr lang="en-IN" sz="2800" spc="-30" dirty="0">
                <a:latin typeface="Times New Roman" panose="02020603050405020304" pitchFamily="18" charset="0"/>
                <a:cs typeface="Times New Roman" panose="02020603050405020304" pitchFamily="18" charset="0"/>
              </a:rPr>
              <a:t>the</a:t>
            </a:r>
            <a:r>
              <a:rPr lang="en-IN" sz="2800" spc="-140"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tool</a:t>
            </a:r>
            <a:r>
              <a:rPr lang="en-IN" sz="2800" spc="-135" dirty="0">
                <a:latin typeface="Times New Roman" panose="02020603050405020304" pitchFamily="18" charset="0"/>
                <a:cs typeface="Times New Roman" panose="02020603050405020304" pitchFamily="18" charset="0"/>
              </a:rPr>
              <a:t> </a:t>
            </a:r>
            <a:r>
              <a:rPr lang="en-IN" sz="2800" spc="-90" dirty="0">
                <a:latin typeface="Times New Roman" panose="02020603050405020304" pitchFamily="18" charset="0"/>
                <a:cs typeface="Times New Roman" panose="02020603050405020304" pitchFamily="18" charset="0"/>
              </a:rPr>
              <a:t>post  </a:t>
            </a:r>
            <a:r>
              <a:rPr lang="en-IN" sz="2800" spc="-125" dirty="0">
                <a:latin typeface="Times New Roman" panose="02020603050405020304" pitchFamily="18" charset="0"/>
                <a:cs typeface="Times New Roman" panose="02020603050405020304" pitchFamily="18" charset="0"/>
              </a:rPr>
              <a:t>and </a:t>
            </a:r>
            <a:r>
              <a:rPr lang="en-IN" sz="2800" spc="-45" dirty="0">
                <a:latin typeface="Times New Roman" panose="02020603050405020304" pitchFamily="18" charset="0"/>
                <a:cs typeface="Times New Roman" panose="02020603050405020304" pitchFamily="18" charset="0"/>
              </a:rPr>
              <a:t>rotating </a:t>
            </a:r>
            <a:r>
              <a:rPr lang="en-IN" sz="2800" spc="-95" dirty="0" smtClean="0">
                <a:latin typeface="Times New Roman" panose="02020603050405020304" pitchFamily="18" charset="0"/>
                <a:cs typeface="Times New Roman" panose="02020603050405020304" pitchFamily="18" charset="0"/>
              </a:rPr>
              <a:t>work piece </a:t>
            </a:r>
            <a:r>
              <a:rPr lang="en-IN" sz="2800" spc="-80" dirty="0">
                <a:latin typeface="Times New Roman" panose="02020603050405020304" pitchFamily="18" charset="0"/>
                <a:cs typeface="Times New Roman" panose="02020603050405020304" pitchFamily="18" charset="0"/>
              </a:rPr>
              <a:t>held </a:t>
            </a:r>
            <a:r>
              <a:rPr lang="en-IN" sz="2800" spc="-35" dirty="0">
                <a:latin typeface="Times New Roman" panose="02020603050405020304" pitchFamily="18" charset="0"/>
                <a:cs typeface="Times New Roman" panose="02020603050405020304" pitchFamily="18" charset="0"/>
              </a:rPr>
              <a:t>in </a:t>
            </a:r>
            <a:r>
              <a:rPr lang="en-IN" sz="2800" spc="-30" dirty="0">
                <a:latin typeface="Times New Roman" panose="02020603050405020304" pitchFamily="18" charset="0"/>
                <a:cs typeface="Times New Roman" panose="02020603050405020304" pitchFamily="18" charset="0"/>
              </a:rPr>
              <a:t>the </a:t>
            </a:r>
            <a:r>
              <a:rPr lang="en-IN" sz="2800" spc="-60" dirty="0">
                <a:latin typeface="Times New Roman" panose="02020603050405020304" pitchFamily="18" charset="0"/>
                <a:cs typeface="Times New Roman" panose="02020603050405020304" pitchFamily="18" charset="0"/>
              </a:rPr>
              <a:t>lathe </a:t>
            </a:r>
            <a:r>
              <a:rPr lang="en-IN" sz="2800" spc="-145" dirty="0">
                <a:latin typeface="Times New Roman" panose="02020603050405020304" pitchFamily="18" charset="0"/>
                <a:cs typeface="Times New Roman" panose="02020603050405020304" pitchFamily="18" charset="0"/>
              </a:rPr>
              <a:t>chuck </a:t>
            </a:r>
            <a:r>
              <a:rPr lang="en-IN" sz="2800" spc="-254" dirty="0">
                <a:latin typeface="Times New Roman" panose="02020603050405020304" pitchFamily="18" charset="0"/>
                <a:cs typeface="Times New Roman" panose="02020603050405020304" pitchFamily="18" charset="0"/>
              </a:rPr>
              <a:t>as  </a:t>
            </a:r>
            <a:r>
              <a:rPr lang="en-IN" sz="2800" spc="-55" dirty="0">
                <a:latin typeface="Times New Roman" panose="02020603050405020304" pitchFamily="18" charset="0"/>
                <a:cs typeface="Times New Roman" panose="02020603050405020304" pitchFamily="18" charset="0"/>
              </a:rPr>
              <a:t>illustrated</a:t>
            </a:r>
            <a:r>
              <a:rPr lang="en-IN" sz="2800" spc="-155" dirty="0">
                <a:latin typeface="Times New Roman" panose="02020603050405020304" pitchFamily="18" charset="0"/>
                <a:cs typeface="Times New Roman" panose="02020603050405020304" pitchFamily="18" charset="0"/>
              </a:rPr>
              <a:t> </a:t>
            </a:r>
            <a:r>
              <a:rPr lang="en-IN" sz="2800" spc="-35" dirty="0">
                <a:latin typeface="Times New Roman" panose="02020603050405020304" pitchFamily="18" charset="0"/>
                <a:cs typeface="Times New Roman" panose="02020603050405020304" pitchFamily="18" charset="0"/>
              </a:rPr>
              <a:t>in</a:t>
            </a:r>
            <a:r>
              <a:rPr lang="en-IN" sz="2800" spc="-130" dirty="0">
                <a:latin typeface="Times New Roman" panose="02020603050405020304" pitchFamily="18" charset="0"/>
                <a:cs typeface="Times New Roman" panose="02020603050405020304" pitchFamily="18" charset="0"/>
              </a:rPr>
              <a:t> </a:t>
            </a:r>
            <a:r>
              <a:rPr lang="en-IN" sz="2800" spc="-30" dirty="0">
                <a:latin typeface="Times New Roman" panose="02020603050405020304" pitchFamily="18" charset="0"/>
                <a:cs typeface="Times New Roman" panose="02020603050405020304" pitchFamily="18" charset="0"/>
              </a:rPr>
              <a:t>the</a:t>
            </a:r>
            <a:r>
              <a:rPr lang="en-IN" sz="2800" spc="-145" dirty="0">
                <a:latin typeface="Times New Roman" panose="02020603050405020304" pitchFamily="18" charset="0"/>
                <a:cs typeface="Times New Roman" panose="02020603050405020304" pitchFamily="18" charset="0"/>
              </a:rPr>
              <a:t> </a:t>
            </a:r>
            <a:r>
              <a:rPr lang="en-IN" sz="2800" spc="-65" dirty="0">
                <a:latin typeface="Times New Roman" panose="02020603050405020304" pitchFamily="18" charset="0"/>
                <a:cs typeface="Times New Roman" panose="02020603050405020304" pitchFamily="18" charset="0"/>
              </a:rPr>
              <a:t>figure.</a:t>
            </a:r>
            <a:r>
              <a:rPr lang="en-IN" sz="2800" spc="-125" dirty="0">
                <a:latin typeface="Times New Roman" panose="02020603050405020304" pitchFamily="18" charset="0"/>
                <a:cs typeface="Times New Roman" panose="02020603050405020304" pitchFamily="18" charset="0"/>
              </a:rPr>
              <a:t> </a:t>
            </a:r>
            <a:r>
              <a:rPr lang="en-IN" sz="2800" spc="-80" dirty="0">
                <a:latin typeface="Times New Roman" panose="02020603050405020304" pitchFamily="18" charset="0"/>
                <a:cs typeface="Times New Roman" panose="02020603050405020304" pitchFamily="18" charset="0"/>
              </a:rPr>
              <a:t>In</a:t>
            </a:r>
            <a:r>
              <a:rPr lang="en-IN" sz="2800" spc="-130" dirty="0">
                <a:latin typeface="Times New Roman" panose="02020603050405020304" pitchFamily="18" charset="0"/>
                <a:cs typeface="Times New Roman" panose="02020603050405020304" pitchFamily="18" charset="0"/>
              </a:rPr>
              <a:t> </a:t>
            </a:r>
            <a:r>
              <a:rPr lang="en-IN" sz="2800" spc="-50" dirty="0">
                <a:latin typeface="Times New Roman" panose="02020603050405020304" pitchFamily="18" charset="0"/>
                <a:cs typeface="Times New Roman" panose="02020603050405020304" pitchFamily="18" charset="0"/>
              </a:rPr>
              <a:t>this</a:t>
            </a:r>
            <a:r>
              <a:rPr lang="en-IN" sz="2800" spc="-135" dirty="0">
                <a:latin typeface="Times New Roman" panose="02020603050405020304" pitchFamily="18" charset="0"/>
                <a:cs typeface="Times New Roman" panose="02020603050405020304" pitchFamily="18" charset="0"/>
              </a:rPr>
              <a:t> </a:t>
            </a:r>
            <a:r>
              <a:rPr lang="en-IN" sz="2800" spc="-95" dirty="0">
                <a:latin typeface="Times New Roman" panose="02020603050405020304" pitchFamily="18" charset="0"/>
                <a:cs typeface="Times New Roman" panose="02020603050405020304" pitchFamily="18" charset="0"/>
              </a:rPr>
              <a:t>section,</a:t>
            </a:r>
            <a:r>
              <a:rPr lang="en-IN" sz="2800" spc="-160" dirty="0">
                <a:latin typeface="Times New Roman" panose="02020603050405020304" pitchFamily="18" charset="0"/>
                <a:cs typeface="Times New Roman" panose="02020603050405020304" pitchFamily="18" charset="0"/>
              </a:rPr>
              <a:t> </a:t>
            </a:r>
            <a:r>
              <a:rPr lang="en-IN" sz="2800" spc="-100" dirty="0">
                <a:latin typeface="Times New Roman" panose="02020603050405020304" pitchFamily="18" charset="0"/>
                <a:cs typeface="Times New Roman" panose="02020603050405020304" pitchFamily="18" charset="0"/>
              </a:rPr>
              <a:t>we</a:t>
            </a:r>
            <a:r>
              <a:rPr lang="en-IN" sz="2800" spc="-135" dirty="0">
                <a:latin typeface="Times New Roman" panose="02020603050405020304" pitchFamily="18" charset="0"/>
                <a:cs typeface="Times New Roman" panose="02020603050405020304" pitchFamily="18" charset="0"/>
              </a:rPr>
              <a:t> </a:t>
            </a:r>
            <a:r>
              <a:rPr lang="en-IN" sz="2800" spc="10" dirty="0">
                <a:latin typeface="Times New Roman" panose="02020603050405020304" pitchFamily="18" charset="0"/>
                <a:cs typeface="Times New Roman" panose="02020603050405020304" pitchFamily="18" charset="0"/>
              </a:rPr>
              <a:t>will</a:t>
            </a:r>
            <a:r>
              <a:rPr lang="en-IN" sz="2800" spc="-125" dirty="0">
                <a:latin typeface="Times New Roman" panose="02020603050405020304" pitchFamily="18" charset="0"/>
                <a:cs typeface="Times New Roman" panose="02020603050405020304" pitchFamily="18" charset="0"/>
              </a:rPr>
              <a:t> </a:t>
            </a:r>
            <a:r>
              <a:rPr lang="en-IN" sz="2800" spc="-114" dirty="0">
                <a:latin typeface="Times New Roman" panose="02020603050405020304" pitchFamily="18" charset="0"/>
                <a:cs typeface="Times New Roman" panose="02020603050405020304" pitchFamily="18" charset="0"/>
              </a:rPr>
              <a:t>consider  </a:t>
            </a:r>
            <a:r>
              <a:rPr lang="en-IN" sz="2800" spc="-70" dirty="0">
                <a:latin typeface="Times New Roman" panose="02020603050405020304" pitchFamily="18" charset="0"/>
                <a:cs typeface="Times New Roman" panose="02020603050405020304" pitchFamily="18" charset="0"/>
              </a:rPr>
              <a:t>only boring </a:t>
            </a:r>
            <a:r>
              <a:rPr lang="en-IN" sz="2800" spc="-85" dirty="0">
                <a:latin typeface="Times New Roman" panose="02020603050405020304" pitchFamily="18" charset="0"/>
                <a:cs typeface="Times New Roman" panose="02020603050405020304" pitchFamily="18" charset="0"/>
              </a:rPr>
              <a:t>on </a:t>
            </a:r>
            <a:r>
              <a:rPr lang="en-IN" sz="2800" spc="-70" dirty="0">
                <a:latin typeface="Times New Roman" panose="02020603050405020304" pitchFamily="18" charset="0"/>
                <a:cs typeface="Times New Roman" panose="02020603050405020304" pitchFamily="18" charset="0"/>
              </a:rPr>
              <a:t>boring</a:t>
            </a:r>
            <a:r>
              <a:rPr lang="en-IN" sz="2800" spc="-330" dirty="0">
                <a:latin typeface="Times New Roman" panose="02020603050405020304" pitchFamily="18" charset="0"/>
                <a:cs typeface="Times New Roman" panose="02020603050405020304" pitchFamily="18" charset="0"/>
              </a:rPr>
              <a:t> </a:t>
            </a:r>
            <a:r>
              <a:rPr lang="en-IN" sz="2800" spc="-110" dirty="0">
                <a:latin typeface="Times New Roman" panose="02020603050405020304" pitchFamily="18" charset="0"/>
                <a:cs typeface="Times New Roman" panose="02020603050405020304" pitchFamily="18" charset="0"/>
              </a:rPr>
              <a:t>machine.</a:t>
            </a:r>
            <a:endParaRPr lang="en-IN" sz="2800" dirty="0">
              <a:latin typeface="Times New Roman" panose="02020603050405020304" pitchFamily="18" charset="0"/>
              <a:cs typeface="Times New Roman" panose="02020603050405020304" pitchFamily="18" charset="0"/>
            </a:endParaRPr>
          </a:p>
          <a:p>
            <a:pPr marL="0" indent="0">
              <a:buNone/>
            </a:pPr>
            <a:endParaRPr lang="en-IN" sz="2800" dirty="0"/>
          </a:p>
        </p:txBody>
      </p:sp>
    </p:spTree>
    <p:extLst>
      <p:ext uri="{BB962C8B-B14F-4D97-AF65-F5344CB8AC3E}">
        <p14:creationId xmlns:p14="http://schemas.microsoft.com/office/powerpoint/2010/main" xmlns="" val="2233245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PRINCIPLE OF BORING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In horizontal boring machine, the work piece is held on the machine table and kept stationary, while boring tool revolves. At the same time, the tool may be moved forward or backward in a direction parallel to its axis of rotation and can also be offset in a direction perpendicular to its axis of rotation.</a:t>
            </a:r>
            <a:endParaRPr lang="en-IN" sz="2400" dirty="0">
              <a:latin typeface="Times New Roman" panose="02020603050405020304" pitchFamily="18" charset="0"/>
              <a:cs typeface="Times New Roman" panose="02020603050405020304" pitchFamily="18" charset="0"/>
            </a:endParaRPr>
          </a:p>
        </p:txBody>
      </p:sp>
      <p:sp>
        <p:nvSpPr>
          <p:cNvPr id="4" name="object 3"/>
          <p:cNvSpPr/>
          <p:nvPr/>
        </p:nvSpPr>
        <p:spPr>
          <a:xfrm>
            <a:off x="1763688" y="3573016"/>
            <a:ext cx="5184576" cy="30963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241822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CLASSIFICATION OF BORING MACHINES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latin typeface="Times New Roman" panose="02020603050405020304" pitchFamily="18" charset="0"/>
                <a:cs typeface="Times New Roman" panose="02020603050405020304" pitchFamily="18" charset="0"/>
              </a:rPr>
              <a:t>Horizontal boring machine</a:t>
            </a:r>
          </a:p>
          <a:p>
            <a:pPr marL="514350" indent="-514350">
              <a:buAutoNum type="arabicPeriod"/>
            </a:pPr>
            <a:r>
              <a:rPr lang="en-US" dirty="0" smtClean="0">
                <a:latin typeface="Times New Roman" panose="02020603050405020304" pitchFamily="18" charset="0"/>
                <a:cs typeface="Times New Roman" panose="02020603050405020304" pitchFamily="18" charset="0"/>
              </a:rPr>
              <a:t>Vertical boring machine </a:t>
            </a:r>
          </a:p>
          <a:p>
            <a:pPr marL="514350" indent="-514350">
              <a:buAutoNum type="arabicPeriod"/>
            </a:pPr>
            <a:r>
              <a:rPr lang="en-US" dirty="0" smtClean="0">
                <a:latin typeface="Times New Roman" panose="02020603050405020304" pitchFamily="18" charset="0"/>
                <a:cs typeface="Times New Roman" panose="02020603050405020304" pitchFamily="18" charset="0"/>
              </a:rPr>
              <a:t>Jigs boring machine </a:t>
            </a:r>
          </a:p>
          <a:p>
            <a:pPr marL="514350" indent="-514350">
              <a:buAutoNum type="arabicPeriod"/>
            </a:pPr>
            <a:r>
              <a:rPr lang="en-US" dirty="0" smtClean="0">
                <a:latin typeface="Times New Roman" panose="02020603050405020304" pitchFamily="18" charset="0"/>
                <a:cs typeface="Times New Roman" panose="02020603050405020304" pitchFamily="18" charset="0"/>
              </a:rPr>
              <a:t>Special purpose boring machine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15126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HORIZONTAL BORING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object 3"/>
          <p:cNvSpPr>
            <a:spLocks noGrp="1"/>
          </p:cNvSpPr>
          <p:nvPr>
            <p:ph idx="1"/>
          </p:nvPr>
        </p:nvSpPr>
        <p:spPr>
          <a:prstGeom prst="rect">
            <a:avLst/>
          </a:prstGeom>
          <a:blipFill>
            <a:blip r:embed="rId2" cstate="print"/>
            <a:stretch>
              <a:fillRect/>
            </a:stretch>
          </a:blipFill>
        </p:spPr>
        <p:txBody>
          <a:bodyPr wrap="square" lIns="0" tIns="0" rIns="0" bIns="0" rtlCol="0"/>
          <a:lstStyle/>
          <a:p>
            <a:pPr marL="0" indent="0">
              <a:buNone/>
            </a:pPr>
            <a:r>
              <a:rPr lang="en-US" dirty="0" smtClean="0"/>
              <a:t>.</a:t>
            </a:r>
            <a:endParaRPr lang="en-IN" dirty="0"/>
          </a:p>
        </p:txBody>
      </p:sp>
    </p:spTree>
    <p:extLst>
      <p:ext uri="{BB962C8B-B14F-4D97-AF65-F5344CB8AC3E}">
        <p14:creationId xmlns:p14="http://schemas.microsoft.com/office/powerpoint/2010/main" xmlns="" val="3786994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latin typeface="Times New Roman" panose="02020603050405020304" pitchFamily="18" charset="0"/>
                <a:cs typeface="Times New Roman" panose="02020603050405020304" pitchFamily="18" charset="0"/>
              </a:rPr>
              <a:t>1. Bed</a:t>
            </a:r>
            <a:endParaRPr lang="en-IN"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5472608"/>
          </a:xfrm>
        </p:spPr>
        <p:txBody>
          <a:bodyPr>
            <a:normAutofit fontScale="92500" lnSpcReduction="10000"/>
          </a:bodyPr>
          <a:lstStyle/>
          <a:p>
            <a:pPr marL="0" indent="0">
              <a:buNone/>
            </a:pPr>
            <a:r>
              <a:rPr lang="en-US" sz="2800" dirty="0" smtClean="0">
                <a:latin typeface="Times New Roman" panose="02020603050405020304" pitchFamily="18" charset="0"/>
                <a:cs typeface="Times New Roman" panose="02020603050405020304" pitchFamily="18" charset="0"/>
              </a:rPr>
              <a:t>2. Saddle</a:t>
            </a:r>
          </a:p>
          <a:p>
            <a:pPr marL="0" indent="0">
              <a:buNone/>
            </a:pPr>
            <a:r>
              <a:rPr lang="en-US" sz="2800" dirty="0" smtClean="0">
                <a:latin typeface="Times New Roman" panose="02020603050405020304" pitchFamily="18" charset="0"/>
                <a:cs typeface="Times New Roman" panose="02020603050405020304" pitchFamily="18" charset="0"/>
              </a:rPr>
              <a:t>3. Table</a:t>
            </a:r>
          </a:p>
          <a:p>
            <a:pPr marL="0" indent="0">
              <a:buNone/>
            </a:pPr>
            <a:r>
              <a:rPr lang="en-US" sz="2800" dirty="0" smtClean="0">
                <a:latin typeface="Times New Roman" panose="02020603050405020304" pitchFamily="18" charset="0"/>
                <a:cs typeface="Times New Roman" panose="02020603050405020304" pitchFamily="18" charset="0"/>
              </a:rPr>
              <a:t>4. Base</a:t>
            </a:r>
          </a:p>
          <a:p>
            <a:pPr marL="0" indent="0">
              <a:buNone/>
            </a:pPr>
            <a:r>
              <a:rPr lang="en-US" sz="2800" dirty="0" smtClean="0">
                <a:latin typeface="Times New Roman" panose="02020603050405020304" pitchFamily="18" charset="0"/>
                <a:cs typeface="Times New Roman" panose="02020603050405020304" pitchFamily="18" charset="0"/>
              </a:rPr>
              <a:t>5. Column</a:t>
            </a:r>
          </a:p>
          <a:p>
            <a:pPr marL="0" indent="0">
              <a:buNone/>
            </a:pPr>
            <a:r>
              <a:rPr lang="en-US" sz="2800" dirty="0" smtClean="0">
                <a:latin typeface="Times New Roman" panose="02020603050405020304" pitchFamily="18" charset="0"/>
                <a:cs typeface="Times New Roman" panose="02020603050405020304" pitchFamily="18" charset="0"/>
              </a:rPr>
              <a:t>6. Headstock</a:t>
            </a:r>
          </a:p>
          <a:p>
            <a:pPr marL="0" indent="0">
              <a:buNone/>
            </a:pPr>
            <a:r>
              <a:rPr lang="en-US" sz="2800" dirty="0" smtClean="0">
                <a:latin typeface="Times New Roman" panose="02020603050405020304" pitchFamily="18" charset="0"/>
                <a:cs typeface="Times New Roman" panose="02020603050405020304" pitchFamily="18" charset="0"/>
              </a:rPr>
              <a:t>7. End support column </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IN" b="1" spc="-25" dirty="0" smtClean="0">
                <a:solidFill>
                  <a:srgbClr val="538DD3"/>
                </a:solidFill>
                <a:latin typeface="Times New Roman"/>
                <a:cs typeface="Times New Roman"/>
              </a:rPr>
              <a:t>       VERTICAL </a:t>
            </a:r>
            <a:r>
              <a:rPr lang="en-IN" b="1" spc="-5" dirty="0">
                <a:solidFill>
                  <a:srgbClr val="538DD3"/>
                </a:solidFill>
                <a:latin typeface="Times New Roman"/>
                <a:cs typeface="Times New Roman"/>
              </a:rPr>
              <a:t>BORING</a:t>
            </a:r>
            <a:r>
              <a:rPr lang="en-IN" b="1" spc="-215" dirty="0">
                <a:solidFill>
                  <a:srgbClr val="538DD3"/>
                </a:solidFill>
                <a:latin typeface="Times New Roman"/>
                <a:cs typeface="Times New Roman"/>
              </a:rPr>
              <a:t> </a:t>
            </a:r>
            <a:r>
              <a:rPr lang="en-IN" b="1" spc="-10" dirty="0" smtClean="0">
                <a:solidFill>
                  <a:srgbClr val="538DD3"/>
                </a:solidFill>
                <a:latin typeface="Times New Roman"/>
                <a:cs typeface="Times New Roman"/>
              </a:rPr>
              <a:t>MACHINE </a:t>
            </a:r>
          </a:p>
          <a:p>
            <a:pPr marL="0" indent="0" algn="just">
              <a:buNone/>
            </a:pPr>
            <a:r>
              <a:rPr lang="en-IN" sz="3000" spc="-280" dirty="0">
                <a:latin typeface="Times New Roman" panose="02020603050405020304" pitchFamily="18" charset="0"/>
                <a:cs typeface="Times New Roman" panose="02020603050405020304" pitchFamily="18" charset="0"/>
              </a:rPr>
              <a:t>A </a:t>
            </a:r>
            <a:r>
              <a:rPr lang="en-IN" sz="3000" spc="-80" dirty="0">
                <a:latin typeface="Times New Roman" panose="02020603050405020304" pitchFamily="18" charset="0"/>
                <a:cs typeface="Times New Roman" panose="02020603050405020304" pitchFamily="18" charset="0"/>
              </a:rPr>
              <a:t>vertical </a:t>
            </a:r>
            <a:r>
              <a:rPr lang="en-IN" sz="3000" spc="-85" dirty="0">
                <a:latin typeface="Times New Roman" panose="02020603050405020304" pitchFamily="18" charset="0"/>
                <a:cs typeface="Times New Roman" panose="02020603050405020304" pitchFamily="18" charset="0"/>
              </a:rPr>
              <a:t>boring </a:t>
            </a:r>
            <a:r>
              <a:rPr lang="en-IN" sz="3000" spc="-15" dirty="0">
                <a:latin typeface="Times New Roman" panose="02020603050405020304" pitchFamily="18" charset="0"/>
                <a:cs typeface="Times New Roman" panose="02020603050405020304" pitchFamily="18" charset="0"/>
              </a:rPr>
              <a:t>mill </a:t>
            </a:r>
            <a:r>
              <a:rPr lang="en-IN" sz="3000" spc="-165" dirty="0">
                <a:latin typeface="Times New Roman" panose="02020603050405020304" pitchFamily="18" charset="0"/>
                <a:cs typeface="Times New Roman" panose="02020603050405020304" pitchFamily="18" charset="0"/>
              </a:rPr>
              <a:t>is </a:t>
            </a:r>
            <a:r>
              <a:rPr lang="en-IN" sz="3000" spc="-185" dirty="0">
                <a:latin typeface="Times New Roman" panose="02020603050405020304" pitchFamily="18" charset="0"/>
                <a:cs typeface="Times New Roman" panose="02020603050405020304" pitchFamily="18" charset="0"/>
              </a:rPr>
              <a:t>used </a:t>
            </a:r>
            <a:r>
              <a:rPr lang="en-IN" sz="3000" spc="-15" dirty="0">
                <a:latin typeface="Times New Roman" panose="02020603050405020304" pitchFamily="18" charset="0"/>
                <a:cs typeface="Times New Roman" panose="02020603050405020304" pitchFamily="18" charset="0"/>
              </a:rPr>
              <a:t>for </a:t>
            </a:r>
            <a:r>
              <a:rPr lang="en-IN" sz="3000" spc="-135" dirty="0">
                <a:latin typeface="Times New Roman" panose="02020603050405020304" pitchFamily="18" charset="0"/>
                <a:cs typeface="Times New Roman" panose="02020603050405020304" pitchFamily="18" charset="0"/>
              </a:rPr>
              <a:t>large,  </a:t>
            </a:r>
            <a:r>
              <a:rPr lang="en-IN" sz="3000" spc="-175" dirty="0">
                <a:latin typeface="Times New Roman" panose="02020603050405020304" pitchFamily="18" charset="0"/>
                <a:cs typeface="Times New Roman" panose="02020603050405020304" pitchFamily="18" charset="0"/>
              </a:rPr>
              <a:t>heavy </a:t>
            </a:r>
            <a:r>
              <a:rPr lang="en-IN" sz="3000" spc="-85" dirty="0" smtClean="0">
                <a:latin typeface="Times New Roman" panose="02020603050405020304" pitchFamily="18" charset="0"/>
                <a:cs typeface="Times New Roman" panose="02020603050405020304" pitchFamily="18" charset="0"/>
              </a:rPr>
              <a:t>work parts </a:t>
            </a:r>
            <a:r>
              <a:rPr lang="en-IN" sz="3000" spc="20" dirty="0">
                <a:latin typeface="Times New Roman" panose="02020603050405020304" pitchFamily="18" charset="0"/>
                <a:cs typeface="Times New Roman" panose="02020603050405020304" pitchFamily="18" charset="0"/>
              </a:rPr>
              <a:t>with </a:t>
            </a:r>
            <a:r>
              <a:rPr lang="en-IN" sz="3000" spc="-120" dirty="0">
                <a:latin typeface="Times New Roman" panose="02020603050405020304" pitchFamily="18" charset="0"/>
                <a:cs typeface="Times New Roman" panose="02020603050405020304" pitchFamily="18" charset="0"/>
              </a:rPr>
              <a:t>diameters </a:t>
            </a:r>
            <a:r>
              <a:rPr lang="en-IN" sz="3000" spc="-100" dirty="0">
                <a:latin typeface="Times New Roman" panose="02020603050405020304" pitchFamily="18" charset="0"/>
                <a:cs typeface="Times New Roman" panose="02020603050405020304" pitchFamily="18" charset="0"/>
              </a:rPr>
              <a:t>up </a:t>
            </a:r>
            <a:r>
              <a:rPr lang="en-IN" sz="3000" spc="20" dirty="0">
                <a:latin typeface="Times New Roman" panose="02020603050405020304" pitchFamily="18" charset="0"/>
                <a:cs typeface="Times New Roman" panose="02020603050405020304" pitchFamily="18" charset="0"/>
              </a:rPr>
              <a:t>to</a:t>
            </a:r>
            <a:r>
              <a:rPr lang="en-IN" sz="3000" spc="-530" dirty="0">
                <a:latin typeface="Times New Roman" panose="02020603050405020304" pitchFamily="18" charset="0"/>
                <a:cs typeface="Times New Roman" panose="02020603050405020304" pitchFamily="18" charset="0"/>
              </a:rPr>
              <a:t> </a:t>
            </a:r>
            <a:r>
              <a:rPr lang="en-IN" sz="3000" spc="-160" dirty="0">
                <a:latin typeface="Times New Roman" panose="02020603050405020304" pitchFamily="18" charset="0"/>
                <a:cs typeface="Times New Roman" panose="02020603050405020304" pitchFamily="18" charset="0"/>
              </a:rPr>
              <a:t>12 </a:t>
            </a:r>
            <a:r>
              <a:rPr lang="en-IN" sz="3000" spc="-95" dirty="0">
                <a:latin typeface="Times New Roman" panose="02020603050405020304" pitchFamily="18" charset="0"/>
                <a:cs typeface="Times New Roman" panose="02020603050405020304" pitchFamily="18" charset="0"/>
              </a:rPr>
              <a:t>m.  </a:t>
            </a:r>
            <a:r>
              <a:rPr lang="en-IN" sz="3000" spc="-229" dirty="0">
                <a:latin typeface="Times New Roman" panose="02020603050405020304" pitchFamily="18" charset="0"/>
                <a:cs typeface="Times New Roman" panose="02020603050405020304" pitchFamily="18" charset="0"/>
              </a:rPr>
              <a:t>The </a:t>
            </a:r>
            <a:r>
              <a:rPr lang="en-IN" sz="3000" spc="-80" dirty="0">
                <a:latin typeface="Times New Roman" panose="02020603050405020304" pitchFamily="18" charset="0"/>
                <a:cs typeface="Times New Roman" panose="02020603050405020304" pitchFamily="18" charset="0"/>
              </a:rPr>
              <a:t>typical </a:t>
            </a:r>
            <a:r>
              <a:rPr lang="en-IN" sz="3000" spc="-85" dirty="0">
                <a:latin typeface="Times New Roman" panose="02020603050405020304" pitchFamily="18" charset="0"/>
                <a:cs typeface="Times New Roman" panose="02020603050405020304" pitchFamily="18" charset="0"/>
              </a:rPr>
              <a:t>boring </a:t>
            </a:r>
            <a:r>
              <a:rPr lang="en-IN" sz="3000" spc="-10" dirty="0">
                <a:latin typeface="Times New Roman" panose="02020603050405020304" pitchFamily="18" charset="0"/>
                <a:cs typeface="Times New Roman" panose="02020603050405020304" pitchFamily="18" charset="0"/>
              </a:rPr>
              <a:t>mill </a:t>
            </a:r>
            <a:r>
              <a:rPr lang="en-IN" sz="3000" spc="-204" dirty="0">
                <a:latin typeface="Times New Roman" panose="02020603050405020304" pitchFamily="18" charset="0"/>
                <a:cs typeface="Times New Roman" panose="02020603050405020304" pitchFamily="18" charset="0"/>
              </a:rPr>
              <a:t>can </a:t>
            </a:r>
            <a:r>
              <a:rPr lang="en-IN" sz="3000" spc="-70" dirty="0">
                <a:latin typeface="Times New Roman" panose="02020603050405020304" pitchFamily="18" charset="0"/>
                <a:cs typeface="Times New Roman" panose="02020603050405020304" pitchFamily="18" charset="0"/>
              </a:rPr>
              <a:t>position </a:t>
            </a:r>
            <a:r>
              <a:rPr lang="en-IN" sz="3000" spc="-150" dirty="0">
                <a:latin typeface="Times New Roman" panose="02020603050405020304" pitchFamily="18" charset="0"/>
                <a:cs typeface="Times New Roman" panose="02020603050405020304" pitchFamily="18" charset="0"/>
              </a:rPr>
              <a:t>and</a:t>
            </a:r>
            <a:r>
              <a:rPr lang="en-IN" sz="3000" spc="-370" dirty="0">
                <a:latin typeface="Times New Roman" panose="02020603050405020304" pitchFamily="18" charset="0"/>
                <a:cs typeface="Times New Roman" panose="02020603050405020304" pitchFamily="18" charset="0"/>
              </a:rPr>
              <a:t> </a:t>
            </a:r>
            <a:r>
              <a:rPr lang="en-IN" sz="3000" spc="-120" dirty="0">
                <a:latin typeface="Times New Roman" panose="02020603050405020304" pitchFamily="18" charset="0"/>
                <a:cs typeface="Times New Roman" panose="02020603050405020304" pitchFamily="18" charset="0"/>
              </a:rPr>
              <a:t>feed  </a:t>
            </a:r>
            <a:r>
              <a:rPr lang="en-IN" sz="3000" spc="-165" dirty="0">
                <a:latin typeface="Times New Roman" panose="02020603050405020304" pitchFamily="18" charset="0"/>
                <a:cs typeface="Times New Roman" panose="02020603050405020304" pitchFamily="18" charset="0"/>
              </a:rPr>
              <a:t>several </a:t>
            </a:r>
            <a:r>
              <a:rPr lang="en-IN" sz="3000" spc="-55" dirty="0">
                <a:latin typeface="Times New Roman" panose="02020603050405020304" pitchFamily="18" charset="0"/>
                <a:cs typeface="Times New Roman" panose="02020603050405020304" pitchFamily="18" charset="0"/>
              </a:rPr>
              <a:t>cutting </a:t>
            </a:r>
            <a:r>
              <a:rPr lang="en-IN" sz="3000" spc="-75" dirty="0">
                <a:latin typeface="Times New Roman" panose="02020603050405020304" pitchFamily="18" charset="0"/>
                <a:cs typeface="Times New Roman" panose="02020603050405020304" pitchFamily="18" charset="0"/>
              </a:rPr>
              <a:t>tools </a:t>
            </a:r>
            <a:r>
              <a:rPr lang="en-IN" sz="3000" spc="-125" dirty="0">
                <a:latin typeface="Times New Roman" panose="02020603050405020304" pitchFamily="18" charset="0"/>
                <a:cs typeface="Times New Roman" panose="02020603050405020304" pitchFamily="18" charset="0"/>
              </a:rPr>
              <a:t>simultaneously. </a:t>
            </a:r>
            <a:r>
              <a:rPr lang="en-IN" sz="3000" spc="-229" dirty="0">
                <a:latin typeface="Times New Roman" panose="02020603050405020304" pitchFamily="18" charset="0"/>
                <a:cs typeface="Times New Roman" panose="02020603050405020304" pitchFamily="18" charset="0"/>
              </a:rPr>
              <a:t>The  </a:t>
            </a:r>
            <a:r>
              <a:rPr lang="en-IN" sz="3000" spc="-45" dirty="0" smtClean="0">
                <a:latin typeface="Times New Roman" panose="02020603050405020304" pitchFamily="18" charset="0"/>
                <a:cs typeface="Times New Roman" panose="02020603050405020304" pitchFamily="18" charset="0"/>
              </a:rPr>
              <a:t>work part</a:t>
            </a:r>
            <a:r>
              <a:rPr lang="en-IN" sz="3000" spc="-180" dirty="0" smtClean="0">
                <a:latin typeface="Times New Roman" panose="02020603050405020304" pitchFamily="18" charset="0"/>
                <a:cs typeface="Times New Roman" panose="02020603050405020304" pitchFamily="18" charset="0"/>
              </a:rPr>
              <a:t> </a:t>
            </a:r>
            <a:r>
              <a:rPr lang="en-IN" sz="3000" spc="-190" dirty="0">
                <a:latin typeface="Times New Roman" panose="02020603050405020304" pitchFamily="18" charset="0"/>
                <a:cs typeface="Times New Roman" panose="02020603050405020304" pitchFamily="18" charset="0"/>
              </a:rPr>
              <a:t>may</a:t>
            </a:r>
            <a:r>
              <a:rPr lang="en-IN" sz="3000" spc="-165" dirty="0">
                <a:latin typeface="Times New Roman" panose="02020603050405020304" pitchFamily="18" charset="0"/>
                <a:cs typeface="Times New Roman" panose="02020603050405020304" pitchFamily="18" charset="0"/>
              </a:rPr>
              <a:t> </a:t>
            </a:r>
            <a:r>
              <a:rPr lang="en-IN" sz="3000" spc="-145" dirty="0">
                <a:latin typeface="Times New Roman" panose="02020603050405020304" pitchFamily="18" charset="0"/>
                <a:cs typeface="Times New Roman" panose="02020603050405020304" pitchFamily="18" charset="0"/>
              </a:rPr>
              <a:t>be	</a:t>
            </a:r>
            <a:r>
              <a:rPr lang="en-IN" sz="3000" spc="-85" dirty="0">
                <a:latin typeface="Times New Roman" panose="02020603050405020304" pitchFamily="18" charset="0"/>
                <a:cs typeface="Times New Roman" panose="02020603050405020304" pitchFamily="18" charset="0"/>
              </a:rPr>
              <a:t>mounted </a:t>
            </a:r>
            <a:r>
              <a:rPr lang="en-IN" sz="3000" spc="-100" dirty="0">
                <a:latin typeface="Times New Roman" panose="02020603050405020304" pitchFamily="18" charset="0"/>
                <a:cs typeface="Times New Roman" panose="02020603050405020304" pitchFamily="18" charset="0"/>
              </a:rPr>
              <a:t>on </a:t>
            </a:r>
            <a:r>
              <a:rPr lang="en-IN" sz="3000" spc="-245" dirty="0">
                <a:latin typeface="Times New Roman" panose="02020603050405020304" pitchFamily="18" charset="0"/>
                <a:cs typeface="Times New Roman" panose="02020603050405020304" pitchFamily="18" charset="0"/>
              </a:rPr>
              <a:t>a </a:t>
            </a:r>
            <a:r>
              <a:rPr lang="en-IN" sz="3000" spc="-50" dirty="0">
                <a:latin typeface="Times New Roman" panose="02020603050405020304" pitchFamily="18" charset="0"/>
                <a:cs typeface="Times New Roman" panose="02020603050405020304" pitchFamily="18" charset="0"/>
              </a:rPr>
              <a:t>rotating  </a:t>
            </a:r>
            <a:r>
              <a:rPr lang="en-IN" sz="3000" spc="-70" dirty="0">
                <a:latin typeface="Times New Roman" panose="02020603050405020304" pitchFamily="18" charset="0"/>
                <a:cs typeface="Times New Roman" panose="02020603050405020304" pitchFamily="18" charset="0"/>
              </a:rPr>
              <a:t>worktable.</a:t>
            </a:r>
            <a:endParaRPr lang="en-IN" sz="3000"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xmlns="" val="3533751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spc="-25" dirty="0">
                <a:solidFill>
                  <a:srgbClr val="538DD3"/>
                </a:solidFill>
                <a:latin typeface="Times New Roman"/>
                <a:cs typeface="Times New Roman"/>
              </a:rPr>
              <a:t>VERTICAL </a:t>
            </a:r>
            <a:r>
              <a:rPr lang="en-IN" sz="3200" b="1" spc="-5" dirty="0">
                <a:solidFill>
                  <a:srgbClr val="538DD3"/>
                </a:solidFill>
                <a:latin typeface="Times New Roman"/>
                <a:cs typeface="Times New Roman"/>
              </a:rPr>
              <a:t>BORING</a:t>
            </a:r>
            <a:r>
              <a:rPr lang="en-IN" sz="3200" b="1" spc="-215" dirty="0">
                <a:solidFill>
                  <a:srgbClr val="538DD3"/>
                </a:solidFill>
                <a:latin typeface="Times New Roman"/>
                <a:cs typeface="Times New Roman"/>
              </a:rPr>
              <a:t> </a:t>
            </a:r>
            <a:r>
              <a:rPr lang="en-IN" sz="3200" b="1" spc="-10" dirty="0">
                <a:solidFill>
                  <a:srgbClr val="538DD3"/>
                </a:solidFill>
                <a:latin typeface="Times New Roman"/>
                <a:cs typeface="Times New Roman"/>
              </a:rPr>
              <a:t>MACHINE</a:t>
            </a:r>
            <a:endParaRPr lang="en-IN" sz="3200" dirty="0"/>
          </a:p>
        </p:txBody>
      </p:sp>
      <p:sp>
        <p:nvSpPr>
          <p:cNvPr id="4" name="object 5"/>
          <p:cNvSpPr>
            <a:spLocks noGrp="1"/>
          </p:cNvSpPr>
          <p:nvPr>
            <p:ph idx="1"/>
          </p:nvPr>
        </p:nvSpPr>
        <p:spPr>
          <a:xfrm>
            <a:off x="457200" y="1600200"/>
            <a:ext cx="3826768" cy="4525963"/>
          </a:xfrm>
          <a:prstGeom prst="rect">
            <a:avLst/>
          </a:prstGeom>
          <a:blipFill>
            <a:blip r:embed="rId2" cstate="print"/>
            <a:stretch>
              <a:fillRect/>
            </a:stretch>
          </a:blipFill>
        </p:spPr>
        <p:txBody>
          <a:bodyPr wrap="square" lIns="0" tIns="0" rIns="0" bIns="0" rtlCol="0">
            <a:normAutofit/>
          </a:bodyPr>
          <a:lstStyle/>
          <a:p>
            <a:r>
              <a:rPr lang="en-US" sz="1600" dirty="0" smtClean="0">
                <a:latin typeface="Times New Roman" panose="02020603050405020304" pitchFamily="18" charset="0"/>
                <a:cs typeface="Times New Roman" panose="02020603050405020304" pitchFamily="18" charset="0"/>
              </a:rPr>
              <a:t>Boring bar made by cemented carbide</a:t>
            </a:r>
            <a:endParaRPr lang="en-IN" sz="1600" dirty="0">
              <a:latin typeface="Times New Roman" panose="02020603050405020304" pitchFamily="18" charset="0"/>
              <a:cs typeface="Times New Roman" panose="02020603050405020304" pitchFamily="18" charset="0"/>
            </a:endParaRPr>
          </a:p>
        </p:txBody>
      </p:sp>
      <p:sp>
        <p:nvSpPr>
          <p:cNvPr id="5" name="object 3"/>
          <p:cNvSpPr/>
          <p:nvPr/>
        </p:nvSpPr>
        <p:spPr>
          <a:xfrm>
            <a:off x="4355975" y="1628800"/>
            <a:ext cx="4625951" cy="44644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131888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CUTTING TOOLS FOR BORING </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IN" sz="2800" spc="-229" dirty="0">
                <a:latin typeface="Times New Roman" panose="02020603050405020304" pitchFamily="18" charset="0"/>
                <a:cs typeface="Times New Roman" panose="02020603050405020304" pitchFamily="18" charset="0"/>
              </a:rPr>
              <a:t>The </a:t>
            </a:r>
            <a:r>
              <a:rPr lang="en-IN" sz="2800" spc="-80" dirty="0">
                <a:latin typeface="Times New Roman" panose="02020603050405020304" pitchFamily="18" charset="0"/>
                <a:cs typeface="Times New Roman" panose="02020603050405020304" pitchFamily="18" charset="0"/>
              </a:rPr>
              <a:t>typical </a:t>
            </a:r>
            <a:r>
              <a:rPr lang="en-IN" sz="2800" spc="-85" dirty="0">
                <a:latin typeface="Times New Roman" panose="02020603050405020304" pitchFamily="18" charset="0"/>
                <a:cs typeface="Times New Roman" panose="02020603050405020304" pitchFamily="18" charset="0"/>
              </a:rPr>
              <a:t>boring </a:t>
            </a:r>
            <a:r>
              <a:rPr lang="en-IN" sz="2800" spc="-100" dirty="0">
                <a:latin typeface="Times New Roman" panose="02020603050405020304" pitchFamily="18" charset="0"/>
                <a:cs typeface="Times New Roman" panose="02020603050405020304" pitchFamily="18" charset="0"/>
              </a:rPr>
              <a:t>bar </a:t>
            </a:r>
            <a:r>
              <a:rPr lang="en-IN" sz="2800" spc="-165" dirty="0">
                <a:latin typeface="Times New Roman" panose="02020603050405020304" pitchFamily="18" charset="0"/>
                <a:cs typeface="Times New Roman" panose="02020603050405020304" pitchFamily="18" charset="0"/>
              </a:rPr>
              <a:t>is </a:t>
            </a:r>
            <a:r>
              <a:rPr lang="en-IN" sz="2800" spc="-135" dirty="0">
                <a:latin typeface="Times New Roman" panose="02020603050405020304" pitchFamily="18" charset="0"/>
                <a:cs typeface="Times New Roman" panose="02020603050405020304" pitchFamily="18" charset="0"/>
              </a:rPr>
              <a:t>shown </a:t>
            </a:r>
            <a:r>
              <a:rPr lang="en-IN" sz="2800" spc="-40" dirty="0">
                <a:latin typeface="Times New Roman" panose="02020603050405020304" pitchFamily="18" charset="0"/>
                <a:cs typeface="Times New Roman" panose="02020603050405020304" pitchFamily="18" charset="0"/>
              </a:rPr>
              <a:t>in </a:t>
            </a:r>
            <a:r>
              <a:rPr lang="en-IN" sz="2800" spc="-35" dirty="0">
                <a:latin typeface="Times New Roman" panose="02020603050405020304" pitchFamily="18" charset="0"/>
                <a:cs typeface="Times New Roman" panose="02020603050405020304" pitchFamily="18" charset="0"/>
              </a:rPr>
              <a:t>the  </a:t>
            </a:r>
            <a:r>
              <a:rPr lang="en-IN" sz="2800" spc="-80" dirty="0">
                <a:latin typeface="Times New Roman" panose="02020603050405020304" pitchFamily="18" charset="0"/>
                <a:cs typeface="Times New Roman" panose="02020603050405020304" pitchFamily="18" charset="0"/>
              </a:rPr>
              <a:t>figure. </a:t>
            </a:r>
            <a:r>
              <a:rPr lang="en-IN" sz="2800" spc="-140" dirty="0">
                <a:latin typeface="Times New Roman" panose="02020603050405020304" pitchFamily="18" charset="0"/>
                <a:cs typeface="Times New Roman" panose="02020603050405020304" pitchFamily="18" charset="0"/>
              </a:rPr>
              <a:t>When </a:t>
            </a:r>
            <a:r>
              <a:rPr lang="en-IN" sz="2800" spc="-85" dirty="0">
                <a:latin typeface="Times New Roman" panose="02020603050405020304" pitchFamily="18" charset="0"/>
                <a:cs typeface="Times New Roman" panose="02020603050405020304" pitchFamily="18" charset="0"/>
              </a:rPr>
              <a:t>boring </a:t>
            </a:r>
            <a:r>
              <a:rPr lang="en-IN" sz="2800" spc="20" dirty="0">
                <a:latin typeface="Times New Roman" panose="02020603050405020304" pitchFamily="18" charset="0"/>
                <a:cs typeface="Times New Roman" panose="02020603050405020304" pitchFamily="18" charset="0"/>
              </a:rPr>
              <a:t>with </a:t>
            </a:r>
            <a:r>
              <a:rPr lang="en-IN" sz="2800" spc="-245" dirty="0">
                <a:latin typeface="Times New Roman" panose="02020603050405020304" pitchFamily="18" charset="0"/>
                <a:cs typeface="Times New Roman" panose="02020603050405020304" pitchFamily="18" charset="0"/>
              </a:rPr>
              <a:t>a </a:t>
            </a:r>
            <a:r>
              <a:rPr lang="en-IN" sz="2800" spc="-50" dirty="0">
                <a:latin typeface="Times New Roman" panose="02020603050405020304" pitchFamily="18" charset="0"/>
                <a:cs typeface="Times New Roman" panose="02020603050405020304" pitchFamily="18" charset="0"/>
              </a:rPr>
              <a:t>rotating </a:t>
            </a:r>
            <a:r>
              <a:rPr lang="en-IN" sz="2800" spc="-25" dirty="0">
                <a:latin typeface="Times New Roman" panose="02020603050405020304" pitchFamily="18" charset="0"/>
                <a:cs typeface="Times New Roman" panose="02020603050405020304" pitchFamily="18" charset="0"/>
              </a:rPr>
              <a:t>tool, </a:t>
            </a:r>
            <a:r>
              <a:rPr lang="en-IN" sz="2800" spc="-235" dirty="0">
                <a:latin typeface="Times New Roman" panose="02020603050405020304" pitchFamily="18" charset="0"/>
                <a:cs typeface="Times New Roman" panose="02020603050405020304" pitchFamily="18" charset="0"/>
              </a:rPr>
              <a:t>size  </a:t>
            </a:r>
            <a:r>
              <a:rPr lang="en-IN" sz="2800" spc="-165" dirty="0">
                <a:latin typeface="Times New Roman" panose="02020603050405020304" pitchFamily="18" charset="0"/>
                <a:cs typeface="Times New Roman" panose="02020603050405020304" pitchFamily="18" charset="0"/>
              </a:rPr>
              <a:t>is </a:t>
            </a:r>
            <a:r>
              <a:rPr lang="en-IN" sz="2800" spc="-65" dirty="0">
                <a:latin typeface="Times New Roman" panose="02020603050405020304" pitchFamily="18" charset="0"/>
                <a:cs typeface="Times New Roman" panose="02020603050405020304" pitchFamily="18" charset="0"/>
              </a:rPr>
              <a:t>controlled </a:t>
            </a:r>
            <a:r>
              <a:rPr lang="en-IN" sz="2800" spc="-130" dirty="0">
                <a:latin typeface="Times New Roman" panose="02020603050405020304" pitchFamily="18" charset="0"/>
                <a:cs typeface="Times New Roman" panose="02020603050405020304" pitchFamily="18" charset="0"/>
              </a:rPr>
              <a:t>by </a:t>
            </a:r>
            <a:r>
              <a:rPr lang="en-IN" sz="2800" spc="-165" dirty="0">
                <a:latin typeface="Times New Roman" panose="02020603050405020304" pitchFamily="18" charset="0"/>
                <a:cs typeface="Times New Roman" panose="02020603050405020304" pitchFamily="18" charset="0"/>
              </a:rPr>
              <a:t>changing </a:t>
            </a:r>
            <a:r>
              <a:rPr lang="en-IN" sz="2800" spc="-35" dirty="0">
                <a:latin typeface="Times New Roman" panose="02020603050405020304" pitchFamily="18" charset="0"/>
                <a:cs typeface="Times New Roman" panose="02020603050405020304" pitchFamily="18" charset="0"/>
              </a:rPr>
              <a:t>the </a:t>
            </a:r>
            <a:r>
              <a:rPr lang="en-IN" sz="2800" spc="-95" dirty="0">
                <a:latin typeface="Times New Roman" panose="02020603050405020304" pitchFamily="18" charset="0"/>
                <a:cs typeface="Times New Roman" panose="02020603050405020304" pitchFamily="18" charset="0"/>
              </a:rPr>
              <a:t>radial </a:t>
            </a:r>
            <a:r>
              <a:rPr lang="en-IN" sz="2800" spc="-70" dirty="0">
                <a:latin typeface="Times New Roman" panose="02020603050405020304" pitchFamily="18" charset="0"/>
                <a:cs typeface="Times New Roman" panose="02020603050405020304" pitchFamily="18" charset="0"/>
              </a:rPr>
              <a:t>position</a:t>
            </a:r>
            <a:r>
              <a:rPr lang="en-IN" sz="2800" spc="-445" dirty="0">
                <a:latin typeface="Times New Roman" panose="02020603050405020304" pitchFamily="18" charset="0"/>
                <a:cs typeface="Times New Roman" panose="02020603050405020304" pitchFamily="18" charset="0"/>
              </a:rPr>
              <a:t> </a:t>
            </a:r>
            <a:r>
              <a:rPr lang="en-IN" sz="2800" spc="-10" dirty="0">
                <a:latin typeface="Times New Roman" panose="02020603050405020304" pitchFamily="18" charset="0"/>
                <a:cs typeface="Times New Roman" panose="02020603050405020304" pitchFamily="18" charset="0"/>
              </a:rPr>
              <a:t>of  </a:t>
            </a:r>
            <a:r>
              <a:rPr lang="en-IN" sz="2800" spc="-35" dirty="0">
                <a:latin typeface="Times New Roman" panose="02020603050405020304" pitchFamily="18" charset="0"/>
                <a:cs typeface="Times New Roman" panose="02020603050405020304" pitchFamily="18" charset="0"/>
              </a:rPr>
              <a:t>the </a:t>
            </a:r>
            <a:r>
              <a:rPr lang="en-IN" sz="2800" spc="-5" dirty="0">
                <a:latin typeface="Times New Roman" panose="02020603050405020304" pitchFamily="18" charset="0"/>
                <a:cs typeface="Times New Roman" panose="02020603050405020304" pitchFamily="18" charset="0"/>
              </a:rPr>
              <a:t>tool </a:t>
            </a:r>
            <a:r>
              <a:rPr lang="en-IN" sz="2800" spc="-114" dirty="0">
                <a:latin typeface="Times New Roman" panose="02020603050405020304" pitchFamily="18" charset="0"/>
                <a:cs typeface="Times New Roman" panose="02020603050405020304" pitchFamily="18" charset="0"/>
              </a:rPr>
              <a:t>slide, </a:t>
            </a:r>
            <a:r>
              <a:rPr lang="en-IN" sz="2800" spc="-90" dirty="0">
                <a:latin typeface="Times New Roman" panose="02020603050405020304" pitchFamily="18" charset="0"/>
                <a:cs typeface="Times New Roman" panose="02020603050405020304" pitchFamily="18" charset="0"/>
              </a:rPr>
              <a:t>which </a:t>
            </a:r>
            <a:r>
              <a:rPr lang="en-IN" sz="2800" spc="-65" dirty="0">
                <a:latin typeface="Times New Roman" panose="02020603050405020304" pitchFamily="18" charset="0"/>
                <a:cs typeface="Times New Roman" panose="02020603050405020304" pitchFamily="18" charset="0"/>
              </a:rPr>
              <a:t>hold </a:t>
            </a:r>
            <a:r>
              <a:rPr lang="en-IN" sz="2800" spc="-35" dirty="0">
                <a:latin typeface="Times New Roman" panose="02020603050405020304" pitchFamily="18" charset="0"/>
                <a:cs typeface="Times New Roman" panose="02020603050405020304" pitchFamily="18" charset="0"/>
              </a:rPr>
              <a:t>the </a:t>
            </a:r>
            <a:r>
              <a:rPr lang="en-IN" sz="2800" spc="-80" dirty="0">
                <a:latin typeface="Times New Roman" panose="02020603050405020304" pitchFamily="18" charset="0"/>
                <a:cs typeface="Times New Roman" panose="02020603050405020304" pitchFamily="18" charset="0"/>
              </a:rPr>
              <a:t>boring </a:t>
            </a:r>
            <a:r>
              <a:rPr lang="en-IN" sz="2800" spc="-170" dirty="0">
                <a:latin typeface="Times New Roman" panose="02020603050405020304" pitchFamily="18" charset="0"/>
                <a:cs typeface="Times New Roman" panose="02020603050405020304" pitchFamily="18" charset="0"/>
              </a:rPr>
              <a:t>bar, </a:t>
            </a:r>
            <a:r>
              <a:rPr lang="en-IN" sz="2800" spc="20" dirty="0">
                <a:latin typeface="Times New Roman" panose="02020603050405020304" pitchFamily="18" charset="0"/>
                <a:cs typeface="Times New Roman" panose="02020603050405020304" pitchFamily="18" charset="0"/>
              </a:rPr>
              <a:t>with  </a:t>
            </a:r>
            <a:r>
              <a:rPr lang="en-IN" sz="2800" spc="-125" dirty="0">
                <a:latin typeface="Times New Roman" panose="02020603050405020304" pitchFamily="18" charset="0"/>
                <a:cs typeface="Times New Roman" panose="02020603050405020304" pitchFamily="18" charset="0"/>
              </a:rPr>
              <a:t>respect </a:t>
            </a:r>
            <a:r>
              <a:rPr lang="en-IN" sz="2800" spc="25" dirty="0">
                <a:latin typeface="Times New Roman" panose="02020603050405020304" pitchFamily="18" charset="0"/>
                <a:cs typeface="Times New Roman" panose="02020603050405020304" pitchFamily="18" charset="0"/>
              </a:rPr>
              <a:t>to </a:t>
            </a:r>
            <a:r>
              <a:rPr lang="en-IN" sz="2800" spc="-35" dirty="0">
                <a:latin typeface="Times New Roman" panose="02020603050405020304" pitchFamily="18" charset="0"/>
                <a:cs typeface="Times New Roman" panose="02020603050405020304" pitchFamily="18" charset="0"/>
              </a:rPr>
              <a:t>the </a:t>
            </a:r>
            <a:r>
              <a:rPr lang="en-IN" sz="2800" spc="-114" dirty="0">
                <a:latin typeface="Times New Roman" panose="02020603050405020304" pitchFamily="18" charset="0"/>
                <a:cs typeface="Times New Roman" panose="02020603050405020304" pitchFamily="18" charset="0"/>
              </a:rPr>
              <a:t>spindle </a:t>
            </a:r>
            <a:r>
              <a:rPr lang="en-IN" sz="2800" spc="-204" dirty="0">
                <a:latin typeface="Times New Roman" panose="02020603050405020304" pitchFamily="18" charset="0"/>
                <a:cs typeface="Times New Roman" panose="02020603050405020304" pitchFamily="18" charset="0"/>
              </a:rPr>
              <a:t>axis </a:t>
            </a:r>
            <a:r>
              <a:rPr lang="en-IN" sz="2800" spc="-5" dirty="0">
                <a:latin typeface="Times New Roman" panose="02020603050405020304" pitchFamily="18" charset="0"/>
                <a:cs typeface="Times New Roman" panose="02020603050405020304" pitchFamily="18" charset="0"/>
              </a:rPr>
              <a:t>of </a:t>
            </a:r>
            <a:r>
              <a:rPr lang="en-IN" sz="2800" spc="-30" dirty="0">
                <a:latin typeface="Times New Roman" panose="02020603050405020304" pitchFamily="18" charset="0"/>
                <a:cs typeface="Times New Roman" panose="02020603050405020304" pitchFamily="18" charset="0"/>
              </a:rPr>
              <a:t>rotation. </a:t>
            </a:r>
            <a:r>
              <a:rPr lang="en-IN" sz="2800" spc="-195" dirty="0">
                <a:latin typeface="Times New Roman" panose="02020603050405020304" pitchFamily="18" charset="0"/>
                <a:cs typeface="Times New Roman" panose="02020603050405020304" pitchFamily="18" charset="0"/>
              </a:rPr>
              <a:t>For  </a:t>
            </a:r>
            <a:r>
              <a:rPr lang="en-IN" sz="2800" spc="-90" dirty="0">
                <a:latin typeface="Times New Roman" panose="02020603050405020304" pitchFamily="18" charset="0"/>
                <a:cs typeface="Times New Roman" panose="02020603050405020304" pitchFamily="18" charset="0"/>
              </a:rPr>
              <a:t>finishing </a:t>
            </a:r>
            <a:r>
              <a:rPr lang="en-IN" sz="2800" spc="-120" dirty="0">
                <a:latin typeface="Times New Roman" panose="02020603050405020304" pitchFamily="18" charset="0"/>
                <a:cs typeface="Times New Roman" panose="02020603050405020304" pitchFamily="18" charset="0"/>
              </a:rPr>
              <a:t>machining, </a:t>
            </a:r>
            <a:r>
              <a:rPr lang="en-IN" sz="2800" spc="-35" dirty="0">
                <a:latin typeface="Times New Roman" panose="02020603050405020304" pitchFamily="18" charset="0"/>
                <a:cs typeface="Times New Roman" panose="02020603050405020304" pitchFamily="18" charset="0"/>
              </a:rPr>
              <a:t>the </a:t>
            </a:r>
            <a:r>
              <a:rPr lang="en-IN" sz="2800" spc="-85" dirty="0">
                <a:latin typeface="Times New Roman" panose="02020603050405020304" pitchFamily="18" charset="0"/>
                <a:cs typeface="Times New Roman" panose="02020603050405020304" pitchFamily="18" charset="0"/>
              </a:rPr>
              <a:t>boring </a:t>
            </a:r>
            <a:r>
              <a:rPr lang="en-IN" sz="2800" spc="-100" dirty="0">
                <a:latin typeface="Times New Roman" panose="02020603050405020304" pitchFamily="18" charset="0"/>
                <a:cs typeface="Times New Roman" panose="02020603050405020304" pitchFamily="18" charset="0"/>
              </a:rPr>
              <a:t>bar </a:t>
            </a:r>
            <a:r>
              <a:rPr lang="en-IN" sz="2800" spc="-165" dirty="0">
                <a:latin typeface="Times New Roman" panose="02020603050405020304" pitchFamily="18" charset="0"/>
                <a:cs typeface="Times New Roman" panose="02020603050405020304" pitchFamily="18" charset="0"/>
              </a:rPr>
              <a:t>is  </a:t>
            </a:r>
            <a:r>
              <a:rPr lang="en-IN" sz="2800" spc="-65" dirty="0">
                <a:latin typeface="Times New Roman" panose="02020603050405020304" pitchFamily="18" charset="0"/>
                <a:cs typeface="Times New Roman" panose="02020603050405020304" pitchFamily="18" charset="0"/>
              </a:rPr>
              <a:t>additionally </a:t>
            </a:r>
            <a:r>
              <a:rPr lang="en-IN" sz="2800" spc="-80" dirty="0">
                <a:latin typeface="Times New Roman" panose="02020603050405020304" pitchFamily="18" charset="0"/>
                <a:cs typeface="Times New Roman" panose="02020603050405020304" pitchFamily="18" charset="0"/>
              </a:rPr>
              <a:t>mounted </a:t>
            </a:r>
            <a:r>
              <a:rPr lang="en-IN" sz="2800" spc="-40" dirty="0">
                <a:latin typeface="Times New Roman" panose="02020603050405020304" pitchFamily="18" charset="0"/>
                <a:cs typeface="Times New Roman" panose="02020603050405020304" pitchFamily="18" charset="0"/>
              </a:rPr>
              <a:t>in </a:t>
            </a:r>
            <a:r>
              <a:rPr lang="en-IN" sz="2800" spc="-175" dirty="0">
                <a:latin typeface="Times New Roman" panose="02020603050405020304" pitchFamily="18" charset="0"/>
                <a:cs typeface="Times New Roman" panose="02020603050405020304" pitchFamily="18" charset="0"/>
              </a:rPr>
              <a:t>an </a:t>
            </a:r>
            <a:r>
              <a:rPr lang="en-IN" sz="2800" spc="-114" dirty="0">
                <a:latin typeface="Times New Roman" panose="02020603050405020304" pitchFamily="18" charset="0"/>
                <a:cs typeface="Times New Roman" panose="02020603050405020304" pitchFamily="18" charset="0"/>
              </a:rPr>
              <a:t>adjustable </a:t>
            </a:r>
            <a:r>
              <a:rPr lang="en-IN" sz="2800" spc="-85" dirty="0">
                <a:latin typeface="Times New Roman" panose="02020603050405020304" pitchFamily="18" charset="0"/>
                <a:cs typeface="Times New Roman" panose="02020603050405020304" pitchFamily="18" charset="0"/>
              </a:rPr>
              <a:t>boring  </a:t>
            </a:r>
            <a:r>
              <a:rPr lang="en-IN" sz="2800" spc="-160" dirty="0">
                <a:latin typeface="Times New Roman" panose="02020603050405020304" pitchFamily="18" charset="0"/>
                <a:cs typeface="Times New Roman" panose="02020603050405020304" pitchFamily="18" charset="0"/>
              </a:rPr>
              <a:t>head </a:t>
            </a:r>
            <a:r>
              <a:rPr lang="en-IN" sz="2800" spc="-10" dirty="0">
                <a:latin typeface="Times New Roman" panose="02020603050405020304" pitchFamily="18" charset="0"/>
                <a:cs typeface="Times New Roman" panose="02020603050405020304" pitchFamily="18" charset="0"/>
              </a:rPr>
              <a:t>for</a:t>
            </a:r>
            <a:r>
              <a:rPr lang="en-IN" sz="2800" spc="-170" dirty="0">
                <a:latin typeface="Times New Roman" panose="02020603050405020304" pitchFamily="18" charset="0"/>
                <a:cs typeface="Times New Roman" panose="02020603050405020304" pitchFamily="18" charset="0"/>
              </a:rPr>
              <a:t> </a:t>
            </a:r>
            <a:r>
              <a:rPr lang="en-IN" sz="2800" spc="-95" dirty="0">
                <a:latin typeface="Times New Roman" panose="02020603050405020304" pitchFamily="18" charset="0"/>
                <a:cs typeface="Times New Roman" panose="02020603050405020304" pitchFamily="18" charset="0"/>
              </a:rPr>
              <a:t>more</a:t>
            </a:r>
            <a:r>
              <a:rPr lang="en-IN" sz="2800" spc="-170" dirty="0">
                <a:latin typeface="Times New Roman" panose="02020603050405020304" pitchFamily="18" charset="0"/>
                <a:cs typeface="Times New Roman" panose="02020603050405020304" pitchFamily="18" charset="0"/>
              </a:rPr>
              <a:t> </a:t>
            </a:r>
            <a:r>
              <a:rPr lang="en-IN" sz="2800" spc="-150" dirty="0">
                <a:latin typeface="Times New Roman" panose="02020603050405020304" pitchFamily="18" charset="0"/>
                <a:cs typeface="Times New Roman" panose="02020603050405020304" pitchFamily="18" charset="0"/>
              </a:rPr>
              <a:t>precise</a:t>
            </a:r>
            <a:r>
              <a:rPr lang="en-IN" sz="2800" spc="-175" dirty="0">
                <a:latin typeface="Times New Roman" panose="02020603050405020304" pitchFamily="18" charset="0"/>
                <a:cs typeface="Times New Roman" panose="02020603050405020304" pitchFamily="18" charset="0"/>
              </a:rPr>
              <a:t> </a:t>
            </a:r>
            <a:r>
              <a:rPr lang="en-IN" sz="2800" spc="-55" dirty="0">
                <a:latin typeface="Times New Roman" panose="02020603050405020304" pitchFamily="18" charset="0"/>
                <a:cs typeface="Times New Roman" panose="02020603050405020304" pitchFamily="18" charset="0"/>
              </a:rPr>
              <a:t>control</a:t>
            </a:r>
            <a:r>
              <a:rPr lang="en-IN" sz="2800" spc="-180"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of</a:t>
            </a:r>
            <a:r>
              <a:rPr lang="en-IN" sz="2800" spc="-175" dirty="0">
                <a:latin typeface="Times New Roman" panose="02020603050405020304" pitchFamily="18" charset="0"/>
                <a:cs typeface="Times New Roman" panose="02020603050405020304" pitchFamily="18" charset="0"/>
              </a:rPr>
              <a:t> </a:t>
            </a:r>
            <a:r>
              <a:rPr lang="en-IN" sz="2800" spc="-35" dirty="0">
                <a:latin typeface="Times New Roman" panose="02020603050405020304" pitchFamily="18" charset="0"/>
                <a:cs typeface="Times New Roman" panose="02020603050405020304" pitchFamily="18" charset="0"/>
              </a:rPr>
              <a:t>the</a:t>
            </a:r>
            <a:r>
              <a:rPr lang="en-IN" sz="2800" spc="-160" dirty="0">
                <a:latin typeface="Times New Roman" panose="02020603050405020304" pitchFamily="18" charset="0"/>
                <a:cs typeface="Times New Roman" panose="02020603050405020304" pitchFamily="18" charset="0"/>
              </a:rPr>
              <a:t> </a:t>
            </a:r>
            <a:r>
              <a:rPr lang="en-IN" sz="2800" spc="-100" dirty="0">
                <a:latin typeface="Times New Roman" panose="02020603050405020304" pitchFamily="18" charset="0"/>
                <a:cs typeface="Times New Roman" panose="02020603050405020304" pitchFamily="18" charset="0"/>
              </a:rPr>
              <a:t>bar</a:t>
            </a:r>
            <a:r>
              <a:rPr lang="en-IN" sz="2800" spc="-155" dirty="0">
                <a:latin typeface="Times New Roman" panose="02020603050405020304" pitchFamily="18" charset="0"/>
                <a:cs typeface="Times New Roman" panose="02020603050405020304" pitchFamily="18" charset="0"/>
              </a:rPr>
              <a:t> </a:t>
            </a:r>
            <a:r>
              <a:rPr lang="en-IN" sz="2800" spc="-95" dirty="0">
                <a:latin typeface="Times New Roman" panose="02020603050405020304" pitchFamily="18" charset="0"/>
                <a:cs typeface="Times New Roman" panose="02020603050405020304" pitchFamily="18" charset="0"/>
              </a:rPr>
              <a:t>radial  </a:t>
            </a:r>
            <a:r>
              <a:rPr lang="en-IN" sz="2800" spc="-70" dirty="0">
                <a:latin typeface="Times New Roman" panose="02020603050405020304" pitchFamily="18" charset="0"/>
                <a:cs typeface="Times New Roman" panose="02020603050405020304" pitchFamily="18" charset="0"/>
              </a:rPr>
              <a:t>position</a:t>
            </a:r>
            <a:r>
              <a:rPr lang="en-IN" sz="2800" spc="-70" dirty="0" smtClean="0">
                <a:latin typeface="Times New Roman" panose="02020603050405020304" pitchFamily="18" charset="0"/>
                <a:cs typeface="Times New Roman" panose="02020603050405020304" pitchFamily="18" charset="0"/>
              </a:rPr>
              <a:t>.</a:t>
            </a:r>
          </a:p>
          <a:p>
            <a:pPr marL="514350" indent="-514350" algn="just">
              <a:buAutoNum type="arabicPeriod"/>
            </a:pPr>
            <a:r>
              <a:rPr lang="en-US" sz="2800" spc="-70" dirty="0" smtClean="0">
                <a:latin typeface="Times New Roman" panose="02020603050405020304" pitchFamily="18" charset="0"/>
                <a:cs typeface="Times New Roman" panose="02020603050405020304" pitchFamily="18" charset="0"/>
              </a:rPr>
              <a:t>Forged tool</a:t>
            </a:r>
          </a:p>
          <a:p>
            <a:pPr marL="514350" indent="-514350" algn="just">
              <a:buAutoNum type="arabicPeriod"/>
            </a:pPr>
            <a:r>
              <a:rPr lang="en-US" sz="2800" spc="-70" dirty="0" smtClean="0">
                <a:latin typeface="Times New Roman" panose="02020603050405020304" pitchFamily="18" charset="0"/>
                <a:cs typeface="Times New Roman" panose="02020603050405020304" pitchFamily="18" charset="0"/>
              </a:rPr>
              <a:t>Inserted teeth boring tool </a:t>
            </a:r>
          </a:p>
          <a:p>
            <a:pPr marL="514350" indent="-514350" algn="just">
              <a:buAutoNum type="arabicPeriod"/>
            </a:pPr>
            <a:r>
              <a:rPr lang="en-US" sz="2800" spc="-70" dirty="0" smtClean="0">
                <a:latin typeface="Times New Roman" panose="02020603050405020304" pitchFamily="18" charset="0"/>
                <a:cs typeface="Times New Roman" panose="02020603050405020304" pitchFamily="18" charset="0"/>
              </a:rPr>
              <a:t>Boring tool bit in  boring bar</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99473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903416" y="692696"/>
            <a:ext cx="7845048" cy="526551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943230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98984"/>
          </a:xfrm>
        </p:spPr>
        <p:txBody>
          <a:bodyPr>
            <a:noAutofit/>
          </a:bodyPr>
          <a:lstStyle/>
          <a:p>
            <a:pPr algn="just"/>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VARIOUS TYPES OF SINGLE POINT CUTTING TOOLS AND THEIR USES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2800" b="1" dirty="0" smtClean="0">
                <a:latin typeface="Times New Roman" panose="02020603050405020304" pitchFamily="18" charset="0"/>
                <a:cs typeface="Times New Roman" panose="02020603050405020304" pitchFamily="18" charset="0"/>
              </a:rPr>
              <a:t>Tools for Lathe machines:</a:t>
            </a:r>
          </a:p>
          <a:p>
            <a:r>
              <a:rPr lang="en-US" sz="2800" dirty="0" smtClean="0">
                <a:latin typeface="Times New Roman" panose="02020603050405020304" pitchFamily="18" charset="0"/>
                <a:cs typeface="Times New Roman" panose="02020603050405020304" pitchFamily="18" charset="0"/>
              </a:rPr>
              <a:t>1. Turning tool</a:t>
            </a:r>
          </a:p>
          <a:p>
            <a:r>
              <a:rPr lang="en-US"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acing tool</a:t>
            </a:r>
          </a:p>
          <a:p>
            <a:r>
              <a:rPr lang="en-US" sz="2800" dirty="0" smtClean="0">
                <a:latin typeface="Times New Roman" panose="02020603050405020304" pitchFamily="18" charset="0"/>
                <a:cs typeface="Times New Roman" panose="02020603050405020304" pitchFamily="18" charset="0"/>
              </a:rPr>
              <a:t>3. Chamfering tool</a:t>
            </a:r>
          </a:p>
          <a:p>
            <a:r>
              <a:rPr lang="en-US" sz="2800" dirty="0" smtClean="0">
                <a:latin typeface="Times New Roman" panose="02020603050405020304" pitchFamily="18" charset="0"/>
                <a:cs typeface="Times New Roman" panose="02020603050405020304" pitchFamily="18" charset="0"/>
              </a:rPr>
              <a:t>4. External threading tool</a:t>
            </a:r>
          </a:p>
          <a:p>
            <a:r>
              <a:rPr lang="en-US" sz="2800" dirty="0" smtClean="0">
                <a:latin typeface="Times New Roman" panose="02020603050405020304" pitchFamily="18" charset="0"/>
                <a:cs typeface="Times New Roman" panose="02020603050405020304" pitchFamily="18" charset="0"/>
              </a:rPr>
              <a:t>5. Internal threading tool</a:t>
            </a:r>
          </a:p>
          <a:p>
            <a:r>
              <a:rPr lang="en-US" sz="2800" dirty="0" smtClean="0">
                <a:latin typeface="Times New Roman" panose="02020603050405020304" pitchFamily="18" charset="0"/>
                <a:cs typeface="Times New Roman" panose="02020603050405020304" pitchFamily="18" charset="0"/>
              </a:rPr>
              <a:t>6. Boring tool</a:t>
            </a:r>
          </a:p>
          <a:p>
            <a:r>
              <a:rPr lang="en-US" sz="2800" b="1" dirty="0" smtClean="0">
                <a:latin typeface="Times New Roman" panose="02020603050405020304" pitchFamily="18" charset="0"/>
                <a:cs typeface="Times New Roman" panose="02020603050405020304" pitchFamily="18" charset="0"/>
              </a:rPr>
              <a:t>Tools for Planers:</a:t>
            </a:r>
          </a:p>
          <a:p>
            <a:r>
              <a:rPr lang="en-US" sz="2800" dirty="0" smtClean="0">
                <a:latin typeface="Times New Roman" panose="02020603050405020304" pitchFamily="18" charset="0"/>
                <a:cs typeface="Times New Roman" panose="02020603050405020304" pitchFamily="18" charset="0"/>
              </a:rPr>
              <a:t>1. Straight and </a:t>
            </a:r>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ent </a:t>
            </a:r>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oughing </a:t>
            </a: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ools</a:t>
            </a:r>
          </a:p>
          <a:p>
            <a:r>
              <a:rPr lang="en-US" sz="2800" dirty="0" smtClean="0">
                <a:latin typeface="Times New Roman" panose="02020603050405020304" pitchFamily="18" charset="0"/>
                <a:cs typeface="Times New Roman" panose="02020603050405020304" pitchFamily="18" charset="0"/>
              </a:rPr>
              <a:t>2. Straight Beck, Round </a:t>
            </a:r>
            <a:r>
              <a:rPr 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ose and Goose </a:t>
            </a:r>
            <a:r>
              <a:rPr 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eck Tools</a:t>
            </a:r>
          </a:p>
          <a:p>
            <a:pPr marL="0" indent="0" algn="just">
              <a:buNone/>
            </a:pPr>
            <a:endParaRPr lang="en-US" sz="2800" b="1" dirty="0" smtClean="0">
              <a:latin typeface="Times New Roman" panose="02020603050405020304" pitchFamily="18" charset="0"/>
              <a:cs typeface="Times New Roman" panose="02020603050405020304" pitchFamily="18" charset="0"/>
            </a:endParaRPr>
          </a:p>
          <a:p>
            <a:pPr marL="0" indent="0" algn="just">
              <a:buNone/>
            </a:pPr>
            <a:endParaRPr lang="en-US" sz="2800" b="1" dirty="0" smtClean="0"/>
          </a:p>
        </p:txBody>
      </p:sp>
    </p:spTree>
    <p:extLst>
      <p:ext uri="{BB962C8B-B14F-4D97-AF65-F5344CB8AC3E}">
        <p14:creationId xmlns:p14="http://schemas.microsoft.com/office/powerpoint/2010/main" xmlns="" val="4225468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BORING OPERATIONS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sz="2800" dirty="0" smtClean="0">
                <a:latin typeface="Times New Roman" panose="02020603050405020304" pitchFamily="18" charset="0"/>
                <a:cs typeface="Times New Roman" panose="02020603050405020304" pitchFamily="18" charset="0"/>
              </a:rPr>
              <a:t>Internal taper boring </a:t>
            </a:r>
          </a:p>
          <a:p>
            <a:r>
              <a:rPr lang="en-US" sz="2800" dirty="0" smtClean="0">
                <a:latin typeface="Times New Roman" panose="02020603050405020304" pitchFamily="18" charset="0"/>
                <a:cs typeface="Times New Roman" panose="02020603050405020304" pitchFamily="18" charset="0"/>
              </a:rPr>
              <a:t>External taper boring </a:t>
            </a:r>
          </a:p>
          <a:p>
            <a:r>
              <a:rPr lang="en-US" sz="2800" dirty="0" smtClean="0">
                <a:latin typeface="Times New Roman" panose="02020603050405020304" pitchFamily="18" charset="0"/>
                <a:cs typeface="Times New Roman" panose="02020603050405020304" pitchFamily="18" charset="0"/>
              </a:rPr>
              <a:t>Necking or cutting off </a:t>
            </a:r>
          </a:p>
          <a:p>
            <a:r>
              <a:rPr lang="en-US" sz="2800" dirty="0" smtClean="0">
                <a:latin typeface="Times New Roman" panose="02020603050405020304" pitchFamily="18" charset="0"/>
                <a:cs typeface="Times New Roman" panose="02020603050405020304" pitchFamily="18" charset="0"/>
              </a:rPr>
              <a:t>Boring a large diameter </a:t>
            </a:r>
          </a:p>
          <a:p>
            <a:r>
              <a:rPr lang="en-US" sz="2800" dirty="0" smtClean="0">
                <a:latin typeface="Times New Roman" panose="02020603050405020304" pitchFamily="18" charset="0"/>
                <a:cs typeface="Times New Roman" panose="02020603050405020304" pitchFamily="18" charset="0"/>
              </a:rPr>
              <a:t>Boring a small diameter</a:t>
            </a:r>
          </a:p>
          <a:p>
            <a:r>
              <a:rPr lang="en-US" sz="2800" dirty="0" smtClean="0">
                <a:latin typeface="Times New Roman" panose="02020603050405020304" pitchFamily="18" charset="0"/>
                <a:cs typeface="Times New Roman" panose="02020603050405020304" pitchFamily="18" charset="0"/>
              </a:rPr>
              <a:t>Spot facing </a:t>
            </a:r>
          </a:p>
          <a:p>
            <a:r>
              <a:rPr lang="en-US" sz="2800" dirty="0" smtClean="0">
                <a:latin typeface="Times New Roman" panose="02020603050405020304" pitchFamily="18" charset="0"/>
                <a:cs typeface="Times New Roman" panose="02020603050405020304" pitchFamily="18" charset="0"/>
              </a:rPr>
              <a:t>Reaming </a:t>
            </a:r>
          </a:p>
          <a:p>
            <a:r>
              <a:rPr lang="en-US" sz="2800" dirty="0" smtClean="0">
                <a:latin typeface="Times New Roman" panose="02020603050405020304" pitchFamily="18" charset="0"/>
                <a:cs typeface="Times New Roman" panose="02020603050405020304" pitchFamily="18" charset="0"/>
              </a:rPr>
              <a:t>Counter boring </a:t>
            </a:r>
          </a:p>
          <a:p>
            <a:r>
              <a:rPr lang="en-US" sz="2800" dirty="0" smtClean="0">
                <a:latin typeface="Times New Roman" panose="02020603050405020304" pitchFamily="18" charset="0"/>
                <a:cs typeface="Times New Roman" panose="02020603050405020304" pitchFamily="18" charset="0"/>
              </a:rPr>
              <a:t>Threading </a:t>
            </a:r>
          </a:p>
          <a:p>
            <a:r>
              <a:rPr lang="en-US" sz="2800" dirty="0" smtClean="0">
                <a:latin typeface="Times New Roman" panose="02020603050405020304" pitchFamily="18" charset="0"/>
                <a:cs typeface="Times New Roman" panose="02020603050405020304" pitchFamily="18" charset="0"/>
              </a:rPr>
              <a:t>Facing </a:t>
            </a:r>
          </a:p>
          <a:p>
            <a:r>
              <a:rPr lang="en-US" sz="2800" dirty="0" smtClean="0">
                <a:latin typeface="Times New Roman" panose="02020603050405020304" pitchFamily="18" charset="0"/>
                <a:cs typeface="Times New Roman" panose="02020603050405020304" pitchFamily="18" charset="0"/>
              </a:rPr>
              <a:t>Trepanning </a:t>
            </a:r>
          </a:p>
          <a:p>
            <a:r>
              <a:rPr lang="en-US" sz="2800" dirty="0" smtClean="0">
                <a:latin typeface="Times New Roman" panose="02020603050405020304" pitchFamily="18" charset="0"/>
                <a:cs typeface="Times New Roman" panose="02020603050405020304" pitchFamily="18" charset="0"/>
              </a:rPr>
              <a:t>Milling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4207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UNIT – V</a:t>
            </a:r>
            <a:br>
              <a:rPr lang="en-US" sz="3200" b="1" dirty="0" smtClean="0">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SHAPING, PLANNING AND SLOTTING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72816"/>
            <a:ext cx="8229600" cy="4353347"/>
          </a:xfrm>
        </p:spPr>
        <p:txBody>
          <a:bodyPr>
            <a:normAutofit fontScale="92500" lnSpcReduction="10000"/>
          </a:bodyPr>
          <a:lstStyle/>
          <a:p>
            <a:pPr marL="0" indent="0">
              <a:buNone/>
            </a:pPr>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SHAPING</a:t>
            </a:r>
          </a:p>
          <a:p>
            <a:pPr marL="0" indent="0" algn="just">
              <a:buNone/>
            </a:pPr>
            <a:r>
              <a:rPr lang="en-US" sz="2800" dirty="0" smtClean="0">
                <a:latin typeface="Times New Roman" panose="02020603050405020304" pitchFamily="18" charset="0"/>
                <a:cs typeface="Times New Roman" panose="02020603050405020304" pitchFamily="18" charset="0"/>
              </a:rPr>
              <a:t>Shaping or shaper machine is a reciprocating type of machine tool used for producing small flat surfaces with the help of a point cutting tool which reciprocates over the stationary work piece.</a:t>
            </a:r>
          </a:p>
          <a:p>
            <a:pPr marL="0" indent="0" algn="just">
              <a:buNone/>
            </a:pPr>
            <a:r>
              <a:rPr lang="en-IN" sz="2800" dirty="0">
                <a:latin typeface="Times New Roman"/>
                <a:cs typeface="Times New Roman"/>
              </a:rPr>
              <a:t>A </a:t>
            </a:r>
            <a:r>
              <a:rPr lang="en-IN" sz="2800" spc="-5" dirty="0">
                <a:latin typeface="Times New Roman"/>
                <a:cs typeface="Times New Roman"/>
              </a:rPr>
              <a:t>shaping machine is </a:t>
            </a:r>
            <a:r>
              <a:rPr lang="en-IN" sz="2800" spc="-10" dirty="0">
                <a:latin typeface="Times New Roman"/>
                <a:cs typeface="Times New Roman"/>
              </a:rPr>
              <a:t>used </a:t>
            </a:r>
            <a:r>
              <a:rPr lang="en-IN" sz="2800" spc="-5" dirty="0">
                <a:latin typeface="Times New Roman"/>
                <a:cs typeface="Times New Roman"/>
              </a:rPr>
              <a:t>to machine surfaces. </a:t>
            </a:r>
            <a:r>
              <a:rPr lang="en-IN" sz="2800" dirty="0">
                <a:latin typeface="Times New Roman"/>
                <a:cs typeface="Times New Roman"/>
              </a:rPr>
              <a:t>It can </a:t>
            </a:r>
            <a:r>
              <a:rPr lang="en-IN" sz="2800" spc="-5" dirty="0">
                <a:latin typeface="Times New Roman"/>
                <a:cs typeface="Times New Roman"/>
              </a:rPr>
              <a:t>cut curves, </a:t>
            </a:r>
            <a:r>
              <a:rPr lang="en-IN" sz="2800" dirty="0">
                <a:latin typeface="Times New Roman"/>
                <a:cs typeface="Times New Roman"/>
              </a:rPr>
              <a:t>angles </a:t>
            </a:r>
            <a:r>
              <a:rPr lang="en-IN" sz="2800" spc="-5" dirty="0">
                <a:latin typeface="Times New Roman"/>
                <a:cs typeface="Times New Roman"/>
              </a:rPr>
              <a:t>and many  other shapes. </a:t>
            </a:r>
            <a:r>
              <a:rPr lang="en-IN" sz="2800" dirty="0">
                <a:latin typeface="Times New Roman"/>
                <a:cs typeface="Times New Roman"/>
              </a:rPr>
              <a:t>It is a popular </a:t>
            </a:r>
            <a:r>
              <a:rPr lang="en-IN" sz="2800" spc="-5" dirty="0">
                <a:latin typeface="Times New Roman"/>
                <a:cs typeface="Times New Roman"/>
              </a:rPr>
              <a:t>machine in </a:t>
            </a:r>
            <a:r>
              <a:rPr lang="en-IN" sz="2800" dirty="0">
                <a:latin typeface="Times New Roman"/>
                <a:cs typeface="Times New Roman"/>
              </a:rPr>
              <a:t>a </a:t>
            </a:r>
            <a:r>
              <a:rPr lang="en-IN" sz="2800" spc="-5" dirty="0">
                <a:latin typeface="Times New Roman"/>
                <a:cs typeface="Times New Roman"/>
              </a:rPr>
              <a:t>factory workshop because </a:t>
            </a:r>
            <a:r>
              <a:rPr lang="en-IN" sz="2800" dirty="0">
                <a:latin typeface="Times New Roman"/>
                <a:cs typeface="Times New Roman"/>
              </a:rPr>
              <a:t>its </a:t>
            </a:r>
            <a:r>
              <a:rPr lang="en-IN" sz="2800" spc="-5" dirty="0">
                <a:latin typeface="Times New Roman"/>
                <a:cs typeface="Times New Roman"/>
              </a:rPr>
              <a:t>movement is  very simple </a:t>
            </a:r>
            <a:r>
              <a:rPr lang="en-IN" sz="2800" dirty="0">
                <a:latin typeface="Times New Roman"/>
                <a:cs typeface="Times New Roman"/>
              </a:rPr>
              <a:t>although </a:t>
            </a:r>
            <a:r>
              <a:rPr lang="en-IN" sz="2800" spc="-5" dirty="0">
                <a:latin typeface="Times New Roman"/>
                <a:cs typeface="Times New Roman"/>
              </a:rPr>
              <a:t>it can produce </a:t>
            </a:r>
            <a:r>
              <a:rPr lang="en-IN" sz="2800" dirty="0">
                <a:latin typeface="Times New Roman"/>
                <a:cs typeface="Times New Roman"/>
              </a:rPr>
              <a:t>a variety of </a:t>
            </a:r>
            <a:r>
              <a:rPr lang="en-IN" sz="2800" spc="-5" dirty="0">
                <a:latin typeface="Times New Roman"/>
                <a:cs typeface="Times New Roman"/>
              </a:rPr>
              <a:t>work. They are less common in  school </a:t>
            </a:r>
            <a:r>
              <a:rPr lang="en-IN" sz="2800" spc="-10" dirty="0">
                <a:latin typeface="Times New Roman"/>
                <a:cs typeface="Times New Roman"/>
              </a:rPr>
              <a:t>workshops, </a:t>
            </a:r>
            <a:r>
              <a:rPr lang="en-IN" sz="2800" spc="-5" dirty="0">
                <a:latin typeface="Times New Roman"/>
                <a:cs typeface="Times New Roman"/>
              </a:rPr>
              <a:t>perhaps because </a:t>
            </a:r>
            <a:r>
              <a:rPr lang="en-IN" sz="2800" dirty="0">
                <a:latin typeface="Times New Roman"/>
                <a:cs typeface="Times New Roman"/>
              </a:rPr>
              <a:t>of </a:t>
            </a:r>
            <a:r>
              <a:rPr lang="en-IN" sz="2800" spc="-5" dirty="0">
                <a:latin typeface="Times New Roman"/>
                <a:cs typeface="Times New Roman"/>
              </a:rPr>
              <a:t>their moving </a:t>
            </a:r>
            <a:r>
              <a:rPr lang="en-IN" sz="2800" dirty="0">
                <a:latin typeface="Times New Roman"/>
                <a:cs typeface="Times New Roman"/>
              </a:rPr>
              <a:t>parts </a:t>
            </a:r>
            <a:r>
              <a:rPr lang="en-IN" sz="2800" spc="-5" dirty="0">
                <a:latin typeface="Times New Roman"/>
                <a:cs typeface="Times New Roman"/>
              </a:rPr>
              <a:t>which </a:t>
            </a:r>
            <a:r>
              <a:rPr lang="en-IN" sz="2800" dirty="0">
                <a:latin typeface="Times New Roman"/>
                <a:cs typeface="Times New Roman"/>
              </a:rPr>
              <a:t>present a high</a:t>
            </a:r>
            <a:r>
              <a:rPr lang="en-IN" sz="2800" spc="125" dirty="0">
                <a:latin typeface="Times New Roman"/>
                <a:cs typeface="Times New Roman"/>
              </a:rPr>
              <a:t> </a:t>
            </a:r>
            <a:r>
              <a:rPr lang="en-IN" sz="2800" spc="-5" dirty="0">
                <a:latin typeface="Times New Roman"/>
                <a:cs typeface="Times New Roman"/>
              </a:rPr>
              <a:t>risk.</a:t>
            </a:r>
            <a:endParaRPr lang="en-IN" sz="2800" dirty="0">
              <a:latin typeface="Times New Roman"/>
              <a:cs typeface="Times New Roman"/>
            </a:endParaRPr>
          </a:p>
          <a:p>
            <a:pPr marL="0" indent="0">
              <a:buNone/>
            </a:pP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4450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2">
                    <a:lumMod val="60000"/>
                    <a:lumOff val="40000"/>
                  </a:schemeClr>
                </a:solidFill>
                <a:latin typeface="Times New Roman" panose="02020603050405020304" pitchFamily="18" charset="0"/>
                <a:cs typeface="Times New Roman" panose="02020603050405020304" pitchFamily="18" charset="0"/>
              </a:rPr>
              <a:t>DESCRIPTION OF SHAPER MACHINE</a:t>
            </a:r>
            <a:endParaRPr lang="en-IN" sz="2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object 4"/>
          <p:cNvSpPr>
            <a:spLocks noGrp="1"/>
          </p:cNvSpPr>
          <p:nvPr>
            <p:ph idx="1"/>
          </p:nvPr>
        </p:nvSpPr>
        <p:spPr>
          <a:xfrm>
            <a:off x="457200" y="1341438"/>
            <a:ext cx="8229600" cy="4784725"/>
          </a:xfrm>
          <a:prstGeom prst="rect">
            <a:avLst/>
          </a:prstGeom>
          <a:blipFill>
            <a:blip r:embed="rId2" cstate="print"/>
            <a:stretch>
              <a:fillRect/>
            </a:stretch>
          </a:blipFill>
        </p:spPr>
        <p:txBody>
          <a:bodyPr wrap="square" lIns="0" tIns="0" rIns="0" bIns="0" rtlCol="0"/>
          <a:lstStyle/>
          <a:p>
            <a:pPr marL="0" indent="0">
              <a:buNone/>
            </a:pPr>
            <a:r>
              <a:rPr lang="en-US" dirty="0" smtClean="0"/>
              <a:t>.</a:t>
            </a:r>
            <a:endParaRPr lang="en-IN" dirty="0"/>
          </a:p>
        </p:txBody>
      </p:sp>
    </p:spTree>
    <p:extLst>
      <p:ext uri="{BB962C8B-B14F-4D97-AF65-F5344CB8AC3E}">
        <p14:creationId xmlns:p14="http://schemas.microsoft.com/office/powerpoint/2010/main" xmlns="" val="3924654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MAIN PARTS OF SHAPER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Base </a:t>
            </a:r>
          </a:p>
          <a:p>
            <a:r>
              <a:rPr lang="en-US" sz="2800" dirty="0" smtClean="0">
                <a:latin typeface="Times New Roman" panose="02020603050405020304" pitchFamily="18" charset="0"/>
                <a:cs typeface="Times New Roman" panose="02020603050405020304" pitchFamily="18" charset="0"/>
              </a:rPr>
              <a:t>Column </a:t>
            </a:r>
          </a:p>
          <a:p>
            <a:r>
              <a:rPr lang="en-US" sz="2800" dirty="0" smtClean="0">
                <a:latin typeface="Times New Roman" panose="02020603050405020304" pitchFamily="18" charset="0"/>
                <a:cs typeface="Times New Roman" panose="02020603050405020304" pitchFamily="18" charset="0"/>
              </a:rPr>
              <a:t>Cross rail </a:t>
            </a:r>
          </a:p>
          <a:p>
            <a:r>
              <a:rPr lang="en-US" sz="2800" dirty="0" smtClean="0">
                <a:latin typeface="Times New Roman" panose="02020603050405020304" pitchFamily="18" charset="0"/>
                <a:cs typeface="Times New Roman" panose="02020603050405020304" pitchFamily="18" charset="0"/>
              </a:rPr>
              <a:t>Saddle </a:t>
            </a:r>
          </a:p>
          <a:p>
            <a:r>
              <a:rPr lang="en-US" sz="2800" dirty="0" smtClean="0">
                <a:latin typeface="Times New Roman" panose="02020603050405020304" pitchFamily="18" charset="0"/>
                <a:cs typeface="Times New Roman" panose="02020603050405020304" pitchFamily="18" charset="0"/>
              </a:rPr>
              <a:t>Table </a:t>
            </a:r>
          </a:p>
          <a:p>
            <a:r>
              <a:rPr lang="en-US" sz="2800" dirty="0" smtClean="0">
                <a:latin typeface="Times New Roman" panose="02020603050405020304" pitchFamily="18" charset="0"/>
                <a:cs typeface="Times New Roman" panose="02020603050405020304" pitchFamily="18" charset="0"/>
              </a:rPr>
              <a:t>Ram </a:t>
            </a:r>
          </a:p>
          <a:p>
            <a:r>
              <a:rPr lang="en-US" sz="2800" dirty="0" smtClean="0">
                <a:latin typeface="Times New Roman" panose="02020603050405020304" pitchFamily="18" charset="0"/>
                <a:cs typeface="Times New Roman" panose="02020603050405020304" pitchFamily="18" charset="0"/>
              </a:rPr>
              <a:t>Tool head</a:t>
            </a:r>
          </a:p>
          <a:p>
            <a:r>
              <a:rPr lang="en-US" sz="2800" dirty="0" smtClean="0">
                <a:latin typeface="Times New Roman" panose="02020603050405020304" pitchFamily="18" charset="0"/>
                <a:cs typeface="Times New Roman" panose="02020603050405020304" pitchFamily="18" charset="0"/>
              </a:rPr>
              <a:t>Shaper head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76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2">
                    <a:lumMod val="60000"/>
                    <a:lumOff val="40000"/>
                  </a:schemeClr>
                </a:solidFill>
                <a:latin typeface="Times New Roman" panose="02020603050405020304" pitchFamily="18" charset="0"/>
                <a:cs typeface="Times New Roman" panose="02020603050405020304" pitchFamily="18" charset="0"/>
              </a:rPr>
              <a:t>CLASSIFICATION OF SHAPER MACHINE</a:t>
            </a:r>
            <a:endParaRPr lang="en-IN" sz="2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Times New Roman" panose="02020603050405020304" pitchFamily="18" charset="0"/>
                <a:cs typeface="Times New Roman" panose="02020603050405020304" pitchFamily="18" charset="0"/>
              </a:rPr>
              <a:t>Crank shaper</a:t>
            </a:r>
          </a:p>
          <a:p>
            <a:r>
              <a:rPr lang="en-US" sz="2800" dirty="0" smtClean="0">
                <a:latin typeface="Times New Roman" panose="02020603050405020304" pitchFamily="18" charset="0"/>
                <a:cs typeface="Times New Roman" panose="02020603050405020304" pitchFamily="18" charset="0"/>
              </a:rPr>
              <a:t>Geared shaper</a:t>
            </a:r>
          </a:p>
          <a:p>
            <a:r>
              <a:rPr lang="en-US" sz="2800" dirty="0" smtClean="0">
                <a:latin typeface="Times New Roman" panose="02020603050405020304" pitchFamily="18" charset="0"/>
                <a:cs typeface="Times New Roman" panose="02020603050405020304" pitchFamily="18" charset="0"/>
              </a:rPr>
              <a:t>Hydraulic </a:t>
            </a:r>
          </a:p>
          <a:p>
            <a:r>
              <a:rPr lang="en-US" sz="2800" dirty="0" smtClean="0">
                <a:latin typeface="Times New Roman" panose="02020603050405020304" pitchFamily="18" charset="0"/>
                <a:cs typeface="Times New Roman" panose="02020603050405020304" pitchFamily="18" charset="0"/>
              </a:rPr>
              <a:t>Horizontal shaper</a:t>
            </a:r>
          </a:p>
          <a:p>
            <a:r>
              <a:rPr lang="en-US" sz="2800" dirty="0" smtClean="0">
                <a:latin typeface="Times New Roman" panose="02020603050405020304" pitchFamily="18" charset="0"/>
                <a:cs typeface="Times New Roman" panose="02020603050405020304" pitchFamily="18" charset="0"/>
              </a:rPr>
              <a:t>Vertical shaper</a:t>
            </a:r>
          </a:p>
          <a:p>
            <a:r>
              <a:rPr lang="en-US" sz="2800" dirty="0" smtClean="0">
                <a:latin typeface="Times New Roman" panose="02020603050405020304" pitchFamily="18" charset="0"/>
                <a:cs typeface="Times New Roman" panose="02020603050405020304" pitchFamily="18" charset="0"/>
              </a:rPr>
              <a:t>Travelling head shaper</a:t>
            </a:r>
          </a:p>
          <a:p>
            <a:r>
              <a:rPr lang="en-US" sz="2800" dirty="0" smtClean="0">
                <a:latin typeface="Times New Roman" panose="02020603050405020304" pitchFamily="18" charset="0"/>
                <a:cs typeface="Times New Roman" panose="02020603050405020304" pitchFamily="18" charset="0"/>
              </a:rPr>
              <a:t>Plain shaper</a:t>
            </a:r>
          </a:p>
          <a:p>
            <a:r>
              <a:rPr lang="en-US" sz="2800" dirty="0" smtClean="0">
                <a:latin typeface="Times New Roman" panose="02020603050405020304" pitchFamily="18" charset="0"/>
                <a:cs typeface="Times New Roman" panose="02020603050405020304" pitchFamily="18" charset="0"/>
              </a:rPr>
              <a:t>Universal shaper</a:t>
            </a:r>
          </a:p>
          <a:p>
            <a:r>
              <a:rPr lang="en-US" sz="2800" dirty="0" smtClean="0">
                <a:latin typeface="Times New Roman" panose="02020603050405020304" pitchFamily="18" charset="0"/>
                <a:cs typeface="Times New Roman" panose="02020603050405020304" pitchFamily="18" charset="0"/>
              </a:rPr>
              <a:t>Push cut type shaper</a:t>
            </a:r>
          </a:p>
          <a:p>
            <a:r>
              <a:rPr lang="en-US" sz="2800" dirty="0" smtClean="0">
                <a:latin typeface="Times New Roman" panose="02020603050405020304" pitchFamily="18" charset="0"/>
                <a:cs typeface="Times New Roman" panose="02020603050405020304" pitchFamily="18" charset="0"/>
              </a:rPr>
              <a:t>Draw type shaper</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9947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WORKS ON SHAPER MACHINE</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Shaping a vertical grooves</a:t>
            </a:r>
          </a:p>
          <a:p>
            <a:r>
              <a:rPr lang="en-US" sz="2800" dirty="0" smtClean="0">
                <a:latin typeface="Times New Roman" panose="02020603050405020304" pitchFamily="18" charset="0"/>
                <a:cs typeface="Times New Roman" panose="02020603050405020304" pitchFamily="18" charset="0"/>
              </a:rPr>
              <a:t>Shaping horizontal flat surfaces</a:t>
            </a:r>
          </a:p>
          <a:p>
            <a:r>
              <a:rPr lang="en-US" sz="2800" dirty="0" smtClean="0">
                <a:latin typeface="Times New Roman" panose="02020603050405020304" pitchFamily="18" charset="0"/>
                <a:cs typeface="Times New Roman" panose="02020603050405020304" pitchFamily="18" charset="0"/>
              </a:rPr>
              <a:t>Shaping a dovetail slide</a:t>
            </a:r>
          </a:p>
          <a:p>
            <a:r>
              <a:rPr lang="en-US" sz="2800" dirty="0" smtClean="0">
                <a:latin typeface="Times New Roman" panose="02020603050405020304" pitchFamily="18" charset="0"/>
                <a:cs typeface="Times New Roman" panose="02020603050405020304" pitchFamily="18" charset="0"/>
              </a:rPr>
              <a:t>Shaping flat inclined surfaces</a:t>
            </a:r>
          </a:p>
          <a:p>
            <a:r>
              <a:rPr lang="en-US" sz="2800" dirty="0" smtClean="0">
                <a:latin typeface="Times New Roman" panose="02020603050405020304" pitchFamily="18" charset="0"/>
                <a:cs typeface="Times New Roman" panose="02020603050405020304" pitchFamily="18" charset="0"/>
              </a:rPr>
              <a:t>Shaping v-block</a:t>
            </a:r>
          </a:p>
          <a:p>
            <a:r>
              <a:rPr lang="en-US" sz="2800" dirty="0" smtClean="0">
                <a:latin typeface="Times New Roman" panose="02020603050405020304" pitchFamily="18" charset="0"/>
                <a:cs typeface="Times New Roman" panose="02020603050405020304" pitchFamily="18" charset="0"/>
              </a:rPr>
              <a:t>Shaping a jib and guide jib</a:t>
            </a:r>
          </a:p>
          <a:p>
            <a:r>
              <a:rPr lang="en-US" sz="2800" dirty="0" smtClean="0">
                <a:latin typeface="Times New Roman" panose="02020603050405020304" pitchFamily="18" charset="0"/>
                <a:cs typeface="Times New Roman" panose="02020603050405020304" pitchFamily="18" charset="0"/>
              </a:rPr>
              <a:t>Shaping a curved surface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2949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PLANER</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pPr marL="0" indent="0" algn="just">
              <a:buNone/>
            </a:pPr>
            <a:r>
              <a:rPr lang="en-IN" sz="2800" dirty="0">
                <a:latin typeface="Times New Roman"/>
                <a:cs typeface="Times New Roman"/>
              </a:rPr>
              <a:t>The </a:t>
            </a:r>
            <a:r>
              <a:rPr lang="en-IN" sz="2800" spc="-5" dirty="0">
                <a:latin typeface="Times New Roman"/>
                <a:cs typeface="Times New Roman"/>
              </a:rPr>
              <a:t>machine </a:t>
            </a:r>
            <a:r>
              <a:rPr lang="en-IN" sz="2800" dirty="0">
                <a:latin typeface="Times New Roman"/>
                <a:cs typeface="Times New Roman"/>
              </a:rPr>
              <a:t>tool </a:t>
            </a:r>
            <a:r>
              <a:rPr lang="en-IN" sz="2800" spc="5" dirty="0">
                <a:latin typeface="Times New Roman"/>
                <a:cs typeface="Times New Roman"/>
              </a:rPr>
              <a:t>for </a:t>
            </a:r>
            <a:r>
              <a:rPr lang="en-IN" sz="2800" dirty="0">
                <a:latin typeface="Times New Roman"/>
                <a:cs typeface="Times New Roman"/>
              </a:rPr>
              <a:t>planning is a </a:t>
            </a:r>
            <a:r>
              <a:rPr lang="en-IN" sz="2800" i="1" dirty="0">
                <a:latin typeface="Times New Roman"/>
                <a:cs typeface="Times New Roman"/>
              </a:rPr>
              <a:t>planer</a:t>
            </a:r>
            <a:r>
              <a:rPr lang="en-IN" sz="2800" dirty="0">
                <a:latin typeface="Times New Roman"/>
                <a:cs typeface="Times New Roman"/>
              </a:rPr>
              <a:t>. </a:t>
            </a:r>
            <a:r>
              <a:rPr lang="en-IN" sz="2800" spc="-5" dirty="0">
                <a:latin typeface="Times New Roman"/>
                <a:cs typeface="Times New Roman"/>
              </a:rPr>
              <a:t>Cutting </a:t>
            </a:r>
            <a:r>
              <a:rPr lang="en-IN" sz="2800" dirty="0">
                <a:latin typeface="Times New Roman"/>
                <a:cs typeface="Times New Roman"/>
              </a:rPr>
              <a:t>speed is </a:t>
            </a:r>
            <a:r>
              <a:rPr lang="en-IN" sz="2800" spc="-5" dirty="0">
                <a:latin typeface="Times New Roman"/>
                <a:cs typeface="Times New Roman"/>
              </a:rPr>
              <a:t>achieved </a:t>
            </a:r>
            <a:r>
              <a:rPr lang="en-IN" sz="2800" dirty="0">
                <a:latin typeface="Times New Roman"/>
                <a:cs typeface="Times New Roman"/>
              </a:rPr>
              <a:t>by a  </a:t>
            </a:r>
            <a:r>
              <a:rPr lang="en-IN" sz="2800" spc="-5" dirty="0">
                <a:latin typeface="Times New Roman"/>
                <a:cs typeface="Times New Roman"/>
              </a:rPr>
              <a:t>reciprocating worktable that moves the </a:t>
            </a:r>
            <a:r>
              <a:rPr lang="en-IN" sz="2800" dirty="0">
                <a:latin typeface="Times New Roman"/>
                <a:cs typeface="Times New Roman"/>
              </a:rPr>
              <a:t>part past </a:t>
            </a:r>
            <a:r>
              <a:rPr lang="en-IN" sz="2800" spc="-5" dirty="0">
                <a:latin typeface="Times New Roman"/>
                <a:cs typeface="Times New Roman"/>
              </a:rPr>
              <a:t>the single-point cutting tool.  Construction </a:t>
            </a:r>
            <a:r>
              <a:rPr lang="en-IN" sz="2800" dirty="0">
                <a:latin typeface="Times New Roman"/>
                <a:cs typeface="Times New Roman"/>
              </a:rPr>
              <a:t>and </a:t>
            </a:r>
            <a:r>
              <a:rPr lang="en-IN" sz="2800" spc="-10" dirty="0">
                <a:latin typeface="Times New Roman"/>
                <a:cs typeface="Times New Roman"/>
              </a:rPr>
              <a:t>motion </a:t>
            </a:r>
            <a:r>
              <a:rPr lang="en-IN" sz="2800" spc="-5" dirty="0">
                <a:latin typeface="Times New Roman"/>
                <a:cs typeface="Times New Roman"/>
              </a:rPr>
              <a:t>capability </a:t>
            </a:r>
            <a:r>
              <a:rPr lang="en-IN" sz="2800" dirty="0">
                <a:latin typeface="Times New Roman"/>
                <a:cs typeface="Times New Roman"/>
              </a:rPr>
              <a:t>of a planer </a:t>
            </a:r>
            <a:r>
              <a:rPr lang="en-IN" sz="2800" spc="-5" dirty="0">
                <a:latin typeface="Times New Roman"/>
                <a:cs typeface="Times New Roman"/>
              </a:rPr>
              <a:t>permit much larger parts to </a:t>
            </a:r>
            <a:r>
              <a:rPr lang="en-IN" sz="2800" dirty="0" smtClean="0">
                <a:latin typeface="Times New Roman"/>
                <a:cs typeface="Times New Roman"/>
              </a:rPr>
              <a:t>be  </a:t>
            </a:r>
            <a:r>
              <a:rPr lang="en-IN" sz="2800" spc="-5" dirty="0">
                <a:latin typeface="Times New Roman"/>
                <a:cs typeface="Times New Roman"/>
              </a:rPr>
              <a:t>machined </a:t>
            </a:r>
            <a:r>
              <a:rPr lang="en-IN" sz="2800" dirty="0">
                <a:latin typeface="Times New Roman"/>
                <a:cs typeface="Times New Roman"/>
              </a:rPr>
              <a:t>than on a</a:t>
            </a:r>
            <a:r>
              <a:rPr lang="en-IN" sz="2800" spc="20" dirty="0">
                <a:latin typeface="Times New Roman"/>
                <a:cs typeface="Times New Roman"/>
              </a:rPr>
              <a:t> </a:t>
            </a:r>
            <a:r>
              <a:rPr lang="en-IN" sz="2800" spc="-5" dirty="0">
                <a:latin typeface="Times New Roman"/>
                <a:cs typeface="Times New Roman"/>
              </a:rPr>
              <a:t>shaper</a:t>
            </a:r>
            <a:r>
              <a:rPr lang="en-IN" sz="2800" spc="-5" dirty="0" smtClean="0">
                <a:latin typeface="Times New Roman"/>
                <a:cs typeface="Times New Roman"/>
              </a:rPr>
              <a:t>.</a:t>
            </a:r>
          </a:p>
          <a:p>
            <a:pPr marL="0" indent="0" algn="just">
              <a:buNone/>
            </a:pPr>
            <a:endParaRPr lang="en-US" sz="2800" spc="-5" dirty="0">
              <a:latin typeface="Times New Roman"/>
              <a:cs typeface="Times New Roman"/>
            </a:endParaRPr>
          </a:p>
          <a:p>
            <a:pPr marL="0" indent="0" algn="just">
              <a:buNone/>
            </a:pPr>
            <a:r>
              <a:rPr lang="en-US" sz="2800" b="1" spc="-5" dirty="0" smtClean="0">
                <a:solidFill>
                  <a:schemeClr val="tx2">
                    <a:lumMod val="60000"/>
                    <a:lumOff val="40000"/>
                  </a:schemeClr>
                </a:solidFill>
                <a:latin typeface="Times New Roman"/>
                <a:cs typeface="Times New Roman"/>
              </a:rPr>
              <a:t>CLASSIFICATION OF PLANING MACHINE</a:t>
            </a:r>
          </a:p>
          <a:p>
            <a:pPr marL="0" indent="0" algn="just">
              <a:buNone/>
            </a:pPr>
            <a:endParaRPr lang="en-US" sz="2800" b="1" spc="-5" dirty="0" smtClean="0">
              <a:solidFill>
                <a:schemeClr val="tx2">
                  <a:lumMod val="60000"/>
                  <a:lumOff val="40000"/>
                </a:schemeClr>
              </a:solidFill>
              <a:latin typeface="Times New Roman"/>
              <a:cs typeface="Times New Roman"/>
            </a:endParaRPr>
          </a:p>
          <a:p>
            <a:pPr marL="0" indent="0" algn="just">
              <a:buNone/>
            </a:pPr>
            <a:r>
              <a:rPr lang="en-US" sz="2400" spc="-5" dirty="0" smtClean="0">
                <a:latin typeface="Times New Roman"/>
                <a:cs typeface="Times New Roman"/>
              </a:rPr>
              <a:t>1. Standard or double housing planer</a:t>
            </a:r>
          </a:p>
          <a:p>
            <a:pPr marL="0" indent="0" algn="just">
              <a:buNone/>
            </a:pPr>
            <a:r>
              <a:rPr lang="en-US" sz="2400" spc="-5" dirty="0" smtClean="0">
                <a:latin typeface="Times New Roman"/>
                <a:cs typeface="Times New Roman"/>
              </a:rPr>
              <a:t>2. Open side planer</a:t>
            </a:r>
          </a:p>
          <a:p>
            <a:pPr marL="0" indent="0" algn="just">
              <a:buNone/>
            </a:pPr>
            <a:r>
              <a:rPr lang="en-US" sz="2400" spc="-5" dirty="0" smtClean="0">
                <a:latin typeface="Times New Roman"/>
                <a:cs typeface="Times New Roman"/>
              </a:rPr>
              <a:t>3. Pit type planer</a:t>
            </a:r>
          </a:p>
          <a:p>
            <a:pPr marL="0" indent="0" algn="just">
              <a:buNone/>
            </a:pPr>
            <a:r>
              <a:rPr lang="en-US" sz="2400" spc="-5" dirty="0" smtClean="0">
                <a:latin typeface="Times New Roman"/>
                <a:cs typeface="Times New Roman"/>
              </a:rPr>
              <a:t>4. Edge or plate planer</a:t>
            </a:r>
          </a:p>
          <a:p>
            <a:pPr marL="0" indent="0" algn="just">
              <a:buNone/>
            </a:pPr>
            <a:r>
              <a:rPr lang="en-US" sz="2400" spc="-5" dirty="0" smtClean="0">
                <a:latin typeface="Times New Roman"/>
                <a:cs typeface="Times New Roman"/>
              </a:rPr>
              <a:t>5. Divided table planer</a:t>
            </a:r>
          </a:p>
          <a:p>
            <a:pPr marL="0" indent="0" algn="just">
              <a:buNone/>
            </a:pPr>
            <a:r>
              <a:rPr lang="en-US" sz="2400" spc="-5" dirty="0" smtClean="0">
                <a:latin typeface="Times New Roman"/>
                <a:cs typeface="Times New Roman"/>
              </a:rPr>
              <a:t>6. Universal planer</a:t>
            </a:r>
            <a:endParaRPr lang="en-IN" sz="2400" dirty="0">
              <a:latin typeface="Times New Roman"/>
              <a:cs typeface="Times New Roman"/>
            </a:endParaRPr>
          </a:p>
          <a:p>
            <a:pPr marL="0" indent="0" algn="just">
              <a:buNone/>
            </a:pPr>
            <a:endParaRPr lang="en-IN" sz="2800" dirty="0"/>
          </a:p>
        </p:txBody>
      </p:sp>
    </p:spTree>
    <p:extLst>
      <p:ext uri="{BB962C8B-B14F-4D97-AF65-F5344CB8AC3E}">
        <p14:creationId xmlns:p14="http://schemas.microsoft.com/office/powerpoint/2010/main" xmlns="" val="3434101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DESCRIPTION OF PLANER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a:t>
            </a:r>
            <a:endParaRPr lang="en-IN" dirty="0"/>
          </a:p>
        </p:txBody>
      </p:sp>
      <p:sp>
        <p:nvSpPr>
          <p:cNvPr id="4" name="object 3"/>
          <p:cNvSpPr/>
          <p:nvPr/>
        </p:nvSpPr>
        <p:spPr>
          <a:xfrm>
            <a:off x="860514" y="1548363"/>
            <a:ext cx="7750085" cy="446728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158819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MAIN PARTS OF PLANER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Bed </a:t>
            </a:r>
          </a:p>
          <a:p>
            <a:r>
              <a:rPr lang="en-US" sz="2800" dirty="0" smtClean="0">
                <a:latin typeface="Times New Roman" panose="02020603050405020304" pitchFamily="18" charset="0"/>
                <a:cs typeface="Times New Roman" panose="02020603050405020304" pitchFamily="18" charset="0"/>
              </a:rPr>
              <a:t>Table </a:t>
            </a:r>
          </a:p>
          <a:p>
            <a:r>
              <a:rPr lang="en-US" sz="2800" dirty="0" smtClean="0">
                <a:latin typeface="Times New Roman" panose="02020603050405020304" pitchFamily="18" charset="0"/>
                <a:cs typeface="Times New Roman" panose="02020603050405020304" pitchFamily="18" charset="0"/>
              </a:rPr>
              <a:t>Housing</a:t>
            </a:r>
          </a:p>
          <a:p>
            <a:r>
              <a:rPr lang="en-US" sz="2800" dirty="0" smtClean="0">
                <a:latin typeface="Times New Roman" panose="02020603050405020304" pitchFamily="18" charset="0"/>
                <a:cs typeface="Times New Roman" panose="02020603050405020304" pitchFamily="18" charset="0"/>
              </a:rPr>
              <a:t>Cross rail</a:t>
            </a:r>
          </a:p>
          <a:p>
            <a:r>
              <a:rPr lang="en-US" sz="2800" dirty="0" smtClean="0">
                <a:latin typeface="Times New Roman" panose="02020603050405020304" pitchFamily="18" charset="0"/>
                <a:cs typeface="Times New Roman" panose="02020603050405020304" pitchFamily="18" charset="0"/>
              </a:rPr>
              <a:t>Saddle</a:t>
            </a:r>
          </a:p>
          <a:p>
            <a:r>
              <a:rPr lang="en-US" sz="2800" dirty="0" smtClean="0">
                <a:latin typeface="Times New Roman" panose="02020603050405020304" pitchFamily="18" charset="0"/>
                <a:cs typeface="Times New Roman" panose="02020603050405020304" pitchFamily="18" charset="0"/>
              </a:rPr>
              <a:t>Tool head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36362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WORKS ON PLANER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800" dirty="0" smtClean="0">
                <a:latin typeface="Times New Roman" panose="02020603050405020304" pitchFamily="18" charset="0"/>
                <a:cs typeface="Times New Roman" panose="02020603050405020304" pitchFamily="18" charset="0"/>
              </a:rPr>
              <a:t>Bed and slides of all kind of machine</a:t>
            </a:r>
          </a:p>
          <a:p>
            <a:r>
              <a:rPr lang="en-US" sz="2800" dirty="0" smtClean="0">
                <a:latin typeface="Times New Roman" panose="02020603050405020304" pitchFamily="18" charset="0"/>
                <a:cs typeface="Times New Roman" panose="02020603050405020304" pitchFamily="18" charset="0"/>
              </a:rPr>
              <a:t>Large structures and frames of different engine</a:t>
            </a:r>
          </a:p>
          <a:p>
            <a:r>
              <a:rPr lang="en-US" sz="2800" dirty="0" smtClean="0">
                <a:latin typeface="Times New Roman" panose="02020603050405020304" pitchFamily="18" charset="0"/>
                <a:cs typeface="Times New Roman" panose="02020603050405020304" pitchFamily="18" charset="0"/>
              </a:rPr>
              <a:t>Locomotive frames </a:t>
            </a:r>
          </a:p>
          <a:p>
            <a:r>
              <a:rPr lang="en-US" sz="2800" dirty="0" smtClean="0">
                <a:latin typeface="Times New Roman" panose="02020603050405020304" pitchFamily="18" charset="0"/>
                <a:cs typeface="Times New Roman" panose="02020603050405020304" pitchFamily="18" charset="0"/>
              </a:rPr>
              <a:t>Forging hammer die block</a:t>
            </a:r>
          </a:p>
          <a:p>
            <a:r>
              <a:rPr lang="en-US" sz="2800" dirty="0" smtClean="0">
                <a:latin typeface="Times New Roman" panose="02020603050405020304" pitchFamily="18" charset="0"/>
                <a:cs typeface="Times New Roman" panose="02020603050405020304" pitchFamily="18" charset="0"/>
              </a:rPr>
              <a:t>Dies , jigs and fixtures </a:t>
            </a:r>
          </a:p>
          <a:p>
            <a:r>
              <a:rPr lang="en-US" sz="2800" dirty="0" smtClean="0">
                <a:latin typeface="Times New Roman" panose="02020603050405020304" pitchFamily="18" charset="0"/>
                <a:cs typeface="Times New Roman" panose="02020603050405020304" pitchFamily="18" charset="0"/>
              </a:rPr>
              <a:t>Helical grooves on large valves</a:t>
            </a:r>
          </a:p>
          <a:p>
            <a:r>
              <a:rPr lang="en-US" sz="2800" dirty="0" smtClean="0">
                <a:latin typeface="Times New Roman" panose="02020603050405020304" pitchFamily="18" charset="0"/>
                <a:cs typeface="Times New Roman" panose="02020603050405020304" pitchFamily="18" charset="0"/>
              </a:rPr>
              <a:t>Deep slot on large motors</a:t>
            </a:r>
          </a:p>
          <a:p>
            <a:r>
              <a:rPr lang="en-US" sz="2800" dirty="0" smtClean="0">
                <a:latin typeface="Times New Roman" panose="02020603050405020304" pitchFamily="18" charset="0"/>
                <a:cs typeface="Times New Roman" panose="02020603050405020304" pitchFamily="18" charset="0"/>
              </a:rPr>
              <a:t>Roll mill bearing </a:t>
            </a:r>
          </a:p>
          <a:p>
            <a:r>
              <a:rPr lang="en-US" sz="2800" dirty="0" smtClean="0">
                <a:latin typeface="Times New Roman" panose="02020603050405020304" pitchFamily="18" charset="0"/>
                <a:cs typeface="Times New Roman" panose="02020603050405020304" pitchFamily="18" charset="0"/>
              </a:rPr>
              <a:t>Lathe carriage and way</a:t>
            </a:r>
          </a:p>
          <a:p>
            <a:r>
              <a:rPr lang="en-US" sz="2800" dirty="0" smtClean="0">
                <a:latin typeface="Times New Roman" panose="02020603050405020304" pitchFamily="18" charset="0"/>
                <a:cs typeface="Times New Roman" panose="02020603050405020304" pitchFamily="18" charset="0"/>
              </a:rPr>
              <a:t>Pressure plate</a:t>
            </a:r>
          </a:p>
          <a:p>
            <a:r>
              <a:rPr lang="en-US" sz="2800" dirty="0" smtClean="0">
                <a:latin typeface="Times New Roman" panose="02020603050405020304" pitchFamily="18" charset="0"/>
                <a:cs typeface="Times New Roman" panose="02020603050405020304" pitchFamily="18" charset="0"/>
              </a:rPr>
              <a:t>Parts of large hydraulic presses</a:t>
            </a:r>
          </a:p>
          <a:p>
            <a:endParaRPr lang="en-IN" sz="2800" dirty="0"/>
          </a:p>
        </p:txBody>
      </p:sp>
    </p:spTree>
    <p:extLst>
      <p:ext uri="{BB962C8B-B14F-4D97-AF65-F5344CB8AC3E}">
        <p14:creationId xmlns:p14="http://schemas.microsoft.com/office/powerpoint/2010/main" xmlns="" val="373208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Tools for shapers</a:t>
            </a:r>
            <a:endParaRPr lang="en-I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5073427"/>
          </a:xfrm>
        </p:spPr>
        <p:txBody>
          <a:bodyPr>
            <a:normAutofit/>
          </a:bodyPr>
          <a:lstStyle/>
          <a:p>
            <a:pPr algn="just"/>
            <a:r>
              <a:rPr lang="en-US" sz="2800" dirty="0" smtClean="0">
                <a:latin typeface="Times New Roman" panose="02020603050405020304" pitchFamily="18" charset="0"/>
                <a:cs typeface="Times New Roman" panose="02020603050405020304" pitchFamily="18" charset="0"/>
              </a:rPr>
              <a:t>1. Round nose roughing tool</a:t>
            </a:r>
          </a:p>
          <a:p>
            <a:r>
              <a:rPr lang="en-US" sz="2800" dirty="0" smtClean="0">
                <a:latin typeface="Times New Roman" panose="02020603050405020304" pitchFamily="18" charset="0"/>
                <a:cs typeface="Times New Roman" panose="02020603050405020304" pitchFamily="18" charset="0"/>
              </a:rPr>
              <a:t>2.Down cutting tool</a:t>
            </a:r>
          </a:p>
          <a:p>
            <a:r>
              <a:rPr lang="en-US" sz="2800" dirty="0" smtClean="0">
                <a:latin typeface="Times New Roman" panose="02020603050405020304" pitchFamily="18" charset="0"/>
                <a:cs typeface="Times New Roman" panose="02020603050405020304" pitchFamily="18" charset="0"/>
              </a:rPr>
              <a:t>3. Square nose finishing tool</a:t>
            </a:r>
          </a:p>
          <a:p>
            <a:r>
              <a:rPr lang="en-US" sz="2800" dirty="0" smtClean="0">
                <a:latin typeface="Times New Roman" panose="02020603050405020304" pitchFamily="18" charset="0"/>
                <a:cs typeface="Times New Roman" panose="02020603050405020304" pitchFamily="18" charset="0"/>
              </a:rPr>
              <a:t>4. Side recessing tool</a:t>
            </a:r>
          </a:p>
          <a:p>
            <a:r>
              <a:rPr lang="en-US" sz="2800" dirty="0" smtClean="0">
                <a:latin typeface="Times New Roman" panose="02020603050405020304" pitchFamily="18" charset="0"/>
                <a:cs typeface="Times New Roman" panose="02020603050405020304" pitchFamily="18" charset="0"/>
              </a:rPr>
              <a:t>5. Parting off tool</a:t>
            </a:r>
          </a:p>
          <a:p>
            <a:r>
              <a:rPr lang="en-US" sz="2800" dirty="0" smtClean="0">
                <a:latin typeface="Times New Roman" panose="02020603050405020304" pitchFamily="18" charset="0"/>
                <a:cs typeface="Times New Roman" panose="02020603050405020304" pitchFamily="18" charset="0"/>
              </a:rPr>
              <a:t>6. Goose neck tool </a:t>
            </a:r>
          </a:p>
          <a:p>
            <a:endParaRPr lang="en-IN" sz="2800" dirty="0"/>
          </a:p>
        </p:txBody>
      </p:sp>
    </p:spTree>
    <p:extLst>
      <p:ext uri="{BB962C8B-B14F-4D97-AF65-F5344CB8AC3E}">
        <p14:creationId xmlns:p14="http://schemas.microsoft.com/office/powerpoint/2010/main" xmlns="" val="3293608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DIFFERENCE SHAPER AND PLANER</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IN" sz="2400" i="1" dirty="0">
                <a:latin typeface="Times New Roman"/>
                <a:cs typeface="Times New Roman"/>
              </a:rPr>
              <a:t>Planning </a:t>
            </a:r>
            <a:r>
              <a:rPr lang="en-IN" sz="2400" spc="-5" dirty="0">
                <a:latin typeface="Times New Roman"/>
                <a:cs typeface="Times New Roman"/>
              </a:rPr>
              <a:t>and </a:t>
            </a:r>
            <a:r>
              <a:rPr lang="en-IN" sz="2400" i="1" dirty="0">
                <a:latin typeface="Times New Roman"/>
                <a:cs typeface="Times New Roman"/>
              </a:rPr>
              <a:t>shaping </a:t>
            </a:r>
            <a:r>
              <a:rPr lang="en-IN" sz="2400" dirty="0">
                <a:latin typeface="Times New Roman"/>
                <a:cs typeface="Times New Roman"/>
              </a:rPr>
              <a:t>are </a:t>
            </a:r>
            <a:r>
              <a:rPr lang="en-IN" sz="2400" spc="-10" dirty="0">
                <a:latin typeface="Times New Roman"/>
                <a:cs typeface="Times New Roman"/>
              </a:rPr>
              <a:t>similar </a:t>
            </a:r>
            <a:r>
              <a:rPr lang="en-IN" sz="2400" spc="-5" dirty="0">
                <a:latin typeface="Times New Roman"/>
                <a:cs typeface="Times New Roman"/>
              </a:rPr>
              <a:t>operations, which </a:t>
            </a:r>
            <a:r>
              <a:rPr lang="en-IN" sz="2400" dirty="0">
                <a:latin typeface="Times New Roman"/>
                <a:cs typeface="Times New Roman"/>
              </a:rPr>
              <a:t>differ </a:t>
            </a:r>
            <a:r>
              <a:rPr lang="en-IN" sz="2400" spc="-5" dirty="0">
                <a:latin typeface="Times New Roman"/>
                <a:cs typeface="Times New Roman"/>
              </a:rPr>
              <a:t>in the kinematics  </a:t>
            </a:r>
            <a:r>
              <a:rPr lang="en-IN" sz="2400" dirty="0">
                <a:latin typeface="Times New Roman"/>
                <a:cs typeface="Times New Roman"/>
              </a:rPr>
              <a:t>of the process. Planning </a:t>
            </a:r>
            <a:r>
              <a:rPr lang="en-IN" sz="2400" spc="-5" dirty="0">
                <a:latin typeface="Times New Roman"/>
                <a:cs typeface="Times New Roman"/>
              </a:rPr>
              <a:t>is </a:t>
            </a:r>
            <a:r>
              <a:rPr lang="en-IN" sz="2400" dirty="0">
                <a:latin typeface="Times New Roman"/>
                <a:cs typeface="Times New Roman"/>
              </a:rPr>
              <a:t>a </a:t>
            </a:r>
            <a:r>
              <a:rPr lang="en-IN" sz="2400" spc="-5" dirty="0">
                <a:latin typeface="Times New Roman"/>
                <a:cs typeface="Times New Roman"/>
              </a:rPr>
              <a:t>machining operation in which the primary  cutting </a:t>
            </a:r>
            <a:r>
              <a:rPr lang="en-IN" sz="2400" spc="-10" dirty="0">
                <a:latin typeface="Times New Roman"/>
                <a:cs typeface="Times New Roman"/>
              </a:rPr>
              <a:t>motion </a:t>
            </a:r>
            <a:r>
              <a:rPr lang="en-IN" sz="2400" dirty="0">
                <a:latin typeface="Times New Roman"/>
                <a:cs typeface="Times New Roman"/>
              </a:rPr>
              <a:t>is </a:t>
            </a:r>
            <a:r>
              <a:rPr lang="en-IN" sz="2400" spc="-5" dirty="0">
                <a:latin typeface="Times New Roman"/>
                <a:cs typeface="Times New Roman"/>
              </a:rPr>
              <a:t>performed </a:t>
            </a:r>
            <a:r>
              <a:rPr lang="en-IN" sz="2400" dirty="0">
                <a:latin typeface="Times New Roman"/>
                <a:cs typeface="Times New Roman"/>
              </a:rPr>
              <a:t>by </a:t>
            </a:r>
            <a:r>
              <a:rPr lang="en-IN" sz="2400" spc="-5" dirty="0">
                <a:latin typeface="Times New Roman"/>
                <a:cs typeface="Times New Roman"/>
              </a:rPr>
              <a:t>the </a:t>
            </a:r>
            <a:r>
              <a:rPr lang="en-IN" sz="2400" dirty="0">
                <a:latin typeface="Times New Roman"/>
                <a:cs typeface="Times New Roman"/>
              </a:rPr>
              <a:t>work </a:t>
            </a:r>
            <a:r>
              <a:rPr lang="en-IN" sz="2400" spc="-5" dirty="0">
                <a:latin typeface="Times New Roman"/>
                <a:cs typeface="Times New Roman"/>
              </a:rPr>
              <a:t>piece </a:t>
            </a:r>
            <a:r>
              <a:rPr lang="en-IN" sz="2400" dirty="0">
                <a:latin typeface="Times New Roman"/>
                <a:cs typeface="Times New Roman"/>
              </a:rPr>
              <a:t>and feed </a:t>
            </a:r>
            <a:r>
              <a:rPr lang="en-IN" sz="2400" spc="-10" dirty="0">
                <a:latin typeface="Times New Roman"/>
                <a:cs typeface="Times New Roman"/>
              </a:rPr>
              <a:t>motion </a:t>
            </a:r>
            <a:r>
              <a:rPr lang="en-IN" sz="2400" spc="-5" dirty="0">
                <a:latin typeface="Times New Roman"/>
                <a:cs typeface="Times New Roman"/>
              </a:rPr>
              <a:t>is imparted  </a:t>
            </a:r>
            <a:r>
              <a:rPr lang="en-IN" sz="2400" dirty="0">
                <a:latin typeface="Times New Roman"/>
                <a:cs typeface="Times New Roman"/>
              </a:rPr>
              <a:t>to </a:t>
            </a:r>
            <a:r>
              <a:rPr lang="en-IN" sz="2400" spc="-5" dirty="0">
                <a:latin typeface="Times New Roman"/>
                <a:cs typeface="Times New Roman"/>
              </a:rPr>
              <a:t>the cutting tool. </a:t>
            </a:r>
            <a:r>
              <a:rPr lang="en-IN" sz="2400" dirty="0">
                <a:latin typeface="Times New Roman"/>
                <a:cs typeface="Times New Roman"/>
              </a:rPr>
              <a:t>In shaping, </a:t>
            </a:r>
            <a:r>
              <a:rPr lang="en-IN" sz="2400" spc="-5" dirty="0">
                <a:latin typeface="Times New Roman"/>
                <a:cs typeface="Times New Roman"/>
              </a:rPr>
              <a:t>the primary </a:t>
            </a:r>
            <a:r>
              <a:rPr lang="en-IN" sz="2400" spc="-10" dirty="0">
                <a:latin typeface="Times New Roman"/>
                <a:cs typeface="Times New Roman"/>
              </a:rPr>
              <a:t>motion </a:t>
            </a:r>
            <a:r>
              <a:rPr lang="en-IN" sz="2400" spc="-5" dirty="0">
                <a:latin typeface="Times New Roman"/>
                <a:cs typeface="Times New Roman"/>
              </a:rPr>
              <a:t>is performed </a:t>
            </a:r>
            <a:r>
              <a:rPr lang="en-IN" sz="2400" dirty="0">
                <a:latin typeface="Times New Roman"/>
                <a:cs typeface="Times New Roman"/>
              </a:rPr>
              <a:t>by </a:t>
            </a:r>
            <a:r>
              <a:rPr lang="en-IN" sz="2400" spc="-5" dirty="0">
                <a:latin typeface="Times New Roman"/>
                <a:cs typeface="Times New Roman"/>
              </a:rPr>
              <a:t>the tool,  </a:t>
            </a:r>
            <a:r>
              <a:rPr lang="en-IN" sz="2400" dirty="0">
                <a:latin typeface="Times New Roman"/>
                <a:cs typeface="Times New Roman"/>
              </a:rPr>
              <a:t>and feed by </a:t>
            </a:r>
            <a:r>
              <a:rPr lang="en-IN" sz="2400" spc="-5" dirty="0">
                <a:latin typeface="Times New Roman"/>
                <a:cs typeface="Times New Roman"/>
              </a:rPr>
              <a:t>the </a:t>
            </a:r>
            <a:r>
              <a:rPr lang="en-IN" sz="2400" dirty="0">
                <a:latin typeface="Times New Roman"/>
                <a:cs typeface="Times New Roman"/>
              </a:rPr>
              <a:t>work</a:t>
            </a:r>
            <a:r>
              <a:rPr lang="en-IN" sz="2400" spc="25" dirty="0">
                <a:latin typeface="Times New Roman"/>
                <a:cs typeface="Times New Roman"/>
              </a:rPr>
              <a:t> </a:t>
            </a:r>
            <a:r>
              <a:rPr lang="en-IN" sz="2400" spc="-5" dirty="0" smtClean="0">
                <a:latin typeface="Times New Roman"/>
                <a:cs typeface="Times New Roman"/>
              </a:rPr>
              <a:t>piece.</a:t>
            </a:r>
            <a:endParaRPr lang="en-IN" sz="2400" dirty="0">
              <a:latin typeface="Times New Roman"/>
              <a:cs typeface="Times New Roman"/>
            </a:endParaRPr>
          </a:p>
          <a:p>
            <a:endParaRPr lang="en-IN" dirty="0"/>
          </a:p>
        </p:txBody>
      </p:sp>
      <p:sp>
        <p:nvSpPr>
          <p:cNvPr id="4" name="object 6"/>
          <p:cNvSpPr/>
          <p:nvPr/>
        </p:nvSpPr>
        <p:spPr>
          <a:xfrm>
            <a:off x="762000" y="3933056"/>
            <a:ext cx="8058472" cy="280831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813723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SALTTING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IN" sz="2800" spc="-5" dirty="0">
                <a:latin typeface="Times New Roman"/>
                <a:cs typeface="Times New Roman"/>
              </a:rPr>
              <a:t>Slotting machines can </a:t>
            </a:r>
            <a:r>
              <a:rPr lang="en-IN" sz="2800" spc="-10" dirty="0">
                <a:latin typeface="Times New Roman"/>
                <a:cs typeface="Times New Roman"/>
              </a:rPr>
              <a:t>simply </a:t>
            </a:r>
            <a:r>
              <a:rPr lang="en-IN" sz="2800" dirty="0">
                <a:latin typeface="Times New Roman"/>
                <a:cs typeface="Times New Roman"/>
              </a:rPr>
              <a:t>be </a:t>
            </a:r>
            <a:r>
              <a:rPr lang="en-IN" sz="2800" spc="-5" dirty="0">
                <a:latin typeface="Times New Roman"/>
                <a:cs typeface="Times New Roman"/>
              </a:rPr>
              <a:t>considered </a:t>
            </a:r>
            <a:r>
              <a:rPr lang="en-IN" sz="2800" dirty="0">
                <a:latin typeface="Times New Roman"/>
                <a:cs typeface="Times New Roman"/>
              </a:rPr>
              <a:t>as </a:t>
            </a:r>
            <a:r>
              <a:rPr lang="en-IN" sz="2800" spc="-5" dirty="0">
                <a:latin typeface="Times New Roman"/>
                <a:cs typeface="Times New Roman"/>
              </a:rPr>
              <a:t>vertical shaping machine.  </a:t>
            </a:r>
            <a:r>
              <a:rPr lang="en-IN" sz="2800" dirty="0">
                <a:latin typeface="Times New Roman"/>
                <a:cs typeface="Times New Roman"/>
              </a:rPr>
              <a:t>Unlike </a:t>
            </a:r>
            <a:r>
              <a:rPr lang="en-IN" sz="2800" spc="-5" dirty="0">
                <a:latin typeface="Times New Roman"/>
                <a:cs typeface="Times New Roman"/>
              </a:rPr>
              <a:t>shaping </a:t>
            </a:r>
            <a:r>
              <a:rPr lang="en-IN" sz="2800" dirty="0">
                <a:latin typeface="Times New Roman"/>
                <a:cs typeface="Times New Roman"/>
              </a:rPr>
              <a:t>and planning </a:t>
            </a:r>
            <a:r>
              <a:rPr lang="en-IN" sz="2800" spc="-5" dirty="0">
                <a:latin typeface="Times New Roman"/>
                <a:cs typeface="Times New Roman"/>
              </a:rPr>
              <a:t>machines, slotting machines are generally </a:t>
            </a:r>
            <a:r>
              <a:rPr lang="en-IN" sz="2800" dirty="0">
                <a:latin typeface="Times New Roman"/>
                <a:cs typeface="Times New Roman"/>
              </a:rPr>
              <a:t>used  to </a:t>
            </a:r>
            <a:r>
              <a:rPr lang="en-IN" sz="2800" spc="-5" dirty="0">
                <a:latin typeface="Times New Roman"/>
                <a:cs typeface="Times New Roman"/>
              </a:rPr>
              <a:t>machine internal </a:t>
            </a:r>
            <a:r>
              <a:rPr lang="en-IN" sz="2800" dirty="0">
                <a:latin typeface="Times New Roman"/>
                <a:cs typeface="Times New Roman"/>
              </a:rPr>
              <a:t>surfaces </a:t>
            </a:r>
            <a:r>
              <a:rPr lang="en-IN" sz="2800" spc="-5" dirty="0">
                <a:latin typeface="Times New Roman"/>
                <a:cs typeface="Times New Roman"/>
              </a:rPr>
              <a:t>(flat, formed </a:t>
            </a:r>
            <a:r>
              <a:rPr lang="en-IN" sz="2800" dirty="0">
                <a:latin typeface="Times New Roman"/>
                <a:cs typeface="Times New Roman"/>
              </a:rPr>
              <a:t>grooves and</a:t>
            </a:r>
            <a:r>
              <a:rPr lang="en-IN" sz="2800" spc="35" dirty="0">
                <a:latin typeface="Times New Roman"/>
                <a:cs typeface="Times New Roman"/>
              </a:rPr>
              <a:t> </a:t>
            </a:r>
            <a:r>
              <a:rPr lang="en-IN" sz="2800" spc="-5" dirty="0" smtClean="0">
                <a:latin typeface="Times New Roman"/>
                <a:cs typeface="Times New Roman"/>
              </a:rPr>
              <a:t>cylindrical.</a:t>
            </a:r>
          </a:p>
          <a:p>
            <a:pPr marL="0" indent="0" algn="just">
              <a:buNone/>
            </a:pPr>
            <a:endParaRPr lang="en-US" sz="2800" spc="-5" dirty="0">
              <a:latin typeface="Times New Roman"/>
              <a:cs typeface="Times New Roman"/>
            </a:endParaRPr>
          </a:p>
          <a:p>
            <a:pPr marL="0" indent="0" algn="just">
              <a:buNone/>
            </a:pPr>
            <a:r>
              <a:rPr lang="en-US" sz="2800" b="1" spc="-5" dirty="0" smtClean="0">
                <a:solidFill>
                  <a:schemeClr val="tx2">
                    <a:lumMod val="60000"/>
                    <a:lumOff val="40000"/>
                  </a:schemeClr>
                </a:solidFill>
                <a:latin typeface="Times New Roman"/>
                <a:cs typeface="Times New Roman"/>
              </a:rPr>
              <a:t>CLASSIFICATION OF SLOTTING MACHINE</a:t>
            </a:r>
          </a:p>
          <a:p>
            <a:pPr marL="514350" indent="-514350" algn="just">
              <a:buAutoNum type="arabicPeriod"/>
            </a:pPr>
            <a:r>
              <a:rPr lang="en-US" sz="2800" spc="-5" dirty="0" smtClean="0">
                <a:latin typeface="Times New Roman"/>
                <a:cs typeface="Times New Roman"/>
              </a:rPr>
              <a:t>Punch type </a:t>
            </a:r>
            <a:r>
              <a:rPr lang="en-US" sz="2800" spc="-5" dirty="0" err="1" smtClean="0">
                <a:latin typeface="Times New Roman"/>
                <a:cs typeface="Times New Roman"/>
              </a:rPr>
              <a:t>slotter</a:t>
            </a:r>
            <a:r>
              <a:rPr lang="en-US" sz="2800" spc="-5" dirty="0" smtClean="0">
                <a:latin typeface="Times New Roman"/>
                <a:cs typeface="Times New Roman"/>
              </a:rPr>
              <a:t> machine</a:t>
            </a:r>
          </a:p>
          <a:p>
            <a:pPr marL="457200" indent="-457200" algn="just">
              <a:buAutoNum type="arabicPeriod"/>
            </a:pPr>
            <a:r>
              <a:rPr lang="en-US" sz="2800" spc="-5" dirty="0" smtClean="0">
                <a:latin typeface="Times New Roman"/>
                <a:cs typeface="Times New Roman"/>
              </a:rPr>
              <a:t>Precision  </a:t>
            </a:r>
            <a:r>
              <a:rPr lang="en-US" sz="2800" spc="-5" dirty="0" err="1" smtClean="0">
                <a:latin typeface="Times New Roman"/>
                <a:cs typeface="Times New Roman"/>
              </a:rPr>
              <a:t>slotter</a:t>
            </a:r>
            <a:r>
              <a:rPr lang="en-US" sz="2800" spc="-5" dirty="0" smtClean="0">
                <a:latin typeface="Times New Roman"/>
                <a:cs typeface="Times New Roman"/>
              </a:rPr>
              <a:t> machine</a:t>
            </a:r>
            <a:endParaRPr lang="en-IN" sz="2400" dirty="0"/>
          </a:p>
        </p:txBody>
      </p:sp>
    </p:spTree>
    <p:extLst>
      <p:ext uri="{BB962C8B-B14F-4D97-AF65-F5344CB8AC3E}">
        <p14:creationId xmlns:p14="http://schemas.microsoft.com/office/powerpoint/2010/main" xmlns="" val="355006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DESCRIPTION OF SLOTTING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object 4"/>
          <p:cNvSpPr>
            <a:spLocks noGrp="1"/>
          </p:cNvSpPr>
          <p:nvPr>
            <p:ph idx="1"/>
          </p:nvPr>
        </p:nvSpPr>
        <p:spPr>
          <a:xfrm>
            <a:off x="467544" y="1340768"/>
            <a:ext cx="8229600" cy="5102027"/>
          </a:xfrm>
          <a:prstGeom prst="rect">
            <a:avLst/>
          </a:prstGeom>
          <a:blipFill>
            <a:blip r:embed="rId2" cstate="print"/>
            <a:stretch>
              <a:fillRect/>
            </a:stretch>
          </a:blipFill>
        </p:spPr>
        <p:txBody>
          <a:bodyPr wrap="square" lIns="0" tIns="0" rIns="0" bIns="0" rtlCol="0"/>
          <a:lstStyle/>
          <a:p>
            <a:pPr marL="0" indent="0">
              <a:buNone/>
            </a:pPr>
            <a:r>
              <a:rPr lang="en-US" dirty="0" smtClean="0"/>
              <a:t>.</a:t>
            </a:r>
            <a:endParaRPr lang="en-IN" dirty="0"/>
          </a:p>
        </p:txBody>
      </p:sp>
    </p:spTree>
    <p:extLst>
      <p:ext uri="{BB962C8B-B14F-4D97-AF65-F5344CB8AC3E}">
        <p14:creationId xmlns:p14="http://schemas.microsoft.com/office/powerpoint/2010/main" xmlns="" val="4281669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MAIN PARTS OF SLOTTING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Base </a:t>
            </a:r>
          </a:p>
          <a:p>
            <a:r>
              <a:rPr lang="en-US" sz="2800" dirty="0" smtClean="0">
                <a:latin typeface="Times New Roman" panose="02020603050405020304" pitchFamily="18" charset="0"/>
                <a:cs typeface="Times New Roman" panose="02020603050405020304" pitchFamily="18" charset="0"/>
              </a:rPr>
              <a:t>Column</a:t>
            </a:r>
          </a:p>
          <a:p>
            <a:r>
              <a:rPr lang="en-US" sz="2800" dirty="0" smtClean="0">
                <a:latin typeface="Times New Roman" panose="02020603050405020304" pitchFamily="18" charset="0"/>
                <a:cs typeface="Times New Roman" panose="02020603050405020304" pitchFamily="18" charset="0"/>
              </a:rPr>
              <a:t>Saddle</a:t>
            </a:r>
          </a:p>
          <a:p>
            <a:r>
              <a:rPr lang="en-US" sz="2800" dirty="0" smtClean="0">
                <a:latin typeface="Times New Roman" panose="02020603050405020304" pitchFamily="18" charset="0"/>
                <a:cs typeface="Times New Roman" panose="02020603050405020304" pitchFamily="18" charset="0"/>
              </a:rPr>
              <a:t>Cross slide</a:t>
            </a:r>
          </a:p>
          <a:p>
            <a:r>
              <a:rPr lang="en-US" sz="2800" dirty="0" smtClean="0">
                <a:latin typeface="Times New Roman" panose="02020603050405020304" pitchFamily="18" charset="0"/>
                <a:cs typeface="Times New Roman" panose="02020603050405020304" pitchFamily="18" charset="0"/>
              </a:rPr>
              <a:t>Rotary table </a:t>
            </a:r>
          </a:p>
          <a:p>
            <a:r>
              <a:rPr lang="en-US" sz="2800" dirty="0" smtClean="0">
                <a:latin typeface="Times New Roman" panose="02020603050405020304" pitchFamily="18" charset="0"/>
                <a:cs typeface="Times New Roman" panose="02020603050405020304" pitchFamily="18" charset="0"/>
              </a:rPr>
              <a:t>Ram and tool head assembly</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2721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WORKS ON SLOTTING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914400" lvl="1" indent="-457200">
              <a:buAutoNum type="arabicPeriod"/>
            </a:pPr>
            <a:r>
              <a:rPr lang="en-US" dirty="0" smtClean="0">
                <a:latin typeface="Times New Roman" panose="02020603050405020304" pitchFamily="18" charset="0"/>
                <a:cs typeface="Times New Roman" panose="02020603050405020304" pitchFamily="18" charset="0"/>
              </a:rPr>
              <a:t>Cutting keyway or spline</a:t>
            </a:r>
          </a:p>
          <a:p>
            <a:pPr marL="914400" lvl="1" indent="-457200">
              <a:buAutoNum type="arabicPeriod"/>
            </a:pPr>
            <a:r>
              <a:rPr lang="en-US" dirty="0" smtClean="0">
                <a:latin typeface="Times New Roman" panose="02020603050405020304" pitchFamily="18" charset="0"/>
                <a:cs typeface="Times New Roman" panose="02020603050405020304" pitchFamily="18" charset="0"/>
              </a:rPr>
              <a:t>Cutting serrations </a:t>
            </a:r>
          </a:p>
          <a:p>
            <a:pPr marL="914400" lvl="1" indent="-457200">
              <a:buAutoNum type="arabicPeriod"/>
            </a:pPr>
            <a:r>
              <a:rPr lang="en-US" dirty="0" smtClean="0">
                <a:latin typeface="Times New Roman" panose="02020603050405020304" pitchFamily="18" charset="0"/>
                <a:cs typeface="Times New Roman" panose="02020603050405020304" pitchFamily="18" charset="0"/>
              </a:rPr>
              <a:t>Finishing die opening </a:t>
            </a:r>
          </a:p>
          <a:p>
            <a:pPr marL="914400" lvl="1" indent="-457200">
              <a:buAutoNum type="arabicPeriod"/>
            </a:pPr>
            <a:r>
              <a:rPr lang="en-US" dirty="0" smtClean="0">
                <a:latin typeface="Times New Roman" panose="02020603050405020304" pitchFamily="18" charset="0"/>
                <a:cs typeface="Times New Roman" panose="02020603050405020304" pitchFamily="18" charset="0"/>
              </a:rPr>
              <a:t>Finishing a punch profile </a:t>
            </a:r>
          </a:p>
          <a:p>
            <a:pPr marL="914400" lvl="1" indent="-457200">
              <a:buAutoNum type="arabicPeriod"/>
            </a:pPr>
            <a:r>
              <a:rPr lang="en-US" dirty="0" smtClean="0">
                <a:latin typeface="Times New Roman" panose="02020603050405020304" pitchFamily="18" charset="0"/>
                <a:cs typeface="Times New Roman" panose="02020603050405020304" pitchFamily="18" charset="0"/>
              </a:rPr>
              <a:t>Matching tall or bulky pieces</a:t>
            </a:r>
          </a:p>
          <a:p>
            <a:pPr marL="914400" lvl="1" indent="-457200">
              <a:buAutoNum type="arabicPeriod"/>
            </a:pPr>
            <a:r>
              <a:rPr lang="en-US" dirty="0" smtClean="0">
                <a:latin typeface="Times New Roman" panose="02020603050405020304" pitchFamily="18" charset="0"/>
                <a:cs typeface="Times New Roman" panose="02020603050405020304" pitchFamily="18" charset="0"/>
              </a:rPr>
              <a:t>Finishing regular or irregular section</a:t>
            </a:r>
          </a:p>
          <a:p>
            <a:pPr marL="914400" lvl="1" indent="-457200">
              <a:buAutoNum type="arabicPeriod"/>
            </a:pPr>
            <a:r>
              <a:rPr lang="en-US" dirty="0" smtClean="0">
                <a:latin typeface="Times New Roman" panose="02020603050405020304" pitchFamily="18" charset="0"/>
                <a:cs typeface="Times New Roman" panose="02020603050405020304" pitchFamily="18" charset="0"/>
              </a:rPr>
              <a:t>Cutting cam profile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15034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tx2">
                    <a:lumMod val="60000"/>
                    <a:lumOff val="40000"/>
                  </a:schemeClr>
                </a:solidFill>
                <a:latin typeface="Times New Roman" panose="02020603050405020304" pitchFamily="18" charset="0"/>
                <a:cs typeface="Times New Roman" panose="02020603050405020304" pitchFamily="18" charset="0"/>
              </a:rPr>
              <a:t>DIFFERENCE BETWEEN SLOTTER AND PLANER</a:t>
            </a:r>
            <a:endParaRPr lang="en-IN" sz="2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p:txBody>
          <a:bodyPr>
            <a:normAutofit fontScale="92500"/>
          </a:bodyPr>
          <a:lstStyle/>
          <a:p>
            <a:pPr algn="ct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SALOTTING MACHINE</a:t>
            </a:r>
            <a:endParaRPr lang="en-IN" sz="28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457200" y="2174874"/>
            <a:ext cx="4040188" cy="4062437"/>
          </a:xfrm>
        </p:spPr>
        <p:txBody>
          <a:bodyPr>
            <a:noAutofit/>
          </a:bodyPr>
          <a:lstStyle/>
          <a:p>
            <a:r>
              <a:rPr lang="en-US" sz="2200" dirty="0" smtClean="0">
                <a:latin typeface="Times New Roman" panose="02020603050405020304" pitchFamily="18" charset="0"/>
                <a:cs typeface="Times New Roman" panose="02020603050405020304" pitchFamily="18" charset="0"/>
              </a:rPr>
              <a:t>Tool reciprocates</a:t>
            </a:r>
          </a:p>
          <a:p>
            <a:pPr marL="0" indent="0">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Only one tool operates at a time</a:t>
            </a:r>
          </a:p>
          <a:p>
            <a:r>
              <a:rPr lang="en-US" sz="2200" dirty="0" smtClean="0">
                <a:latin typeface="Times New Roman" panose="02020603050405020304" pitchFamily="18" charset="0"/>
                <a:cs typeface="Times New Roman" panose="02020603050405020304" pitchFamily="18" charset="0"/>
              </a:rPr>
              <a:t>Work is stationary with table feed motion </a:t>
            </a:r>
          </a:p>
          <a:p>
            <a:r>
              <a:rPr lang="en-US" sz="2200" dirty="0" smtClean="0">
                <a:latin typeface="Times New Roman" panose="02020603050405020304" pitchFamily="18" charset="0"/>
                <a:cs typeface="Times New Roman" panose="02020603050405020304" pitchFamily="18" charset="0"/>
              </a:rPr>
              <a:t>Light duty machine </a:t>
            </a:r>
          </a:p>
          <a:p>
            <a:r>
              <a:rPr lang="en-US" sz="2200" dirty="0" smtClean="0">
                <a:latin typeface="Times New Roman" panose="02020603050405020304" pitchFamily="18" charset="0"/>
                <a:cs typeface="Times New Roman" panose="02020603050405020304" pitchFamily="18" charset="0"/>
              </a:rPr>
              <a:t>Material removal rate is less as compared to planer</a:t>
            </a:r>
          </a:p>
          <a:p>
            <a:r>
              <a:rPr lang="en-US" sz="2200" dirty="0" err="1" smtClean="0">
                <a:latin typeface="Times New Roman" panose="02020603050405020304" pitchFamily="18" charset="0"/>
                <a:cs typeface="Times New Roman" panose="02020603050405020304" pitchFamily="18" charset="0"/>
              </a:rPr>
              <a:t>Slotter</a:t>
            </a:r>
            <a:r>
              <a:rPr lang="en-US" sz="2200" dirty="0" smtClean="0">
                <a:latin typeface="Times New Roman" panose="02020603050405020304" pitchFamily="18" charset="0"/>
                <a:cs typeface="Times New Roman" panose="02020603050405020304" pitchFamily="18" charset="0"/>
              </a:rPr>
              <a:t> ram of tool can be tilted with respect to table surface</a:t>
            </a:r>
            <a:endParaRPr lang="en-IN" sz="22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3"/>
          </p:nvPr>
        </p:nvSpPr>
        <p:spPr/>
        <p:txBody>
          <a:bodyPr>
            <a:normAutofit/>
          </a:bodyPr>
          <a:lstStyle/>
          <a:p>
            <a:pPr algn="ct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PLANING MACHINE</a:t>
            </a:r>
            <a:endParaRPr lang="en-IN" sz="28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quarter" idx="4"/>
          </p:nvPr>
        </p:nvSpPr>
        <p:spPr/>
        <p:txBody>
          <a:bodyPr>
            <a:normAutofit/>
          </a:bodyPr>
          <a:lstStyle/>
          <a:p>
            <a:r>
              <a:rPr lang="en-US" sz="2200" dirty="0" smtClean="0">
                <a:latin typeface="Times New Roman" panose="02020603050405020304" pitchFamily="18" charset="0"/>
                <a:cs typeface="Times New Roman" panose="02020603050405020304" pitchFamily="18" charset="0"/>
              </a:rPr>
              <a:t>Tool is stationary with intermittent feed motion.</a:t>
            </a:r>
          </a:p>
          <a:p>
            <a:r>
              <a:rPr lang="en-US" sz="2200" dirty="0" smtClean="0">
                <a:latin typeface="Times New Roman" panose="02020603050405020304" pitchFamily="18" charset="0"/>
                <a:cs typeface="Times New Roman" panose="02020603050405020304" pitchFamily="18" charset="0"/>
              </a:rPr>
              <a:t>Multiple tools can operate at a time</a:t>
            </a:r>
          </a:p>
          <a:p>
            <a:r>
              <a:rPr lang="en-US" sz="2200" dirty="0" smtClean="0">
                <a:latin typeface="Times New Roman" panose="02020603050405020304" pitchFamily="18" charset="0"/>
                <a:cs typeface="Times New Roman" panose="02020603050405020304" pitchFamily="18" charset="0"/>
              </a:rPr>
              <a:t>Work reciprocates on the table</a:t>
            </a:r>
          </a:p>
          <a:p>
            <a:r>
              <a:rPr lang="en-US" sz="2200" dirty="0" smtClean="0">
                <a:latin typeface="Times New Roman" panose="02020603050405020304" pitchFamily="18" charset="0"/>
                <a:cs typeface="Times New Roman" panose="02020603050405020304" pitchFamily="18" charset="0"/>
              </a:rPr>
              <a:t>Heavy duty machine</a:t>
            </a:r>
          </a:p>
          <a:p>
            <a:r>
              <a:rPr lang="en-US" sz="2200" dirty="0" smtClean="0">
                <a:latin typeface="Times New Roman" panose="02020603050405020304" pitchFamily="18" charset="0"/>
                <a:cs typeface="Times New Roman" panose="02020603050405020304" pitchFamily="18" charset="0"/>
              </a:rPr>
              <a:t>Material removal rate is more</a:t>
            </a:r>
          </a:p>
          <a:p>
            <a:r>
              <a:rPr lang="en-US" sz="2200" dirty="0" smtClean="0">
                <a:latin typeface="Times New Roman" panose="02020603050405020304" pitchFamily="18" charset="0"/>
                <a:cs typeface="Times New Roman" panose="02020603050405020304" pitchFamily="18" charset="0"/>
              </a:rPr>
              <a:t>No tilting of tool heads</a:t>
            </a:r>
          </a:p>
          <a:p>
            <a:endParaRPr lang="en-IN" sz="2200" dirty="0"/>
          </a:p>
        </p:txBody>
      </p:sp>
    </p:spTree>
    <p:extLst>
      <p:ext uri="{BB962C8B-B14F-4D97-AF65-F5344CB8AC3E}">
        <p14:creationId xmlns:p14="http://schemas.microsoft.com/office/powerpoint/2010/main" xmlns="" val="3121727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anose="02020603050405020304" pitchFamily="18" charset="0"/>
                <a:cs typeface="Times New Roman" panose="02020603050405020304" pitchFamily="18" charset="0"/>
              </a:rPr>
              <a:t>UNIT – VI </a:t>
            </a: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BROACHING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457200" y="1772816"/>
            <a:ext cx="8229600" cy="4353347"/>
          </a:xfrm>
        </p:spPr>
        <p:txBody>
          <a:bodyPr>
            <a:normAutofit/>
          </a:bodyPr>
          <a:lstStyle/>
          <a:p>
            <a:pPr marL="12700" indent="0" algn="just">
              <a:spcBef>
                <a:spcPts val="100"/>
              </a:spcBef>
              <a:buClr>
                <a:srgbClr val="1286C3"/>
              </a:buClr>
              <a:buSzPct val="143750"/>
              <a:buNone/>
              <a:tabLst>
                <a:tab pos="299720" algn="l"/>
              </a:tabLst>
            </a:pPr>
            <a:r>
              <a:rPr lang="en-IN" sz="2800" spc="-80" dirty="0">
                <a:latin typeface="Times New Roman" panose="02020603050405020304" pitchFamily="18" charset="0"/>
                <a:cs typeface="Times New Roman" panose="02020603050405020304" pitchFamily="18" charset="0"/>
              </a:rPr>
              <a:t>Broaching</a:t>
            </a:r>
            <a:r>
              <a:rPr lang="en-IN" sz="2800" spc="-204" dirty="0">
                <a:latin typeface="Times New Roman" panose="02020603050405020304" pitchFamily="18" charset="0"/>
                <a:cs typeface="Times New Roman" panose="02020603050405020304" pitchFamily="18" charset="0"/>
              </a:rPr>
              <a:t> </a:t>
            </a:r>
            <a:r>
              <a:rPr lang="en-IN" sz="2800" spc="-105" dirty="0">
                <a:latin typeface="Times New Roman" panose="02020603050405020304" pitchFamily="18" charset="0"/>
                <a:cs typeface="Times New Roman" panose="02020603050405020304" pitchFamily="18" charset="0"/>
              </a:rPr>
              <a:t>is</a:t>
            </a:r>
            <a:r>
              <a:rPr lang="en-IN" sz="2800" spc="-180" dirty="0">
                <a:latin typeface="Times New Roman" panose="02020603050405020304" pitchFamily="18" charset="0"/>
                <a:cs typeface="Times New Roman" panose="02020603050405020304" pitchFamily="18" charset="0"/>
              </a:rPr>
              <a:t> </a:t>
            </a:r>
            <a:r>
              <a:rPr lang="en-IN" sz="2800" spc="-160" dirty="0">
                <a:latin typeface="Times New Roman" panose="02020603050405020304" pitchFamily="18" charset="0"/>
                <a:cs typeface="Times New Roman" panose="02020603050405020304" pitchFamily="18" charset="0"/>
              </a:rPr>
              <a:t>a</a:t>
            </a:r>
            <a:r>
              <a:rPr lang="en-IN" sz="2800" spc="-200" dirty="0">
                <a:latin typeface="Times New Roman" panose="02020603050405020304" pitchFamily="18" charset="0"/>
                <a:cs typeface="Times New Roman" panose="02020603050405020304" pitchFamily="18" charset="0"/>
              </a:rPr>
              <a:t> </a:t>
            </a:r>
            <a:r>
              <a:rPr lang="en-IN" sz="2800" spc="-65" dirty="0">
                <a:latin typeface="Times New Roman" panose="02020603050405020304" pitchFamily="18" charset="0"/>
                <a:cs typeface="Times New Roman" panose="02020603050405020304" pitchFamily="18" charset="0"/>
              </a:rPr>
              <a:t>machining</a:t>
            </a:r>
            <a:r>
              <a:rPr lang="en-IN" sz="2800" spc="-175" dirty="0">
                <a:latin typeface="Times New Roman" panose="02020603050405020304" pitchFamily="18" charset="0"/>
                <a:cs typeface="Times New Roman" panose="02020603050405020304" pitchFamily="18" charset="0"/>
              </a:rPr>
              <a:t> </a:t>
            </a:r>
            <a:r>
              <a:rPr lang="en-IN" sz="2800" spc="-45" dirty="0">
                <a:latin typeface="Times New Roman" panose="02020603050405020304" pitchFamily="18" charset="0"/>
                <a:cs typeface="Times New Roman" panose="02020603050405020304" pitchFamily="18" charset="0"/>
              </a:rPr>
              <a:t>operation</a:t>
            </a:r>
            <a:r>
              <a:rPr lang="en-IN" sz="2800" spc="-204" dirty="0">
                <a:latin typeface="Times New Roman" panose="02020603050405020304" pitchFamily="18" charset="0"/>
                <a:cs typeface="Times New Roman" panose="02020603050405020304" pitchFamily="18" charset="0"/>
              </a:rPr>
              <a:t> </a:t>
            </a:r>
            <a:r>
              <a:rPr lang="en-IN" sz="2800" spc="-25" dirty="0">
                <a:latin typeface="Times New Roman" panose="02020603050405020304" pitchFamily="18" charset="0"/>
                <a:cs typeface="Times New Roman" panose="02020603050405020304" pitchFamily="18" charset="0"/>
              </a:rPr>
              <a:t>in</a:t>
            </a:r>
            <a:r>
              <a:rPr lang="en-IN" sz="2800" spc="-200" dirty="0">
                <a:latin typeface="Times New Roman" panose="02020603050405020304" pitchFamily="18" charset="0"/>
                <a:cs typeface="Times New Roman" panose="02020603050405020304" pitchFamily="18" charset="0"/>
              </a:rPr>
              <a:t> </a:t>
            </a:r>
            <a:r>
              <a:rPr lang="en-IN" sz="2800" spc="-55" dirty="0">
                <a:latin typeface="Times New Roman" panose="02020603050405020304" pitchFamily="18" charset="0"/>
                <a:cs typeface="Times New Roman" panose="02020603050405020304" pitchFamily="18" charset="0"/>
              </a:rPr>
              <a:t>which</a:t>
            </a:r>
            <a:r>
              <a:rPr lang="en-IN" sz="2800" spc="-185" dirty="0">
                <a:latin typeface="Times New Roman" panose="02020603050405020304" pitchFamily="18" charset="0"/>
                <a:cs typeface="Times New Roman" panose="02020603050405020304" pitchFamily="18" charset="0"/>
              </a:rPr>
              <a:t> </a:t>
            </a:r>
            <a:r>
              <a:rPr lang="en-IN" sz="2800" spc="-160" dirty="0">
                <a:latin typeface="Times New Roman" panose="02020603050405020304" pitchFamily="18" charset="0"/>
                <a:cs typeface="Times New Roman" panose="02020603050405020304" pitchFamily="18" charset="0"/>
              </a:rPr>
              <a:t>a</a:t>
            </a:r>
            <a:r>
              <a:rPr lang="en-IN" sz="2800" spc="-190" dirty="0">
                <a:latin typeface="Times New Roman" panose="02020603050405020304" pitchFamily="18" charset="0"/>
                <a:cs typeface="Times New Roman" panose="02020603050405020304" pitchFamily="18" charset="0"/>
              </a:rPr>
              <a:t> </a:t>
            </a:r>
            <a:r>
              <a:rPr lang="en-IN" sz="2800" spc="15" dirty="0">
                <a:latin typeface="Times New Roman" panose="02020603050405020304" pitchFamily="18" charset="0"/>
                <a:cs typeface="Times New Roman" panose="02020603050405020304" pitchFamily="18" charset="0"/>
              </a:rPr>
              <a:t>tool</a:t>
            </a:r>
            <a:r>
              <a:rPr lang="en-IN" sz="2800" spc="-190" dirty="0">
                <a:latin typeface="Times New Roman" panose="02020603050405020304" pitchFamily="18" charset="0"/>
                <a:cs typeface="Times New Roman" panose="02020603050405020304" pitchFamily="18" charset="0"/>
              </a:rPr>
              <a:t> </a:t>
            </a:r>
            <a:r>
              <a:rPr lang="en-IN" sz="2800" spc="-130" dirty="0">
                <a:latin typeface="Times New Roman" panose="02020603050405020304" pitchFamily="18" charset="0"/>
                <a:cs typeface="Times New Roman" panose="02020603050405020304" pitchFamily="18" charset="0"/>
              </a:rPr>
              <a:t>used</a:t>
            </a:r>
            <a:r>
              <a:rPr lang="en-IN" sz="2800" spc="-210" dirty="0">
                <a:latin typeface="Times New Roman" panose="02020603050405020304" pitchFamily="18" charset="0"/>
                <a:cs typeface="Times New Roman" panose="02020603050405020304" pitchFamily="18" charset="0"/>
              </a:rPr>
              <a:t> </a:t>
            </a:r>
            <a:r>
              <a:rPr lang="en-IN" sz="2800" spc="-105" dirty="0">
                <a:latin typeface="Times New Roman" panose="02020603050405020304" pitchFamily="18" charset="0"/>
                <a:cs typeface="Times New Roman" panose="02020603050405020304" pitchFamily="18" charset="0"/>
              </a:rPr>
              <a:t>is</a:t>
            </a:r>
            <a:r>
              <a:rPr lang="en-IN" sz="2800" spc="-180" dirty="0">
                <a:latin typeface="Times New Roman" panose="02020603050405020304" pitchFamily="18" charset="0"/>
                <a:cs typeface="Times New Roman" panose="02020603050405020304" pitchFamily="18" charset="0"/>
              </a:rPr>
              <a:t> </a:t>
            </a:r>
            <a:r>
              <a:rPr lang="en-IN" sz="2800" spc="-80" dirty="0">
                <a:latin typeface="Times New Roman" panose="02020603050405020304" pitchFamily="18" charset="0"/>
                <a:cs typeface="Times New Roman" panose="02020603050405020304" pitchFamily="18" charset="0"/>
              </a:rPr>
              <a:t>called</a:t>
            </a:r>
            <a:r>
              <a:rPr lang="en-IN" sz="2800" spc="-190" dirty="0">
                <a:latin typeface="Times New Roman" panose="02020603050405020304" pitchFamily="18" charset="0"/>
                <a:cs typeface="Times New Roman" panose="02020603050405020304" pitchFamily="18" charset="0"/>
              </a:rPr>
              <a:t> </a:t>
            </a:r>
            <a:r>
              <a:rPr lang="en-IN" sz="2800" spc="-195" dirty="0">
                <a:latin typeface="Times New Roman" panose="02020603050405020304" pitchFamily="18" charset="0"/>
                <a:cs typeface="Times New Roman" panose="02020603050405020304" pitchFamily="18" charset="0"/>
              </a:rPr>
              <a:t>as</a:t>
            </a:r>
            <a:r>
              <a:rPr lang="en-IN" sz="2800" spc="-175" dirty="0">
                <a:latin typeface="Times New Roman" panose="02020603050405020304" pitchFamily="18" charset="0"/>
                <a:cs typeface="Times New Roman" panose="02020603050405020304" pitchFamily="18" charset="0"/>
              </a:rPr>
              <a:t> </a:t>
            </a:r>
            <a:r>
              <a:rPr lang="en-IN" sz="2800" b="1" spc="-100" dirty="0" smtClean="0">
                <a:latin typeface="Times New Roman" panose="02020603050405020304" pitchFamily="18" charset="0"/>
                <a:cs typeface="Times New Roman" panose="02020603050405020304" pitchFamily="18" charset="0"/>
              </a:rPr>
              <a:t>broach</a:t>
            </a:r>
            <a:r>
              <a:rPr lang="en-IN" sz="2800" dirty="0" smtClean="0">
                <a:latin typeface="Times New Roman" panose="02020603050405020304" pitchFamily="18" charset="0"/>
                <a:cs typeface="Times New Roman" panose="02020603050405020304" pitchFamily="18" charset="0"/>
              </a:rPr>
              <a:t> </a:t>
            </a:r>
            <a:r>
              <a:rPr lang="en-IN" sz="2800" spc="-75" dirty="0" smtClean="0">
                <a:latin typeface="Times New Roman" panose="02020603050405020304" pitchFamily="18" charset="0"/>
                <a:cs typeface="Times New Roman" panose="02020603050405020304" pitchFamily="18" charset="0"/>
              </a:rPr>
              <a:t>having</a:t>
            </a:r>
            <a:r>
              <a:rPr lang="en-IN" sz="2800" spc="-175" dirty="0" smtClean="0">
                <a:latin typeface="Times New Roman" panose="02020603050405020304" pitchFamily="18" charset="0"/>
                <a:cs typeface="Times New Roman" panose="02020603050405020304" pitchFamily="18" charset="0"/>
              </a:rPr>
              <a:t> </a:t>
            </a:r>
            <a:r>
              <a:rPr lang="en-IN" sz="2800" spc="-125" dirty="0">
                <a:latin typeface="Times New Roman" panose="02020603050405020304" pitchFamily="18" charset="0"/>
                <a:cs typeface="Times New Roman" panose="02020603050405020304" pitchFamily="18" charset="0"/>
              </a:rPr>
              <a:t>series</a:t>
            </a:r>
            <a:r>
              <a:rPr lang="en-IN" sz="2800" spc="-210" dirty="0">
                <a:latin typeface="Times New Roman" panose="02020603050405020304" pitchFamily="18" charset="0"/>
                <a:cs typeface="Times New Roman" panose="02020603050405020304" pitchFamily="18" charset="0"/>
              </a:rPr>
              <a:t> </a:t>
            </a:r>
            <a:r>
              <a:rPr lang="en-IN" sz="2800" spc="15" dirty="0">
                <a:latin typeface="Times New Roman" panose="02020603050405020304" pitchFamily="18" charset="0"/>
                <a:cs typeface="Times New Roman" panose="02020603050405020304" pitchFamily="18" charset="0"/>
              </a:rPr>
              <a:t>of</a:t>
            </a:r>
            <a:r>
              <a:rPr lang="en-IN" sz="2800" spc="-195" dirty="0">
                <a:latin typeface="Times New Roman" panose="02020603050405020304" pitchFamily="18" charset="0"/>
                <a:cs typeface="Times New Roman" panose="02020603050405020304" pitchFamily="18" charset="0"/>
              </a:rPr>
              <a:t> </a:t>
            </a:r>
            <a:r>
              <a:rPr lang="en-IN" sz="2800" spc="-10" dirty="0">
                <a:latin typeface="Times New Roman" panose="02020603050405020304" pitchFamily="18" charset="0"/>
                <a:cs typeface="Times New Roman" panose="02020603050405020304" pitchFamily="18" charset="0"/>
              </a:rPr>
              <a:t>cutting</a:t>
            </a:r>
            <a:r>
              <a:rPr lang="en-IN" sz="2800" spc="-180" dirty="0">
                <a:latin typeface="Times New Roman" panose="02020603050405020304" pitchFamily="18" charset="0"/>
                <a:cs typeface="Times New Roman" panose="02020603050405020304" pitchFamily="18" charset="0"/>
              </a:rPr>
              <a:t> </a:t>
            </a:r>
            <a:r>
              <a:rPr lang="en-IN" sz="2800" spc="-15" dirty="0">
                <a:latin typeface="Times New Roman" panose="02020603050405020304" pitchFamily="18" charset="0"/>
                <a:cs typeface="Times New Roman" panose="02020603050405020304" pitchFamily="18" charset="0"/>
              </a:rPr>
              <a:t>teeth.</a:t>
            </a:r>
            <a:endParaRPr lang="en-IN" sz="2800" dirty="0">
              <a:latin typeface="Times New Roman" panose="02020603050405020304" pitchFamily="18" charset="0"/>
              <a:cs typeface="Times New Roman" panose="02020603050405020304" pitchFamily="18" charset="0"/>
            </a:endParaRPr>
          </a:p>
          <a:p>
            <a:pPr marL="12700" marR="996950" indent="0" algn="just">
              <a:spcBef>
                <a:spcPts val="1175"/>
              </a:spcBef>
              <a:buClr>
                <a:srgbClr val="1286C3"/>
              </a:buClr>
              <a:buSzPct val="143750"/>
              <a:buNone/>
              <a:tabLst>
                <a:tab pos="299720" algn="l"/>
              </a:tabLst>
            </a:pPr>
            <a:r>
              <a:rPr lang="en-IN" sz="2800" spc="-75" dirty="0">
                <a:latin typeface="Times New Roman" panose="02020603050405020304" pitchFamily="18" charset="0"/>
                <a:cs typeface="Times New Roman" panose="02020603050405020304" pitchFamily="18" charset="0"/>
              </a:rPr>
              <a:t>In</a:t>
            </a:r>
            <a:r>
              <a:rPr lang="en-IN" sz="2800" spc="-195" dirty="0">
                <a:latin typeface="Times New Roman" panose="02020603050405020304" pitchFamily="18" charset="0"/>
                <a:cs typeface="Times New Roman" panose="02020603050405020304" pitchFamily="18" charset="0"/>
              </a:rPr>
              <a:t> </a:t>
            </a:r>
            <a:r>
              <a:rPr lang="en-IN" sz="2800" spc="-30" dirty="0">
                <a:latin typeface="Times New Roman" panose="02020603050405020304" pitchFamily="18" charset="0"/>
                <a:cs typeface="Times New Roman" panose="02020603050405020304" pitchFamily="18" charset="0"/>
              </a:rPr>
              <a:t>this</a:t>
            </a:r>
            <a:r>
              <a:rPr lang="en-IN" sz="2800" spc="-175" dirty="0">
                <a:latin typeface="Times New Roman" panose="02020603050405020304" pitchFamily="18" charset="0"/>
                <a:cs typeface="Times New Roman" panose="02020603050405020304" pitchFamily="18" charset="0"/>
              </a:rPr>
              <a:t> </a:t>
            </a:r>
            <a:r>
              <a:rPr lang="en-IN" sz="2800" spc="-45" dirty="0">
                <a:latin typeface="Times New Roman" panose="02020603050405020304" pitchFamily="18" charset="0"/>
                <a:cs typeface="Times New Roman" panose="02020603050405020304" pitchFamily="18" charset="0"/>
              </a:rPr>
              <a:t>operation</a:t>
            </a:r>
            <a:r>
              <a:rPr lang="en-IN" sz="2800" spc="-204" dirty="0">
                <a:latin typeface="Times New Roman" panose="02020603050405020304" pitchFamily="18" charset="0"/>
                <a:cs typeface="Times New Roman" panose="02020603050405020304" pitchFamily="18" charset="0"/>
              </a:rPr>
              <a:t> </a:t>
            </a:r>
            <a:r>
              <a:rPr lang="en-IN" sz="2800" spc="-80" dirty="0">
                <a:latin typeface="Times New Roman" panose="02020603050405020304" pitchFamily="18" charset="0"/>
                <a:cs typeface="Times New Roman" panose="02020603050405020304" pitchFamily="18" charset="0"/>
              </a:rPr>
              <a:t>broach</a:t>
            </a:r>
            <a:r>
              <a:rPr lang="en-IN" sz="2800" spc="-200" dirty="0">
                <a:latin typeface="Times New Roman" panose="02020603050405020304" pitchFamily="18" charset="0"/>
                <a:cs typeface="Times New Roman" panose="02020603050405020304" pitchFamily="18" charset="0"/>
              </a:rPr>
              <a:t> </a:t>
            </a:r>
            <a:r>
              <a:rPr lang="en-IN" sz="2800" spc="-105" dirty="0">
                <a:latin typeface="Times New Roman" panose="02020603050405020304" pitchFamily="18" charset="0"/>
                <a:cs typeface="Times New Roman" panose="02020603050405020304" pitchFamily="18" charset="0"/>
              </a:rPr>
              <a:t>is</a:t>
            </a:r>
            <a:r>
              <a:rPr lang="en-IN" sz="2800" spc="-190" dirty="0">
                <a:latin typeface="Times New Roman" panose="02020603050405020304" pitchFamily="18" charset="0"/>
                <a:cs typeface="Times New Roman" panose="02020603050405020304" pitchFamily="18" charset="0"/>
              </a:rPr>
              <a:t> </a:t>
            </a:r>
            <a:r>
              <a:rPr lang="en-IN" sz="2800" spc="-30" dirty="0">
                <a:latin typeface="Times New Roman" panose="02020603050405020304" pitchFamily="18" charset="0"/>
                <a:cs typeface="Times New Roman" panose="02020603050405020304" pitchFamily="18" charset="0"/>
              </a:rPr>
              <a:t>either</a:t>
            </a:r>
            <a:r>
              <a:rPr lang="en-IN" sz="2800" spc="-175" dirty="0">
                <a:latin typeface="Times New Roman" panose="02020603050405020304" pitchFamily="18" charset="0"/>
                <a:cs typeface="Times New Roman" panose="02020603050405020304" pitchFamily="18" charset="0"/>
              </a:rPr>
              <a:t> </a:t>
            </a:r>
            <a:r>
              <a:rPr lang="en-IN" sz="2800" b="1" spc="-85" dirty="0">
                <a:latin typeface="Times New Roman" panose="02020603050405020304" pitchFamily="18" charset="0"/>
                <a:cs typeface="Times New Roman" panose="02020603050405020304" pitchFamily="18" charset="0"/>
              </a:rPr>
              <a:t>Pulled</a:t>
            </a:r>
            <a:r>
              <a:rPr lang="en-IN" sz="2800" b="1" spc="-265" dirty="0">
                <a:latin typeface="Times New Roman" panose="02020603050405020304" pitchFamily="18" charset="0"/>
                <a:cs typeface="Times New Roman" panose="02020603050405020304" pitchFamily="18" charset="0"/>
              </a:rPr>
              <a:t> </a:t>
            </a:r>
            <a:r>
              <a:rPr lang="en-IN" sz="2800" spc="-30" dirty="0" smtClean="0">
                <a:latin typeface="Times New Roman" panose="02020603050405020304" pitchFamily="18" charset="0"/>
                <a:cs typeface="Times New Roman" panose="02020603050405020304" pitchFamily="18" charset="0"/>
              </a:rPr>
              <a:t>or</a:t>
            </a:r>
            <a:r>
              <a:rPr lang="en-IN" sz="2800" spc="-204" dirty="0" smtClean="0">
                <a:latin typeface="Times New Roman" panose="02020603050405020304" pitchFamily="18" charset="0"/>
                <a:cs typeface="Times New Roman" panose="02020603050405020304" pitchFamily="18" charset="0"/>
              </a:rPr>
              <a:t> </a:t>
            </a:r>
            <a:r>
              <a:rPr lang="en-IN" sz="2800" b="1" spc="-65" dirty="0" smtClean="0">
                <a:latin typeface="Times New Roman" panose="02020603050405020304" pitchFamily="18" charset="0"/>
                <a:cs typeface="Times New Roman" panose="02020603050405020304" pitchFamily="18" charset="0"/>
              </a:rPr>
              <a:t>Pushed</a:t>
            </a:r>
            <a:r>
              <a:rPr lang="en-IN" sz="2800" b="1" spc="-229" dirty="0" smtClean="0">
                <a:latin typeface="Times New Roman" panose="02020603050405020304" pitchFamily="18" charset="0"/>
                <a:cs typeface="Times New Roman" panose="02020603050405020304" pitchFamily="18" charset="0"/>
              </a:rPr>
              <a:t> </a:t>
            </a:r>
            <a:r>
              <a:rPr lang="en-IN" sz="2800" spc="20" dirty="0">
                <a:latin typeface="Times New Roman" panose="02020603050405020304" pitchFamily="18" charset="0"/>
                <a:cs typeface="Times New Roman" panose="02020603050405020304" pitchFamily="18" charset="0"/>
              </a:rPr>
              <a:t>with</a:t>
            </a:r>
            <a:r>
              <a:rPr lang="en-IN" sz="2800" spc="-180" dirty="0">
                <a:latin typeface="Times New Roman" panose="02020603050405020304" pitchFamily="18" charset="0"/>
                <a:cs typeface="Times New Roman" panose="02020603050405020304" pitchFamily="18" charset="0"/>
              </a:rPr>
              <a:t> </a:t>
            </a:r>
            <a:r>
              <a:rPr lang="en-IN" sz="2800" spc="-20" dirty="0">
                <a:latin typeface="Times New Roman" panose="02020603050405020304" pitchFamily="18" charset="0"/>
                <a:cs typeface="Times New Roman" panose="02020603050405020304" pitchFamily="18" charset="0"/>
              </a:rPr>
              <a:t>the</a:t>
            </a:r>
            <a:r>
              <a:rPr lang="en-IN" sz="2800" spc="-190" dirty="0">
                <a:latin typeface="Times New Roman" panose="02020603050405020304" pitchFamily="18" charset="0"/>
                <a:cs typeface="Times New Roman" panose="02020603050405020304" pitchFamily="18" charset="0"/>
              </a:rPr>
              <a:t> </a:t>
            </a:r>
            <a:r>
              <a:rPr lang="en-IN" sz="2800" spc="-65" dirty="0">
                <a:latin typeface="Times New Roman" panose="02020603050405020304" pitchFamily="18" charset="0"/>
                <a:cs typeface="Times New Roman" panose="02020603050405020304" pitchFamily="18" charset="0"/>
              </a:rPr>
              <a:t>help</a:t>
            </a:r>
            <a:r>
              <a:rPr lang="en-IN" sz="2800" spc="-195" dirty="0">
                <a:latin typeface="Times New Roman" panose="02020603050405020304" pitchFamily="18" charset="0"/>
                <a:cs typeface="Times New Roman" panose="02020603050405020304" pitchFamily="18" charset="0"/>
              </a:rPr>
              <a:t> </a:t>
            </a:r>
            <a:r>
              <a:rPr lang="en-IN" sz="2800" spc="15" dirty="0">
                <a:latin typeface="Times New Roman" panose="02020603050405020304" pitchFamily="18" charset="0"/>
                <a:cs typeface="Times New Roman" panose="02020603050405020304" pitchFamily="18" charset="0"/>
              </a:rPr>
              <a:t>of  </a:t>
            </a:r>
            <a:r>
              <a:rPr lang="en-IN" sz="2800" spc="-70" dirty="0">
                <a:latin typeface="Times New Roman" panose="02020603050405020304" pitchFamily="18" charset="0"/>
                <a:cs typeface="Times New Roman" panose="02020603050405020304" pitchFamily="18" charset="0"/>
              </a:rPr>
              <a:t>broaching</a:t>
            </a:r>
            <a:r>
              <a:rPr lang="en-IN" sz="2800" spc="-200" dirty="0">
                <a:latin typeface="Times New Roman" panose="02020603050405020304" pitchFamily="18" charset="0"/>
                <a:cs typeface="Times New Roman" panose="02020603050405020304" pitchFamily="18" charset="0"/>
              </a:rPr>
              <a:t> </a:t>
            </a:r>
            <a:r>
              <a:rPr lang="en-IN" sz="2800" spc="-85" dirty="0">
                <a:latin typeface="Times New Roman" panose="02020603050405020304" pitchFamily="18" charset="0"/>
                <a:cs typeface="Times New Roman" panose="02020603050405020304" pitchFamily="18" charset="0"/>
              </a:rPr>
              <a:t>machine</a:t>
            </a:r>
            <a:r>
              <a:rPr lang="en-IN" sz="2800" spc="-195" dirty="0">
                <a:latin typeface="Times New Roman" panose="02020603050405020304" pitchFamily="18" charset="0"/>
                <a:cs typeface="Times New Roman" panose="02020603050405020304" pitchFamily="18" charset="0"/>
              </a:rPr>
              <a:t> </a:t>
            </a:r>
            <a:r>
              <a:rPr lang="en-IN" sz="2800" spc="-65" dirty="0" smtClean="0">
                <a:latin typeface="Times New Roman" panose="02020603050405020304" pitchFamily="18" charset="0"/>
                <a:cs typeface="Times New Roman" panose="02020603050405020304" pitchFamily="18" charset="0"/>
              </a:rPr>
              <a:t>on</a:t>
            </a:r>
            <a:r>
              <a:rPr lang="en-IN" sz="2800" spc="-200" dirty="0" smtClean="0">
                <a:latin typeface="Times New Roman" panose="02020603050405020304" pitchFamily="18" charset="0"/>
                <a:cs typeface="Times New Roman" panose="02020603050405020304" pitchFamily="18" charset="0"/>
              </a:rPr>
              <a:t> </a:t>
            </a:r>
            <a:r>
              <a:rPr lang="en-IN" sz="2800" spc="-20" dirty="0" smtClean="0">
                <a:latin typeface="Times New Roman" panose="02020603050405020304" pitchFamily="18" charset="0"/>
                <a:cs typeface="Times New Roman" panose="02020603050405020304" pitchFamily="18" charset="0"/>
              </a:rPr>
              <a:t>the</a:t>
            </a:r>
            <a:r>
              <a:rPr lang="en-IN" sz="2800" spc="-195" dirty="0" smtClean="0">
                <a:latin typeface="Times New Roman" panose="02020603050405020304" pitchFamily="18" charset="0"/>
                <a:cs typeface="Times New Roman" panose="02020603050405020304" pitchFamily="18" charset="0"/>
              </a:rPr>
              <a:t> </a:t>
            </a:r>
            <a:r>
              <a:rPr lang="en-IN" sz="2800" spc="-65" dirty="0" smtClean="0">
                <a:latin typeface="Times New Roman" panose="02020603050405020304" pitchFamily="18" charset="0"/>
                <a:cs typeface="Times New Roman" panose="02020603050405020304" pitchFamily="18" charset="0"/>
              </a:rPr>
              <a:t>work piece</a:t>
            </a:r>
            <a:r>
              <a:rPr lang="en-IN" sz="2800" spc="-204" dirty="0" smtClean="0">
                <a:latin typeface="Times New Roman" panose="02020603050405020304" pitchFamily="18" charset="0"/>
                <a:cs typeface="Times New Roman" panose="02020603050405020304" pitchFamily="18" charset="0"/>
              </a:rPr>
              <a:t> </a:t>
            </a:r>
            <a:r>
              <a:rPr lang="en-IN" sz="2800" spc="-90" dirty="0">
                <a:latin typeface="Times New Roman" panose="02020603050405020304" pitchFamily="18" charset="0"/>
                <a:cs typeface="Times New Roman" panose="02020603050405020304" pitchFamily="18" charset="0"/>
              </a:rPr>
              <a:t>surface.</a:t>
            </a:r>
            <a:endParaRPr lang="en-IN" sz="2800" dirty="0">
              <a:latin typeface="Times New Roman" panose="02020603050405020304" pitchFamily="18" charset="0"/>
              <a:cs typeface="Times New Roman" panose="02020603050405020304" pitchFamily="18" charset="0"/>
            </a:endParaRPr>
          </a:p>
          <a:p>
            <a:pPr marL="12700" indent="0" algn="just">
              <a:spcBef>
                <a:spcPts val="1180"/>
              </a:spcBef>
              <a:buClr>
                <a:srgbClr val="1286C3"/>
              </a:buClr>
              <a:buSzPct val="143750"/>
              <a:buNone/>
              <a:tabLst>
                <a:tab pos="299720" algn="l"/>
              </a:tabLst>
            </a:pPr>
            <a:r>
              <a:rPr lang="en-IN" sz="2800" spc="-95" dirty="0">
                <a:latin typeface="Times New Roman" panose="02020603050405020304" pitchFamily="18" charset="0"/>
                <a:cs typeface="Times New Roman" panose="02020603050405020304" pitchFamily="18" charset="0"/>
              </a:rPr>
              <a:t>Parts</a:t>
            </a:r>
            <a:r>
              <a:rPr lang="en-IN" sz="2800" spc="-190" dirty="0">
                <a:latin typeface="Times New Roman" panose="02020603050405020304" pitchFamily="18" charset="0"/>
                <a:cs typeface="Times New Roman" panose="02020603050405020304" pitchFamily="18" charset="0"/>
              </a:rPr>
              <a:t> </a:t>
            </a:r>
            <a:r>
              <a:rPr lang="en-IN" sz="2800" spc="20" dirty="0">
                <a:latin typeface="Times New Roman" panose="02020603050405020304" pitchFamily="18" charset="0"/>
                <a:cs typeface="Times New Roman" panose="02020603050405020304" pitchFamily="18" charset="0"/>
              </a:rPr>
              <a:t>that</a:t>
            </a:r>
            <a:r>
              <a:rPr lang="en-IN" sz="2800" spc="-190" dirty="0">
                <a:latin typeface="Times New Roman" panose="02020603050405020304" pitchFamily="18" charset="0"/>
                <a:cs typeface="Times New Roman" panose="02020603050405020304" pitchFamily="18" charset="0"/>
              </a:rPr>
              <a:t> </a:t>
            </a:r>
            <a:r>
              <a:rPr lang="en-IN" sz="2800" spc="-105" dirty="0">
                <a:latin typeface="Times New Roman" panose="02020603050405020304" pitchFamily="18" charset="0"/>
                <a:cs typeface="Times New Roman" panose="02020603050405020304" pitchFamily="18" charset="0"/>
              </a:rPr>
              <a:t>is</a:t>
            </a:r>
            <a:r>
              <a:rPr lang="en-IN" sz="2800" spc="-175" dirty="0">
                <a:latin typeface="Times New Roman" panose="02020603050405020304" pitchFamily="18" charset="0"/>
                <a:cs typeface="Times New Roman" panose="02020603050405020304" pitchFamily="18" charset="0"/>
              </a:rPr>
              <a:t> </a:t>
            </a:r>
            <a:r>
              <a:rPr lang="en-IN" sz="2800" spc="-75" dirty="0">
                <a:latin typeface="Times New Roman" panose="02020603050405020304" pitchFamily="18" charset="0"/>
                <a:cs typeface="Times New Roman" panose="02020603050405020304" pitchFamily="18" charset="0"/>
              </a:rPr>
              <a:t>produced</a:t>
            </a:r>
            <a:r>
              <a:rPr lang="en-IN" sz="2800" spc="-220" dirty="0">
                <a:latin typeface="Times New Roman" panose="02020603050405020304" pitchFamily="18" charset="0"/>
                <a:cs typeface="Times New Roman" panose="02020603050405020304" pitchFamily="18" charset="0"/>
              </a:rPr>
              <a:t> </a:t>
            </a:r>
            <a:r>
              <a:rPr lang="en-IN" sz="2800" spc="-50" dirty="0">
                <a:latin typeface="Times New Roman" panose="02020603050405020304" pitchFamily="18" charset="0"/>
                <a:cs typeface="Times New Roman" panose="02020603050405020304" pitchFamily="18" charset="0"/>
              </a:rPr>
              <a:t>by</a:t>
            </a:r>
            <a:r>
              <a:rPr lang="en-IN" sz="2800" spc="-200" dirty="0">
                <a:latin typeface="Times New Roman" panose="02020603050405020304" pitchFamily="18" charset="0"/>
                <a:cs typeface="Times New Roman" panose="02020603050405020304" pitchFamily="18" charset="0"/>
              </a:rPr>
              <a:t> </a:t>
            </a:r>
            <a:r>
              <a:rPr lang="en-IN" sz="2800" spc="-20" dirty="0">
                <a:latin typeface="Times New Roman" panose="02020603050405020304" pitchFamily="18" charset="0"/>
                <a:cs typeface="Times New Roman" panose="02020603050405020304" pitchFamily="18" charset="0"/>
              </a:rPr>
              <a:t>the</a:t>
            </a:r>
            <a:r>
              <a:rPr lang="en-IN" sz="2800" spc="-185" dirty="0">
                <a:latin typeface="Times New Roman" panose="02020603050405020304" pitchFamily="18" charset="0"/>
                <a:cs typeface="Times New Roman" panose="02020603050405020304" pitchFamily="18" charset="0"/>
              </a:rPr>
              <a:t> </a:t>
            </a:r>
            <a:r>
              <a:rPr lang="en-IN" sz="2800" spc="-65" dirty="0">
                <a:latin typeface="Times New Roman" panose="02020603050405020304" pitchFamily="18" charset="0"/>
                <a:cs typeface="Times New Roman" panose="02020603050405020304" pitchFamily="18" charset="0"/>
              </a:rPr>
              <a:t>broaching</a:t>
            </a:r>
            <a:r>
              <a:rPr lang="en-IN" sz="2800" spc="-185" dirty="0">
                <a:latin typeface="Times New Roman" panose="02020603050405020304" pitchFamily="18" charset="0"/>
                <a:cs typeface="Times New Roman" panose="02020603050405020304" pitchFamily="18" charset="0"/>
              </a:rPr>
              <a:t> </a:t>
            </a:r>
            <a:r>
              <a:rPr lang="en-IN" sz="2800" spc="-114" dirty="0">
                <a:latin typeface="Times New Roman" panose="02020603050405020304" pitchFamily="18" charset="0"/>
                <a:cs typeface="Times New Roman" panose="02020603050405020304" pitchFamily="18" charset="0"/>
              </a:rPr>
              <a:t>have</a:t>
            </a:r>
            <a:r>
              <a:rPr lang="en-IN" sz="2800" spc="-204"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good</a:t>
            </a:r>
            <a:r>
              <a:rPr lang="en-IN" sz="2800" b="1" spc="-225" dirty="0">
                <a:latin typeface="Times New Roman" panose="02020603050405020304" pitchFamily="18" charset="0"/>
                <a:cs typeface="Times New Roman" panose="02020603050405020304" pitchFamily="18" charset="0"/>
              </a:rPr>
              <a:t> </a:t>
            </a:r>
            <a:r>
              <a:rPr lang="en-IN" sz="2800" b="1" spc="-114" dirty="0">
                <a:latin typeface="Times New Roman" panose="02020603050405020304" pitchFamily="18" charset="0"/>
                <a:cs typeface="Times New Roman" panose="02020603050405020304" pitchFamily="18" charset="0"/>
              </a:rPr>
              <a:t>surface</a:t>
            </a:r>
            <a:r>
              <a:rPr lang="en-IN" sz="2800" b="1" spc="-235" dirty="0">
                <a:latin typeface="Times New Roman" panose="02020603050405020304" pitchFamily="18" charset="0"/>
                <a:cs typeface="Times New Roman" panose="02020603050405020304" pitchFamily="18" charset="0"/>
              </a:rPr>
              <a:t> </a:t>
            </a:r>
            <a:r>
              <a:rPr lang="en-IN" sz="2800" b="1" spc="-90" dirty="0">
                <a:latin typeface="Times New Roman" panose="02020603050405020304" pitchFamily="18" charset="0"/>
                <a:cs typeface="Times New Roman" panose="02020603050405020304" pitchFamily="18" charset="0"/>
              </a:rPr>
              <a:t>finish</a:t>
            </a:r>
            <a:r>
              <a:rPr lang="en-IN" sz="2800" b="1" spc="-235" dirty="0">
                <a:latin typeface="Times New Roman" panose="02020603050405020304" pitchFamily="18" charset="0"/>
                <a:cs typeface="Times New Roman" panose="02020603050405020304" pitchFamily="18" charset="0"/>
              </a:rPr>
              <a:t> </a:t>
            </a:r>
            <a:r>
              <a:rPr lang="en-IN" sz="2800" spc="-95" dirty="0" smtClean="0">
                <a:latin typeface="Times New Roman" panose="02020603050405020304" pitchFamily="18" charset="0"/>
                <a:cs typeface="Times New Roman" panose="02020603050405020304" pitchFamily="18" charset="0"/>
              </a:rPr>
              <a:t>and</a:t>
            </a:r>
            <a:r>
              <a:rPr lang="en-IN" sz="2800" dirty="0" smtClean="0">
                <a:latin typeface="Times New Roman" panose="02020603050405020304" pitchFamily="18" charset="0"/>
                <a:cs typeface="Times New Roman" panose="02020603050405020304" pitchFamily="18" charset="0"/>
              </a:rPr>
              <a:t> </a:t>
            </a:r>
            <a:r>
              <a:rPr lang="en-IN" sz="2800" b="1" spc="-75" dirty="0" smtClean="0">
                <a:latin typeface="Times New Roman" panose="02020603050405020304" pitchFamily="18" charset="0"/>
                <a:cs typeface="Times New Roman" panose="02020603050405020304" pitchFamily="18" charset="0"/>
              </a:rPr>
              <a:t>dimensional</a:t>
            </a:r>
            <a:r>
              <a:rPr lang="en-IN" sz="2800" b="1" spc="-265" dirty="0" smtClean="0">
                <a:latin typeface="Times New Roman" panose="02020603050405020304" pitchFamily="18" charset="0"/>
                <a:cs typeface="Times New Roman" panose="02020603050405020304" pitchFamily="18" charset="0"/>
              </a:rPr>
              <a:t> </a:t>
            </a:r>
            <a:r>
              <a:rPr lang="en-IN" sz="2800" b="1" spc="-114" dirty="0">
                <a:latin typeface="Times New Roman" panose="02020603050405020304" pitchFamily="18" charset="0"/>
                <a:cs typeface="Times New Roman" panose="02020603050405020304" pitchFamily="18" charset="0"/>
              </a:rPr>
              <a:t>accuracy</a:t>
            </a:r>
            <a:r>
              <a:rPr lang="en-IN" sz="2800" spc="-114" dirty="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a:p>
            <a:pPr algn="just"/>
            <a:endParaRPr lang="en-IN" sz="3000" dirty="0"/>
          </a:p>
        </p:txBody>
      </p:sp>
    </p:spTree>
    <p:extLst>
      <p:ext uri="{BB962C8B-B14F-4D97-AF65-F5344CB8AC3E}">
        <p14:creationId xmlns:p14="http://schemas.microsoft.com/office/powerpoint/2010/main" xmlns="" val="3722430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PRINCIPLE OF BROACHING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pPr marL="0" indent="0" algn="just">
              <a:lnSpc>
                <a:spcPct val="100000"/>
              </a:lnSpc>
              <a:spcBef>
                <a:spcPts val="100"/>
              </a:spcBef>
              <a:buNone/>
            </a:pPr>
            <a:r>
              <a:rPr lang="en-IN" sz="3800" spc="-5" dirty="0">
                <a:latin typeface="Times New Roman"/>
                <a:cs typeface="Times New Roman"/>
              </a:rPr>
              <a:t>Broaching</a:t>
            </a:r>
            <a:r>
              <a:rPr lang="en-IN" sz="3800" spc="365" dirty="0">
                <a:latin typeface="Times New Roman"/>
                <a:cs typeface="Times New Roman"/>
              </a:rPr>
              <a:t> </a:t>
            </a:r>
            <a:r>
              <a:rPr lang="en-IN" sz="3800" spc="-5" dirty="0">
                <a:latin typeface="Times New Roman"/>
                <a:cs typeface="Times New Roman"/>
              </a:rPr>
              <a:t>is</a:t>
            </a:r>
            <a:r>
              <a:rPr lang="en-IN" sz="3800" spc="355" dirty="0">
                <a:latin typeface="Times New Roman"/>
                <a:cs typeface="Times New Roman"/>
              </a:rPr>
              <a:t> </a:t>
            </a:r>
            <a:r>
              <a:rPr lang="en-IN" sz="3800" dirty="0">
                <a:latin typeface="Times New Roman"/>
                <a:cs typeface="Times New Roman"/>
              </a:rPr>
              <a:t>a</a:t>
            </a:r>
            <a:r>
              <a:rPr lang="en-IN" sz="3800" spc="350" dirty="0">
                <a:latin typeface="Times New Roman"/>
                <a:cs typeface="Times New Roman"/>
              </a:rPr>
              <a:t> </a:t>
            </a:r>
            <a:r>
              <a:rPr lang="en-IN" sz="3800" spc="-5" dirty="0">
                <a:latin typeface="Times New Roman"/>
                <a:cs typeface="Times New Roman"/>
              </a:rPr>
              <a:t>machining</a:t>
            </a:r>
            <a:r>
              <a:rPr lang="en-IN" sz="3800" spc="355" dirty="0">
                <a:latin typeface="Times New Roman"/>
                <a:cs typeface="Times New Roman"/>
              </a:rPr>
              <a:t> </a:t>
            </a:r>
            <a:r>
              <a:rPr lang="en-IN" sz="3800" dirty="0">
                <a:latin typeface="Times New Roman"/>
                <a:cs typeface="Times New Roman"/>
              </a:rPr>
              <a:t>process</a:t>
            </a:r>
            <a:r>
              <a:rPr lang="en-IN" sz="3800" spc="345" dirty="0">
                <a:latin typeface="Times New Roman"/>
                <a:cs typeface="Times New Roman"/>
              </a:rPr>
              <a:t> </a:t>
            </a:r>
            <a:r>
              <a:rPr lang="en-IN" sz="3800" dirty="0">
                <a:latin typeface="Times New Roman"/>
                <a:cs typeface="Times New Roman"/>
              </a:rPr>
              <a:t>for</a:t>
            </a:r>
            <a:r>
              <a:rPr lang="en-IN" sz="3800" spc="360" dirty="0">
                <a:latin typeface="Times New Roman"/>
                <a:cs typeface="Times New Roman"/>
              </a:rPr>
              <a:t> </a:t>
            </a:r>
            <a:r>
              <a:rPr lang="en-IN" sz="3800" spc="-5" dirty="0">
                <a:latin typeface="Times New Roman"/>
                <a:cs typeface="Times New Roman"/>
              </a:rPr>
              <a:t>removal</a:t>
            </a:r>
            <a:r>
              <a:rPr lang="en-IN" sz="3800" spc="350" dirty="0">
                <a:latin typeface="Times New Roman"/>
                <a:cs typeface="Times New Roman"/>
              </a:rPr>
              <a:t> </a:t>
            </a:r>
            <a:r>
              <a:rPr lang="en-IN" sz="3800" dirty="0">
                <a:latin typeface="Times New Roman"/>
                <a:cs typeface="Times New Roman"/>
              </a:rPr>
              <a:t>of</a:t>
            </a:r>
            <a:r>
              <a:rPr lang="en-IN" sz="3800" spc="350" dirty="0">
                <a:latin typeface="Times New Roman"/>
                <a:cs typeface="Times New Roman"/>
              </a:rPr>
              <a:t> </a:t>
            </a:r>
            <a:r>
              <a:rPr lang="en-IN" sz="3800" dirty="0">
                <a:latin typeface="Times New Roman"/>
                <a:cs typeface="Times New Roman"/>
              </a:rPr>
              <a:t>a</a:t>
            </a:r>
            <a:r>
              <a:rPr lang="en-IN" sz="3800" spc="345" dirty="0">
                <a:latin typeface="Times New Roman"/>
                <a:cs typeface="Times New Roman"/>
              </a:rPr>
              <a:t> </a:t>
            </a:r>
            <a:r>
              <a:rPr lang="en-IN" sz="3800" spc="-5" dirty="0">
                <a:latin typeface="Times New Roman"/>
                <a:cs typeface="Times New Roman"/>
              </a:rPr>
              <a:t>layer</a:t>
            </a:r>
            <a:r>
              <a:rPr lang="en-IN" sz="3800" spc="360" dirty="0">
                <a:latin typeface="Times New Roman"/>
                <a:cs typeface="Times New Roman"/>
              </a:rPr>
              <a:t> </a:t>
            </a:r>
            <a:r>
              <a:rPr lang="en-IN" sz="3800" dirty="0">
                <a:latin typeface="Times New Roman"/>
                <a:cs typeface="Times New Roman"/>
              </a:rPr>
              <a:t>of</a:t>
            </a:r>
            <a:r>
              <a:rPr lang="en-IN" sz="3800" spc="350" dirty="0">
                <a:latin typeface="Times New Roman"/>
                <a:cs typeface="Times New Roman"/>
              </a:rPr>
              <a:t> </a:t>
            </a:r>
            <a:r>
              <a:rPr lang="en-IN" sz="3800" spc="-5" dirty="0">
                <a:latin typeface="Times New Roman"/>
                <a:cs typeface="Times New Roman"/>
              </a:rPr>
              <a:t>material</a:t>
            </a:r>
            <a:r>
              <a:rPr lang="en-IN" sz="3800" spc="340" dirty="0">
                <a:latin typeface="Times New Roman"/>
                <a:cs typeface="Times New Roman"/>
              </a:rPr>
              <a:t> </a:t>
            </a:r>
            <a:r>
              <a:rPr lang="en-IN" sz="3800" dirty="0" smtClean="0">
                <a:latin typeface="Times New Roman"/>
                <a:cs typeface="Times New Roman"/>
              </a:rPr>
              <a:t>of</a:t>
            </a:r>
          </a:p>
          <a:p>
            <a:pPr marL="0" marR="6350" indent="0" algn="just">
              <a:lnSpc>
                <a:spcPct val="160000"/>
              </a:lnSpc>
              <a:buNone/>
            </a:pPr>
            <a:r>
              <a:rPr lang="en-IN" sz="3800" spc="-5" dirty="0" smtClean="0">
                <a:latin typeface="Times New Roman"/>
                <a:cs typeface="Times New Roman"/>
              </a:rPr>
              <a:t>desired width </a:t>
            </a:r>
            <a:r>
              <a:rPr lang="en-IN" sz="3800" dirty="0" smtClean="0">
                <a:latin typeface="Times New Roman"/>
                <a:cs typeface="Times New Roman"/>
              </a:rPr>
              <a:t>and depth </a:t>
            </a:r>
            <a:r>
              <a:rPr lang="en-IN" sz="3800" spc="-5" dirty="0" smtClean="0">
                <a:latin typeface="Times New Roman"/>
                <a:cs typeface="Times New Roman"/>
              </a:rPr>
              <a:t>usually </a:t>
            </a:r>
            <a:r>
              <a:rPr lang="en-IN" sz="3800" dirty="0" smtClean="0">
                <a:latin typeface="Times New Roman"/>
                <a:cs typeface="Times New Roman"/>
              </a:rPr>
              <a:t>in one stroke by a </a:t>
            </a:r>
            <a:r>
              <a:rPr lang="en-IN" sz="3800" spc="-5" dirty="0" smtClean="0">
                <a:latin typeface="Times New Roman"/>
                <a:cs typeface="Times New Roman"/>
              </a:rPr>
              <a:t>slender </a:t>
            </a:r>
            <a:r>
              <a:rPr lang="en-IN" sz="3800" dirty="0" smtClean="0">
                <a:latin typeface="Times New Roman"/>
                <a:cs typeface="Times New Roman"/>
              </a:rPr>
              <a:t>rod or bar </a:t>
            </a:r>
            <a:r>
              <a:rPr lang="en-IN" sz="3800" spc="-5" dirty="0" smtClean="0">
                <a:latin typeface="Times New Roman"/>
                <a:cs typeface="Times New Roman"/>
              </a:rPr>
              <a:t>type  cutter </a:t>
            </a:r>
            <a:r>
              <a:rPr lang="en-IN" sz="3800" dirty="0" smtClean="0">
                <a:latin typeface="Times New Roman"/>
                <a:cs typeface="Times New Roman"/>
              </a:rPr>
              <a:t>having a </a:t>
            </a:r>
            <a:r>
              <a:rPr lang="en-IN" sz="3800" spc="-5" dirty="0" smtClean="0">
                <a:latin typeface="Times New Roman"/>
                <a:cs typeface="Times New Roman"/>
              </a:rPr>
              <a:t>series </a:t>
            </a:r>
            <a:r>
              <a:rPr lang="en-IN" sz="3800" dirty="0" smtClean="0">
                <a:latin typeface="Times New Roman"/>
                <a:cs typeface="Times New Roman"/>
              </a:rPr>
              <a:t>of </a:t>
            </a:r>
            <a:r>
              <a:rPr lang="en-IN" sz="3800" spc="-5" dirty="0" smtClean="0">
                <a:latin typeface="Times New Roman"/>
                <a:cs typeface="Times New Roman"/>
              </a:rPr>
              <a:t>cutting  </a:t>
            </a:r>
            <a:r>
              <a:rPr lang="en-IN" sz="3800" dirty="0" smtClean="0">
                <a:latin typeface="Times New Roman"/>
                <a:cs typeface="Times New Roman"/>
              </a:rPr>
              <a:t>edges </a:t>
            </a:r>
            <a:r>
              <a:rPr lang="en-IN" sz="3800" spc="-5" dirty="0" smtClean="0">
                <a:latin typeface="Times New Roman"/>
                <a:cs typeface="Times New Roman"/>
              </a:rPr>
              <a:t>with</a:t>
            </a:r>
            <a:r>
              <a:rPr lang="en-IN" sz="3800" spc="490" dirty="0" smtClean="0">
                <a:latin typeface="Times New Roman"/>
                <a:cs typeface="Times New Roman"/>
              </a:rPr>
              <a:t> </a:t>
            </a:r>
            <a:r>
              <a:rPr lang="en-IN" sz="3800" spc="-5" dirty="0" smtClean="0">
                <a:latin typeface="Times New Roman"/>
                <a:cs typeface="Times New Roman"/>
              </a:rPr>
              <a:t>gradually increased</a:t>
            </a:r>
            <a:r>
              <a:rPr lang="en-IN" sz="3800" spc="455" dirty="0" smtClean="0">
                <a:latin typeface="Times New Roman"/>
                <a:cs typeface="Times New Roman"/>
              </a:rPr>
              <a:t> </a:t>
            </a:r>
            <a:r>
              <a:rPr lang="en-IN" sz="3800" dirty="0" smtClean="0">
                <a:latin typeface="Times New Roman"/>
                <a:cs typeface="Times New Roman"/>
              </a:rPr>
              <a:t>protrusion as </a:t>
            </a:r>
            <a:r>
              <a:rPr lang="en-IN" sz="3800" spc="-5" dirty="0">
                <a:latin typeface="Times New Roman"/>
                <a:cs typeface="Times New Roman"/>
              </a:rPr>
              <a:t>indicated in </a:t>
            </a:r>
            <a:r>
              <a:rPr lang="en-IN" sz="3800" dirty="0" err="1">
                <a:latin typeface="Times New Roman"/>
                <a:cs typeface="Times New Roman"/>
              </a:rPr>
              <a:t>Fig.a</a:t>
            </a:r>
            <a:r>
              <a:rPr lang="en-IN" sz="3800" dirty="0">
                <a:latin typeface="Times New Roman"/>
                <a:cs typeface="Times New Roman"/>
              </a:rPr>
              <a:t>. </a:t>
            </a:r>
            <a:r>
              <a:rPr lang="en-IN" sz="3800" spc="5" dirty="0">
                <a:latin typeface="Times New Roman"/>
                <a:cs typeface="Times New Roman"/>
              </a:rPr>
              <a:t>In </a:t>
            </a:r>
            <a:r>
              <a:rPr lang="en-IN" sz="3800" dirty="0">
                <a:latin typeface="Times New Roman"/>
                <a:cs typeface="Times New Roman"/>
              </a:rPr>
              <a:t>shaping, </a:t>
            </a:r>
            <a:r>
              <a:rPr lang="en-IN" sz="3800" spc="-5" dirty="0">
                <a:latin typeface="Times New Roman"/>
                <a:cs typeface="Times New Roman"/>
              </a:rPr>
              <a:t>attaining full </a:t>
            </a:r>
            <a:r>
              <a:rPr lang="en-IN" sz="3800" dirty="0">
                <a:latin typeface="Times New Roman"/>
                <a:cs typeface="Times New Roman"/>
              </a:rPr>
              <a:t>depth </a:t>
            </a:r>
            <a:r>
              <a:rPr lang="en-IN" sz="3800" spc="-5" dirty="0">
                <a:latin typeface="Times New Roman"/>
                <a:cs typeface="Times New Roman"/>
              </a:rPr>
              <a:t>requires </a:t>
            </a:r>
            <a:r>
              <a:rPr lang="en-IN" sz="3800" dirty="0">
                <a:latin typeface="Times New Roman"/>
                <a:cs typeface="Times New Roman"/>
              </a:rPr>
              <a:t>a </a:t>
            </a:r>
            <a:r>
              <a:rPr lang="en-IN" sz="3800" spc="-5" dirty="0">
                <a:latin typeface="Times New Roman"/>
                <a:cs typeface="Times New Roman"/>
              </a:rPr>
              <a:t>number </a:t>
            </a:r>
            <a:r>
              <a:rPr lang="en-IN" sz="3800" dirty="0">
                <a:latin typeface="Times New Roman"/>
                <a:cs typeface="Times New Roman"/>
              </a:rPr>
              <a:t>of  strokes </a:t>
            </a:r>
            <a:r>
              <a:rPr lang="en-IN" sz="3800" spc="-5" dirty="0">
                <a:latin typeface="Times New Roman"/>
                <a:cs typeface="Times New Roman"/>
              </a:rPr>
              <a:t>to remove the material in thin layers step </a:t>
            </a:r>
            <a:r>
              <a:rPr lang="en-IN" sz="3800" dirty="0">
                <a:latin typeface="Times New Roman"/>
                <a:cs typeface="Times New Roman"/>
              </a:rPr>
              <a:t>– by – </a:t>
            </a:r>
            <a:r>
              <a:rPr lang="en-IN" sz="3800" spc="-5" dirty="0">
                <a:latin typeface="Times New Roman"/>
                <a:cs typeface="Times New Roman"/>
              </a:rPr>
              <a:t>step </a:t>
            </a:r>
            <a:r>
              <a:rPr lang="en-IN" sz="3800" dirty="0">
                <a:latin typeface="Times New Roman"/>
                <a:cs typeface="Times New Roman"/>
              </a:rPr>
              <a:t>by </a:t>
            </a:r>
            <a:r>
              <a:rPr lang="en-IN" sz="3800" spc="-5" dirty="0">
                <a:latin typeface="Times New Roman"/>
                <a:cs typeface="Times New Roman"/>
              </a:rPr>
              <a:t>gradually  in-feeding the single </a:t>
            </a:r>
            <a:r>
              <a:rPr lang="en-IN" sz="3800" dirty="0">
                <a:latin typeface="Times New Roman"/>
                <a:cs typeface="Times New Roman"/>
              </a:rPr>
              <a:t>point tool (</a:t>
            </a:r>
            <a:r>
              <a:rPr lang="en-IN" sz="3800" dirty="0" err="1">
                <a:latin typeface="Times New Roman"/>
                <a:cs typeface="Times New Roman"/>
              </a:rPr>
              <a:t>Fig.b</a:t>
            </a:r>
            <a:r>
              <a:rPr lang="en-IN" sz="3800" dirty="0">
                <a:latin typeface="Times New Roman"/>
                <a:cs typeface="Times New Roman"/>
              </a:rPr>
              <a:t>).. Whereas, broaching </a:t>
            </a:r>
            <a:r>
              <a:rPr lang="en-IN" sz="3800" spc="-5" dirty="0">
                <a:latin typeface="Times New Roman"/>
                <a:cs typeface="Times New Roman"/>
              </a:rPr>
              <a:t>enables  remove the </a:t>
            </a:r>
            <a:r>
              <a:rPr lang="en-IN" sz="3800" dirty="0">
                <a:latin typeface="Times New Roman"/>
                <a:cs typeface="Times New Roman"/>
              </a:rPr>
              <a:t>whole </a:t>
            </a:r>
            <a:r>
              <a:rPr lang="en-IN" sz="3800" spc="-10" dirty="0">
                <a:latin typeface="Times New Roman"/>
                <a:cs typeface="Times New Roman"/>
              </a:rPr>
              <a:t>material </a:t>
            </a:r>
            <a:r>
              <a:rPr lang="en-IN" sz="3800" spc="-5" dirty="0">
                <a:latin typeface="Times New Roman"/>
                <a:cs typeface="Times New Roman"/>
              </a:rPr>
              <a:t>in </a:t>
            </a:r>
            <a:r>
              <a:rPr lang="en-IN" sz="3800" dirty="0">
                <a:latin typeface="Times New Roman"/>
                <a:cs typeface="Times New Roman"/>
              </a:rPr>
              <a:t>one stroke </a:t>
            </a:r>
            <a:r>
              <a:rPr lang="en-IN" sz="3800" spc="-5" dirty="0">
                <a:latin typeface="Times New Roman"/>
                <a:cs typeface="Times New Roman"/>
              </a:rPr>
              <a:t>only </a:t>
            </a:r>
            <a:r>
              <a:rPr lang="en-IN" sz="3800" dirty="0">
                <a:latin typeface="Times New Roman"/>
                <a:cs typeface="Times New Roman"/>
              </a:rPr>
              <a:t>by </a:t>
            </a:r>
            <a:r>
              <a:rPr lang="en-IN" sz="3800" spc="-5" dirty="0">
                <a:latin typeface="Times New Roman"/>
                <a:cs typeface="Times New Roman"/>
              </a:rPr>
              <a:t>the gradually rising teeth  </a:t>
            </a:r>
            <a:r>
              <a:rPr lang="en-IN" sz="3800" dirty="0">
                <a:latin typeface="Times New Roman"/>
                <a:cs typeface="Times New Roman"/>
              </a:rPr>
              <a:t>of the </a:t>
            </a:r>
            <a:r>
              <a:rPr lang="en-IN" sz="3800" spc="-5" dirty="0">
                <a:latin typeface="Times New Roman"/>
                <a:cs typeface="Times New Roman"/>
              </a:rPr>
              <a:t>cutter called </a:t>
            </a:r>
            <a:r>
              <a:rPr lang="en-IN" sz="3800" dirty="0">
                <a:latin typeface="Times New Roman"/>
                <a:cs typeface="Times New Roman"/>
              </a:rPr>
              <a:t>broach. The </a:t>
            </a:r>
            <a:r>
              <a:rPr lang="en-IN" sz="3800" spc="-5" dirty="0">
                <a:latin typeface="Times New Roman"/>
                <a:cs typeface="Times New Roman"/>
              </a:rPr>
              <a:t>amount </a:t>
            </a:r>
            <a:r>
              <a:rPr lang="en-IN" sz="3800" dirty="0">
                <a:latin typeface="Times New Roman"/>
                <a:cs typeface="Times New Roman"/>
              </a:rPr>
              <a:t>of </a:t>
            </a:r>
            <a:r>
              <a:rPr lang="en-IN" sz="3800" spc="-5" dirty="0">
                <a:latin typeface="Times New Roman"/>
                <a:cs typeface="Times New Roman"/>
              </a:rPr>
              <a:t>tooth rise between </a:t>
            </a:r>
            <a:r>
              <a:rPr lang="en-IN" sz="3800" dirty="0">
                <a:latin typeface="Times New Roman"/>
                <a:cs typeface="Times New Roman"/>
              </a:rPr>
              <a:t>the  </a:t>
            </a:r>
            <a:r>
              <a:rPr lang="en-IN" sz="3800" spc="-5" dirty="0">
                <a:latin typeface="Times New Roman"/>
                <a:cs typeface="Times New Roman"/>
              </a:rPr>
              <a:t>successive teeth </a:t>
            </a:r>
            <a:r>
              <a:rPr lang="en-IN" sz="3800" dirty="0">
                <a:latin typeface="Times New Roman"/>
                <a:cs typeface="Times New Roman"/>
              </a:rPr>
              <a:t>of </a:t>
            </a:r>
            <a:r>
              <a:rPr lang="en-IN" sz="3800" spc="-5" dirty="0">
                <a:latin typeface="Times New Roman"/>
                <a:cs typeface="Times New Roman"/>
              </a:rPr>
              <a:t>the </a:t>
            </a:r>
            <a:r>
              <a:rPr lang="en-IN" sz="3800" dirty="0">
                <a:latin typeface="Times New Roman"/>
                <a:cs typeface="Times New Roman"/>
              </a:rPr>
              <a:t>broach </a:t>
            </a:r>
            <a:r>
              <a:rPr lang="en-IN" sz="3800" spc="-5" dirty="0">
                <a:latin typeface="Times New Roman"/>
                <a:cs typeface="Times New Roman"/>
              </a:rPr>
              <a:t>is equivalent to </a:t>
            </a:r>
            <a:r>
              <a:rPr lang="en-IN" sz="3800" dirty="0">
                <a:latin typeface="Times New Roman"/>
                <a:cs typeface="Times New Roman"/>
              </a:rPr>
              <a:t>the in feed given </a:t>
            </a:r>
            <a:r>
              <a:rPr lang="en-IN" sz="3800" spc="-5" dirty="0">
                <a:latin typeface="Times New Roman"/>
                <a:cs typeface="Times New Roman"/>
              </a:rPr>
              <a:t>in</a:t>
            </a:r>
            <a:r>
              <a:rPr lang="en-IN" sz="3800" spc="80" dirty="0">
                <a:latin typeface="Times New Roman"/>
                <a:cs typeface="Times New Roman"/>
              </a:rPr>
              <a:t> </a:t>
            </a:r>
            <a:r>
              <a:rPr lang="en-IN" sz="3800" dirty="0">
                <a:latin typeface="Times New Roman"/>
                <a:cs typeface="Times New Roman"/>
              </a:rPr>
              <a:t>shaping.</a:t>
            </a:r>
          </a:p>
          <a:p>
            <a:pPr algn="just"/>
            <a:endParaRPr lang="en-IN" dirty="0"/>
          </a:p>
        </p:txBody>
      </p:sp>
    </p:spTree>
    <p:extLst>
      <p:ext uri="{BB962C8B-B14F-4D97-AF65-F5344CB8AC3E}">
        <p14:creationId xmlns:p14="http://schemas.microsoft.com/office/powerpoint/2010/main" xmlns="" val="11086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11560" y="836712"/>
            <a:ext cx="8136904" cy="51845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028293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NOMENCLATURE OF BROCHING TOOL</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12700" marR="5080" algn="just">
              <a:lnSpc>
                <a:spcPct val="119900"/>
              </a:lnSpc>
              <a:spcBef>
                <a:spcPts val="100"/>
              </a:spcBef>
            </a:pPr>
            <a:r>
              <a:rPr lang="en-IN" sz="2600" spc="-5" dirty="0">
                <a:latin typeface="Times New Roman"/>
                <a:cs typeface="Times New Roman"/>
              </a:rPr>
              <a:t>Both </a:t>
            </a:r>
            <a:r>
              <a:rPr lang="en-IN" sz="2600" dirty="0">
                <a:latin typeface="Times New Roman"/>
                <a:cs typeface="Times New Roman"/>
              </a:rPr>
              <a:t>pull </a:t>
            </a:r>
            <a:r>
              <a:rPr lang="en-IN" sz="2600" spc="-5" dirty="0">
                <a:latin typeface="Times New Roman"/>
                <a:cs typeface="Times New Roman"/>
              </a:rPr>
              <a:t>and push </a:t>
            </a:r>
            <a:r>
              <a:rPr lang="en-IN" sz="2600" spc="5" dirty="0">
                <a:latin typeface="Times New Roman"/>
                <a:cs typeface="Times New Roman"/>
              </a:rPr>
              <a:t>type </a:t>
            </a:r>
            <a:r>
              <a:rPr lang="en-IN" sz="2600" spc="-5" dirty="0">
                <a:latin typeface="Times New Roman"/>
                <a:cs typeface="Times New Roman"/>
              </a:rPr>
              <a:t>broaches are made in </a:t>
            </a:r>
            <a:r>
              <a:rPr lang="en-IN" sz="2600" dirty="0">
                <a:latin typeface="Times New Roman"/>
                <a:cs typeface="Times New Roman"/>
              </a:rPr>
              <a:t>the form of </a:t>
            </a:r>
            <a:r>
              <a:rPr lang="en-IN" sz="2600" spc="-5" dirty="0">
                <a:latin typeface="Times New Roman"/>
                <a:cs typeface="Times New Roman"/>
              </a:rPr>
              <a:t>slender </a:t>
            </a:r>
            <a:r>
              <a:rPr lang="en-IN" sz="2600" dirty="0">
                <a:latin typeface="Times New Roman"/>
                <a:cs typeface="Times New Roman"/>
              </a:rPr>
              <a:t>rods or bars of  varying section having </a:t>
            </a:r>
            <a:r>
              <a:rPr lang="en-IN" sz="2600" spc="-5" dirty="0">
                <a:latin typeface="Times New Roman"/>
                <a:cs typeface="Times New Roman"/>
              </a:rPr>
              <a:t>along its length </a:t>
            </a:r>
            <a:r>
              <a:rPr lang="en-IN" sz="2600" dirty="0">
                <a:latin typeface="Times New Roman"/>
                <a:cs typeface="Times New Roman"/>
              </a:rPr>
              <a:t>one or </a:t>
            </a:r>
            <a:r>
              <a:rPr lang="en-IN" sz="2600" spc="-5" dirty="0">
                <a:latin typeface="Times New Roman"/>
                <a:cs typeface="Times New Roman"/>
              </a:rPr>
              <a:t>more </a:t>
            </a:r>
            <a:r>
              <a:rPr lang="en-IN" sz="2600" dirty="0">
                <a:latin typeface="Times New Roman"/>
                <a:cs typeface="Times New Roman"/>
              </a:rPr>
              <a:t>rows of </a:t>
            </a:r>
            <a:r>
              <a:rPr lang="en-IN" sz="2600" spc="-5" dirty="0">
                <a:latin typeface="Times New Roman"/>
                <a:cs typeface="Times New Roman"/>
              </a:rPr>
              <a:t>cutting teeth with  increasing </a:t>
            </a:r>
            <a:r>
              <a:rPr lang="en-IN" sz="2600" dirty="0">
                <a:latin typeface="Times New Roman"/>
                <a:cs typeface="Times New Roman"/>
              </a:rPr>
              <a:t>height (and </a:t>
            </a:r>
            <a:r>
              <a:rPr lang="en-IN" sz="2600" spc="-5" dirty="0">
                <a:latin typeface="Times New Roman"/>
                <a:cs typeface="Times New Roman"/>
              </a:rPr>
              <a:t>width </a:t>
            </a:r>
            <a:r>
              <a:rPr lang="en-IN" sz="2600" dirty="0">
                <a:latin typeface="Times New Roman"/>
                <a:cs typeface="Times New Roman"/>
              </a:rPr>
              <a:t>occasionally). </a:t>
            </a:r>
            <a:r>
              <a:rPr lang="en-IN" sz="2600" spc="-10" dirty="0">
                <a:latin typeface="Times New Roman"/>
                <a:cs typeface="Times New Roman"/>
              </a:rPr>
              <a:t>Push </a:t>
            </a:r>
            <a:r>
              <a:rPr lang="en-IN" sz="2600" dirty="0">
                <a:latin typeface="Times New Roman"/>
                <a:cs typeface="Times New Roman"/>
              </a:rPr>
              <a:t>type broaches </a:t>
            </a:r>
            <a:r>
              <a:rPr lang="en-IN" sz="2600" spc="-5" dirty="0">
                <a:latin typeface="Times New Roman"/>
                <a:cs typeface="Times New Roman"/>
              </a:rPr>
              <a:t>are subjected to  compressive </a:t>
            </a:r>
            <a:r>
              <a:rPr lang="en-IN" sz="2600" dirty="0">
                <a:latin typeface="Times New Roman"/>
                <a:cs typeface="Times New Roman"/>
              </a:rPr>
              <a:t>load </a:t>
            </a:r>
            <a:r>
              <a:rPr lang="en-IN" sz="2600" spc="-5" dirty="0">
                <a:latin typeface="Times New Roman"/>
                <a:cs typeface="Times New Roman"/>
              </a:rPr>
              <a:t>and </a:t>
            </a:r>
            <a:r>
              <a:rPr lang="en-IN" sz="2600" dirty="0">
                <a:latin typeface="Times New Roman"/>
                <a:cs typeface="Times New Roman"/>
              </a:rPr>
              <a:t>hence are </a:t>
            </a:r>
            <a:r>
              <a:rPr lang="en-IN" sz="2600" spc="-10" dirty="0">
                <a:latin typeface="Times New Roman"/>
                <a:cs typeface="Times New Roman"/>
              </a:rPr>
              <a:t>made </a:t>
            </a:r>
            <a:r>
              <a:rPr lang="en-IN" sz="2600" spc="-5" dirty="0">
                <a:latin typeface="Times New Roman"/>
                <a:cs typeface="Times New Roman"/>
              </a:rPr>
              <a:t>shorter </a:t>
            </a:r>
            <a:r>
              <a:rPr lang="en-IN" sz="2600" dirty="0">
                <a:latin typeface="Times New Roman"/>
                <a:cs typeface="Times New Roman"/>
              </a:rPr>
              <a:t>in </a:t>
            </a:r>
            <a:r>
              <a:rPr lang="en-IN" sz="2600" spc="-5" dirty="0">
                <a:latin typeface="Times New Roman"/>
                <a:cs typeface="Times New Roman"/>
              </a:rPr>
              <a:t>length </a:t>
            </a:r>
            <a:r>
              <a:rPr lang="en-IN" sz="2600" dirty="0">
                <a:latin typeface="Times New Roman"/>
                <a:cs typeface="Times New Roman"/>
              </a:rPr>
              <a:t>to avoid</a:t>
            </a:r>
            <a:r>
              <a:rPr lang="en-IN" sz="2600" spc="75" dirty="0">
                <a:latin typeface="Times New Roman"/>
                <a:cs typeface="Times New Roman"/>
              </a:rPr>
              <a:t> </a:t>
            </a:r>
            <a:r>
              <a:rPr lang="en-IN" sz="2600" dirty="0">
                <a:latin typeface="Times New Roman"/>
                <a:cs typeface="Times New Roman"/>
              </a:rPr>
              <a:t>buckling.</a:t>
            </a:r>
          </a:p>
          <a:p>
            <a:pPr marL="12700" marR="5080" algn="just">
              <a:lnSpc>
                <a:spcPct val="131500"/>
              </a:lnSpc>
              <a:spcBef>
                <a:spcPts val="250"/>
              </a:spcBef>
            </a:pPr>
            <a:r>
              <a:rPr lang="en-IN" sz="2600" spc="-5" dirty="0">
                <a:latin typeface="Times New Roman"/>
                <a:cs typeface="Times New Roman"/>
              </a:rPr>
              <a:t>The </a:t>
            </a:r>
            <a:r>
              <a:rPr lang="en-IN" sz="2600" dirty="0">
                <a:latin typeface="Times New Roman"/>
                <a:cs typeface="Times New Roman"/>
              </a:rPr>
              <a:t>general </a:t>
            </a:r>
            <a:r>
              <a:rPr lang="en-IN" sz="2600" spc="-5" dirty="0">
                <a:latin typeface="Times New Roman"/>
                <a:cs typeface="Times New Roman"/>
              </a:rPr>
              <a:t>configuration </a:t>
            </a:r>
            <a:r>
              <a:rPr lang="en-IN" sz="2600" dirty="0">
                <a:latin typeface="Times New Roman"/>
                <a:cs typeface="Times New Roman"/>
              </a:rPr>
              <a:t>of pull type </a:t>
            </a:r>
            <a:r>
              <a:rPr lang="en-IN" sz="2600" spc="-5" dirty="0">
                <a:latin typeface="Times New Roman"/>
                <a:cs typeface="Times New Roman"/>
              </a:rPr>
              <a:t>broaches, which </a:t>
            </a:r>
            <a:r>
              <a:rPr lang="en-IN" sz="2600" dirty="0">
                <a:latin typeface="Times New Roman"/>
                <a:cs typeface="Times New Roman"/>
              </a:rPr>
              <a:t>are </a:t>
            </a:r>
            <a:r>
              <a:rPr lang="en-IN" sz="2600" spc="-5" dirty="0">
                <a:latin typeface="Times New Roman"/>
                <a:cs typeface="Times New Roman"/>
              </a:rPr>
              <a:t>widely used </a:t>
            </a:r>
            <a:r>
              <a:rPr lang="en-IN" sz="2600" dirty="0">
                <a:latin typeface="Times New Roman"/>
                <a:cs typeface="Times New Roman"/>
              </a:rPr>
              <a:t>for  </a:t>
            </a:r>
            <a:r>
              <a:rPr lang="en-IN" sz="2600" spc="-5" dirty="0">
                <a:latin typeface="Times New Roman"/>
                <a:cs typeface="Times New Roman"/>
              </a:rPr>
              <a:t>enlarging and finishing preformed holes, </a:t>
            </a:r>
            <a:r>
              <a:rPr lang="en-IN" sz="2600" dirty="0">
                <a:latin typeface="Times New Roman"/>
                <a:cs typeface="Times New Roman"/>
              </a:rPr>
              <a:t>is </a:t>
            </a:r>
            <a:r>
              <a:rPr lang="en-IN" sz="2600" spc="-5" dirty="0">
                <a:latin typeface="Times New Roman"/>
                <a:cs typeface="Times New Roman"/>
              </a:rPr>
              <a:t>schematically shown </a:t>
            </a:r>
            <a:r>
              <a:rPr lang="en-IN" sz="2600" dirty="0">
                <a:latin typeface="Times New Roman"/>
                <a:cs typeface="Times New Roman"/>
              </a:rPr>
              <a:t>in</a:t>
            </a:r>
            <a:r>
              <a:rPr lang="en-IN" sz="2600" spc="95" dirty="0">
                <a:latin typeface="Times New Roman"/>
                <a:cs typeface="Times New Roman"/>
              </a:rPr>
              <a:t> </a:t>
            </a:r>
            <a:r>
              <a:rPr lang="en-IN" sz="2600" spc="-5" dirty="0">
                <a:latin typeface="Times New Roman"/>
                <a:cs typeface="Times New Roman"/>
              </a:rPr>
              <a:t>Fig.</a:t>
            </a:r>
            <a:endParaRPr lang="en-IN" sz="2600" dirty="0">
              <a:latin typeface="Times New Roman"/>
              <a:cs typeface="Times New Roman"/>
            </a:endParaRPr>
          </a:p>
          <a:p>
            <a:endParaRPr lang="en-IN" dirty="0"/>
          </a:p>
        </p:txBody>
      </p:sp>
    </p:spTree>
    <p:extLst>
      <p:ext uri="{BB962C8B-B14F-4D97-AF65-F5344CB8AC3E}">
        <p14:creationId xmlns:p14="http://schemas.microsoft.com/office/powerpoint/2010/main" xmlns="" val="343171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IMPORTANT TERM RELATING TO SINGLE POINT CUTTING TOOL</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object 2"/>
          <p:cNvSpPr>
            <a:spLocks noGrp="1"/>
          </p:cNvSpPr>
          <p:nvPr>
            <p:ph idx="1"/>
          </p:nvPr>
        </p:nvSpPr>
        <p:spPr>
          <a:xfrm>
            <a:off x="395536" y="1484784"/>
            <a:ext cx="8424936" cy="5184576"/>
          </a:xfrm>
          <a:prstGeom prst="rect">
            <a:avLst/>
          </a:prstGeom>
          <a:blipFill>
            <a:blip r:embed="rId2" cstate="print"/>
            <a:stretch>
              <a:fillRect/>
            </a:stretch>
          </a:blipFill>
        </p:spPr>
        <p:txBody>
          <a:bodyPr wrap="square" lIns="0" tIns="0" rIns="0" bIns="0" rtlCol="0">
            <a:normAutofit/>
          </a:bodyPr>
          <a:lstStyle/>
          <a:p>
            <a:r>
              <a:rPr lang="en-US" sz="2800" b="1" dirty="0" smtClean="0"/>
              <a:t>Single point cutting tool</a:t>
            </a:r>
            <a:endParaRPr lang="en-IN" sz="2800" b="1" dirty="0"/>
          </a:p>
        </p:txBody>
      </p:sp>
    </p:spTree>
    <p:extLst>
      <p:ext uri="{BB962C8B-B14F-4D97-AF65-F5344CB8AC3E}">
        <p14:creationId xmlns:p14="http://schemas.microsoft.com/office/powerpoint/2010/main" xmlns="" val="2575526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179511" y="1484784"/>
            <a:ext cx="8784975" cy="36854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170212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560" y="980728"/>
            <a:ext cx="7848600" cy="4876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771814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NOMENCLATURE OF BROCHING TOOL</a:t>
            </a:r>
            <a:endParaRPr lang="en-IN" sz="3200" dirty="0"/>
          </a:p>
        </p:txBody>
      </p:sp>
      <p:sp>
        <p:nvSpPr>
          <p:cNvPr id="3" name="Content Placeholder 2"/>
          <p:cNvSpPr>
            <a:spLocks noGrp="1"/>
          </p:cNvSpPr>
          <p:nvPr>
            <p:ph idx="1"/>
          </p:nvPr>
        </p:nvSpPr>
        <p:spPr/>
        <p:txBody>
          <a:bodyPr/>
          <a:lstStyle/>
          <a:p>
            <a:r>
              <a:rPr lang="en-IN" sz="2800" spc="-5" dirty="0">
                <a:solidFill>
                  <a:srgbClr val="990000"/>
                </a:solidFill>
                <a:latin typeface="Times New Roman"/>
                <a:cs typeface="Times New Roman"/>
              </a:rPr>
              <a:t>Pull </a:t>
            </a:r>
            <a:r>
              <a:rPr lang="en-IN" sz="2800" dirty="0">
                <a:solidFill>
                  <a:srgbClr val="990000"/>
                </a:solidFill>
                <a:latin typeface="Times New Roman"/>
                <a:cs typeface="Times New Roman"/>
              </a:rPr>
              <a:t>end </a:t>
            </a:r>
            <a:r>
              <a:rPr lang="en-IN" sz="2800" dirty="0">
                <a:latin typeface="Times New Roman"/>
                <a:cs typeface="Times New Roman"/>
              </a:rPr>
              <a:t>for engaging the broach </a:t>
            </a:r>
            <a:r>
              <a:rPr lang="en-IN" sz="2800" spc="-5" dirty="0">
                <a:latin typeface="Times New Roman"/>
                <a:cs typeface="Times New Roman"/>
              </a:rPr>
              <a:t>in the</a:t>
            </a:r>
            <a:r>
              <a:rPr lang="en-IN" sz="2800" spc="10" dirty="0">
                <a:latin typeface="Times New Roman"/>
                <a:cs typeface="Times New Roman"/>
              </a:rPr>
              <a:t> </a:t>
            </a:r>
            <a:r>
              <a:rPr lang="en-IN" sz="2800" spc="-5" dirty="0" smtClean="0">
                <a:latin typeface="Times New Roman"/>
                <a:cs typeface="Times New Roman"/>
              </a:rPr>
              <a:t>machine.</a:t>
            </a:r>
          </a:p>
          <a:p>
            <a:r>
              <a:rPr lang="en-IN" sz="2800" spc="-5" dirty="0">
                <a:solidFill>
                  <a:srgbClr val="990000"/>
                </a:solidFill>
                <a:latin typeface="Times New Roman"/>
                <a:cs typeface="Times New Roman"/>
              </a:rPr>
              <a:t>Neck </a:t>
            </a:r>
            <a:r>
              <a:rPr lang="en-IN" sz="2800" dirty="0">
                <a:latin typeface="Times New Roman"/>
                <a:cs typeface="Times New Roman"/>
              </a:rPr>
              <a:t>of </a:t>
            </a:r>
            <a:r>
              <a:rPr lang="en-IN" sz="2800" spc="-5" dirty="0">
                <a:latin typeface="Times New Roman"/>
                <a:cs typeface="Times New Roman"/>
              </a:rPr>
              <a:t>shorter </a:t>
            </a:r>
            <a:r>
              <a:rPr lang="en-IN" sz="2800" spc="-10" dirty="0">
                <a:latin typeface="Times New Roman"/>
                <a:cs typeface="Times New Roman"/>
              </a:rPr>
              <a:t>diameter </a:t>
            </a:r>
            <a:r>
              <a:rPr lang="en-IN" sz="2800" dirty="0">
                <a:latin typeface="Times New Roman"/>
                <a:cs typeface="Times New Roman"/>
              </a:rPr>
              <a:t>and </a:t>
            </a:r>
            <a:r>
              <a:rPr lang="en-IN" sz="2800" spc="-5" dirty="0">
                <a:latin typeface="Times New Roman"/>
                <a:cs typeface="Times New Roman"/>
              </a:rPr>
              <a:t>length, </a:t>
            </a:r>
            <a:r>
              <a:rPr lang="en-IN" sz="2800" dirty="0">
                <a:latin typeface="Times New Roman"/>
                <a:cs typeface="Times New Roman"/>
              </a:rPr>
              <a:t>where </a:t>
            </a:r>
            <a:r>
              <a:rPr lang="en-IN" sz="2800" spc="-5" dirty="0">
                <a:latin typeface="Times New Roman"/>
                <a:cs typeface="Times New Roman"/>
              </a:rPr>
              <a:t>the </a:t>
            </a:r>
            <a:r>
              <a:rPr lang="en-IN" sz="2800" dirty="0">
                <a:latin typeface="Times New Roman"/>
                <a:cs typeface="Times New Roman"/>
              </a:rPr>
              <a:t>broach </a:t>
            </a:r>
            <a:r>
              <a:rPr lang="en-IN" sz="2800" spc="-5" dirty="0">
                <a:latin typeface="Times New Roman"/>
                <a:cs typeface="Times New Roman"/>
              </a:rPr>
              <a:t>is allowed to fail, if  at all, </a:t>
            </a:r>
            <a:r>
              <a:rPr lang="en-IN" sz="2800" dirty="0">
                <a:latin typeface="Times New Roman"/>
                <a:cs typeface="Times New Roman"/>
              </a:rPr>
              <a:t>under</a:t>
            </a:r>
            <a:r>
              <a:rPr lang="en-IN" sz="2800" spc="20" dirty="0">
                <a:latin typeface="Times New Roman"/>
                <a:cs typeface="Times New Roman"/>
              </a:rPr>
              <a:t> </a:t>
            </a:r>
            <a:r>
              <a:rPr lang="en-IN" sz="2800" dirty="0" smtClean="0">
                <a:latin typeface="Times New Roman"/>
                <a:cs typeface="Times New Roman"/>
              </a:rPr>
              <a:t>overloading.</a:t>
            </a:r>
          </a:p>
          <a:p>
            <a:r>
              <a:rPr lang="en-IN" sz="2800" dirty="0">
                <a:solidFill>
                  <a:srgbClr val="990000"/>
                </a:solidFill>
                <a:latin typeface="Times New Roman"/>
                <a:cs typeface="Times New Roman"/>
              </a:rPr>
              <a:t>Front </a:t>
            </a:r>
            <a:r>
              <a:rPr lang="en-IN" sz="2800" spc="-5" dirty="0">
                <a:solidFill>
                  <a:srgbClr val="990000"/>
                </a:solidFill>
                <a:latin typeface="Times New Roman"/>
                <a:cs typeface="Times New Roman"/>
              </a:rPr>
              <a:t>pilot </a:t>
            </a:r>
            <a:r>
              <a:rPr lang="en-IN" sz="2800" dirty="0">
                <a:latin typeface="Times New Roman"/>
                <a:cs typeface="Times New Roman"/>
              </a:rPr>
              <a:t>for </a:t>
            </a:r>
            <a:r>
              <a:rPr lang="en-IN" sz="2800" spc="-5" dirty="0">
                <a:latin typeface="Times New Roman"/>
                <a:cs typeface="Times New Roman"/>
              </a:rPr>
              <a:t>initial locating the </a:t>
            </a:r>
            <a:r>
              <a:rPr lang="en-IN" sz="2800" dirty="0">
                <a:latin typeface="Times New Roman"/>
                <a:cs typeface="Times New Roman"/>
              </a:rPr>
              <a:t>broach </a:t>
            </a:r>
            <a:r>
              <a:rPr lang="en-IN" sz="2800" spc="-5" dirty="0">
                <a:latin typeface="Times New Roman"/>
                <a:cs typeface="Times New Roman"/>
              </a:rPr>
              <a:t>in the</a:t>
            </a:r>
            <a:r>
              <a:rPr lang="en-IN" sz="2800" spc="30" dirty="0">
                <a:latin typeface="Times New Roman"/>
                <a:cs typeface="Times New Roman"/>
              </a:rPr>
              <a:t> </a:t>
            </a:r>
            <a:r>
              <a:rPr lang="en-IN" sz="2800" dirty="0" smtClean="0">
                <a:latin typeface="Times New Roman"/>
                <a:cs typeface="Times New Roman"/>
              </a:rPr>
              <a:t>hole.</a:t>
            </a:r>
          </a:p>
          <a:p>
            <a:r>
              <a:rPr lang="en-IN" sz="2800" dirty="0">
                <a:solidFill>
                  <a:srgbClr val="990000"/>
                </a:solidFill>
                <a:latin typeface="Times New Roman"/>
                <a:cs typeface="Times New Roman"/>
              </a:rPr>
              <a:t>Roughing and </a:t>
            </a:r>
            <a:r>
              <a:rPr lang="en-IN" sz="2800" spc="-5" dirty="0">
                <a:solidFill>
                  <a:srgbClr val="990000"/>
                </a:solidFill>
                <a:latin typeface="Times New Roman"/>
                <a:cs typeface="Times New Roman"/>
              </a:rPr>
              <a:t>finishing teeth </a:t>
            </a:r>
            <a:r>
              <a:rPr lang="en-IN" sz="2800" dirty="0">
                <a:latin typeface="Times New Roman"/>
                <a:cs typeface="Times New Roman"/>
              </a:rPr>
              <a:t>for </a:t>
            </a:r>
            <a:r>
              <a:rPr lang="en-IN" sz="2800" spc="-10" dirty="0">
                <a:latin typeface="Times New Roman"/>
                <a:cs typeface="Times New Roman"/>
              </a:rPr>
              <a:t>metal</a:t>
            </a:r>
            <a:r>
              <a:rPr lang="en-IN" sz="2800" spc="55" dirty="0">
                <a:latin typeface="Times New Roman"/>
                <a:cs typeface="Times New Roman"/>
              </a:rPr>
              <a:t> </a:t>
            </a:r>
            <a:r>
              <a:rPr lang="en-IN" sz="2800" spc="-5" dirty="0">
                <a:latin typeface="Times New Roman"/>
                <a:cs typeface="Times New Roman"/>
              </a:rPr>
              <a:t>removal</a:t>
            </a:r>
            <a:endParaRPr lang="en-IN" sz="2800" dirty="0">
              <a:latin typeface="Times New Roman"/>
              <a:cs typeface="Times New Roman"/>
            </a:endParaRPr>
          </a:p>
          <a:p>
            <a:r>
              <a:rPr lang="en-IN" sz="2800" spc="-5" dirty="0">
                <a:solidFill>
                  <a:srgbClr val="990000"/>
                </a:solidFill>
                <a:latin typeface="Times New Roman"/>
                <a:cs typeface="Times New Roman"/>
              </a:rPr>
              <a:t>Finishing </a:t>
            </a:r>
            <a:r>
              <a:rPr lang="en-IN" sz="2800" dirty="0">
                <a:solidFill>
                  <a:srgbClr val="990000"/>
                </a:solidFill>
                <a:latin typeface="Times New Roman"/>
                <a:cs typeface="Times New Roman"/>
              </a:rPr>
              <a:t>and burnishing </a:t>
            </a:r>
            <a:r>
              <a:rPr lang="en-IN" sz="2800" spc="-5" dirty="0">
                <a:solidFill>
                  <a:srgbClr val="990000"/>
                </a:solidFill>
                <a:latin typeface="Times New Roman"/>
                <a:cs typeface="Times New Roman"/>
              </a:rPr>
              <a:t>teeth </a:t>
            </a:r>
            <a:r>
              <a:rPr lang="en-IN" sz="2800" dirty="0">
                <a:latin typeface="Times New Roman"/>
                <a:cs typeface="Times New Roman"/>
              </a:rPr>
              <a:t>for </a:t>
            </a:r>
            <a:r>
              <a:rPr lang="en-IN" sz="2800" spc="-5" dirty="0">
                <a:latin typeface="Times New Roman"/>
                <a:cs typeface="Times New Roman"/>
              </a:rPr>
              <a:t>fine</a:t>
            </a:r>
            <a:r>
              <a:rPr lang="en-IN" sz="2800" spc="65" dirty="0">
                <a:latin typeface="Times New Roman"/>
                <a:cs typeface="Times New Roman"/>
              </a:rPr>
              <a:t> </a:t>
            </a:r>
            <a:r>
              <a:rPr lang="en-IN" sz="2800" spc="-5" dirty="0">
                <a:latin typeface="Times New Roman"/>
                <a:cs typeface="Times New Roman"/>
              </a:rPr>
              <a:t>finishing</a:t>
            </a:r>
            <a:endParaRPr lang="en-IN" sz="2800" dirty="0">
              <a:latin typeface="Times New Roman"/>
              <a:cs typeface="Times New Roman"/>
            </a:endParaRPr>
          </a:p>
          <a:p>
            <a:r>
              <a:rPr lang="en-IN" sz="2800" spc="-5" dirty="0">
                <a:solidFill>
                  <a:srgbClr val="990000"/>
                </a:solidFill>
                <a:latin typeface="Times New Roman"/>
                <a:cs typeface="Times New Roman"/>
              </a:rPr>
              <a:t>Rear pilot </a:t>
            </a:r>
            <a:r>
              <a:rPr lang="en-IN" sz="2800" spc="-5" dirty="0">
                <a:latin typeface="Times New Roman"/>
                <a:cs typeface="Times New Roman"/>
              </a:rPr>
              <a:t>and </a:t>
            </a:r>
            <a:r>
              <a:rPr lang="en-IN" sz="2800" dirty="0">
                <a:latin typeface="Times New Roman"/>
                <a:cs typeface="Times New Roman"/>
              </a:rPr>
              <a:t>follower </a:t>
            </a:r>
            <a:r>
              <a:rPr lang="en-IN" sz="2800" spc="-5" dirty="0">
                <a:latin typeface="Times New Roman"/>
                <a:cs typeface="Times New Roman"/>
              </a:rPr>
              <a:t>rest </a:t>
            </a:r>
            <a:r>
              <a:rPr lang="en-IN" sz="2800" dirty="0">
                <a:latin typeface="Times New Roman"/>
                <a:cs typeface="Times New Roman"/>
              </a:rPr>
              <a:t>or</a:t>
            </a:r>
            <a:r>
              <a:rPr lang="en-IN" sz="2800" spc="30" dirty="0">
                <a:latin typeface="Times New Roman"/>
                <a:cs typeface="Times New Roman"/>
              </a:rPr>
              <a:t> </a:t>
            </a:r>
            <a:r>
              <a:rPr lang="en-IN" sz="2800" spc="-5" dirty="0">
                <a:latin typeface="Times New Roman"/>
                <a:cs typeface="Times New Roman"/>
              </a:rPr>
              <a:t>retriever</a:t>
            </a:r>
            <a:endParaRPr lang="en-IN" sz="2800" dirty="0">
              <a:latin typeface="Times New Roman"/>
              <a:cs typeface="Times New Roman"/>
            </a:endParaRPr>
          </a:p>
          <a:p>
            <a:pPr marL="0" indent="0">
              <a:buNone/>
            </a:pPr>
            <a:endParaRPr lang="en-IN" sz="2800" dirty="0">
              <a:latin typeface="Times New Roman"/>
              <a:cs typeface="Times New Roman"/>
            </a:endParaRPr>
          </a:p>
          <a:p>
            <a:endParaRPr lang="en-IN" dirty="0">
              <a:latin typeface="Times New Roman"/>
              <a:cs typeface="Times New Roman"/>
            </a:endParaRPr>
          </a:p>
          <a:p>
            <a:endParaRPr lang="en-IN" dirty="0">
              <a:latin typeface="Times New Roman"/>
              <a:cs typeface="Times New Roman"/>
            </a:endParaRPr>
          </a:p>
          <a:p>
            <a:endParaRPr lang="en-IN" dirty="0"/>
          </a:p>
        </p:txBody>
      </p:sp>
    </p:spTree>
    <p:extLst>
      <p:ext uri="{BB962C8B-B14F-4D97-AF65-F5344CB8AC3E}">
        <p14:creationId xmlns:p14="http://schemas.microsoft.com/office/powerpoint/2010/main" xmlns="" val="2670251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TYPES OF BROACHES MACHINE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According to method of operation</a:t>
            </a:r>
          </a:p>
          <a:p>
            <a:pPr marL="0" indent="0">
              <a:buNone/>
            </a:pPr>
            <a:r>
              <a:rPr lang="en-US" sz="2400" dirty="0" smtClean="0">
                <a:latin typeface="Times New Roman" panose="02020603050405020304" pitchFamily="18" charset="0"/>
                <a:cs typeface="Times New Roman" panose="02020603050405020304" pitchFamily="18" charset="0"/>
              </a:rPr>
              <a:t>    Push , pull or stationary broaches.</a:t>
            </a:r>
          </a:p>
          <a:p>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According to type of operation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Internal or external broaches.</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According to shape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Solid , inserted tooth, built up or replaceable.</a:t>
            </a:r>
          </a:p>
          <a:p>
            <a:r>
              <a:rPr lang="en-US" sz="2400" dirty="0" smtClean="0">
                <a:solidFill>
                  <a:schemeClr val="tx2">
                    <a:lumMod val="60000"/>
                    <a:lumOff val="40000"/>
                  </a:schemeClr>
                </a:solidFill>
                <a:latin typeface="Times New Roman" panose="02020603050405020304" pitchFamily="18" charset="0"/>
                <a:cs typeface="Times New Roman" panose="02020603050405020304" pitchFamily="18" charset="0"/>
              </a:rPr>
              <a:t>According to function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Roughing , finishing , keyways , burnishing, sizing and      serrating.</a:t>
            </a:r>
          </a:p>
          <a:p>
            <a:pPr marL="0" indent="0">
              <a:buNone/>
            </a:pPr>
            <a:r>
              <a:rPr lang="en-US" sz="2400" dirty="0" smtClean="0">
                <a:latin typeface="Times New Roman" panose="02020603050405020304" pitchFamily="18" charset="0"/>
                <a:cs typeface="Times New Roman" panose="02020603050405020304" pitchFamily="18" charset="0"/>
              </a:rPr>
              <a:t>Internal and external broaches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53450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712968" cy="1143000"/>
          </a:xfrm>
        </p:spPr>
        <p:txBody>
          <a:bodyPr>
            <a:normAutofit/>
          </a:bodyPr>
          <a:lstStyle/>
          <a:p>
            <a:r>
              <a:rPr lang="en-US" sz="3000" b="1" dirty="0" smtClean="0">
                <a:solidFill>
                  <a:schemeClr val="tx2">
                    <a:lumMod val="60000"/>
                    <a:lumOff val="40000"/>
                  </a:schemeClr>
                </a:solidFill>
                <a:latin typeface="Times New Roman" panose="02020603050405020304" pitchFamily="18" charset="0"/>
                <a:cs typeface="Times New Roman" panose="02020603050405020304" pitchFamily="18" charset="0"/>
              </a:rPr>
              <a:t>CLASSIFICATION OF BROACHING MACHINE</a:t>
            </a:r>
            <a:endParaRPr lang="en-IN"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Horizontal broaching machine.</a:t>
            </a:r>
          </a:p>
          <a:p>
            <a:r>
              <a:rPr lang="en-US" sz="2800" dirty="0" smtClean="0">
                <a:latin typeface="Times New Roman" panose="02020603050405020304" pitchFamily="18" charset="0"/>
                <a:cs typeface="Times New Roman" panose="02020603050405020304" pitchFamily="18" charset="0"/>
              </a:rPr>
              <a:t>Vertical broaching machine.</a:t>
            </a:r>
          </a:p>
          <a:p>
            <a:r>
              <a:rPr lang="en-US" sz="2800" dirty="0" smtClean="0">
                <a:latin typeface="Times New Roman" panose="02020603050405020304" pitchFamily="18" charset="0"/>
                <a:cs typeface="Times New Roman" panose="02020603050405020304" pitchFamily="18" charset="0"/>
              </a:rPr>
              <a:t>Duplex head broaching machine.</a:t>
            </a:r>
          </a:p>
          <a:p>
            <a:r>
              <a:rPr lang="en-US" sz="2800" dirty="0" smtClean="0">
                <a:latin typeface="Times New Roman" panose="02020603050405020304" pitchFamily="18" charset="0"/>
                <a:cs typeface="Times New Roman" panose="02020603050405020304" pitchFamily="18" charset="0"/>
              </a:rPr>
              <a:t>Surface broaching machine.</a:t>
            </a:r>
          </a:p>
          <a:p>
            <a:r>
              <a:rPr lang="en-US" sz="2800" dirty="0" smtClean="0">
                <a:latin typeface="Times New Roman" panose="02020603050405020304" pitchFamily="18" charset="0"/>
                <a:cs typeface="Times New Roman" panose="02020603050405020304" pitchFamily="18" charset="0"/>
              </a:rPr>
              <a:t>Continuous broaching machine</a:t>
            </a:r>
            <a:r>
              <a:rPr lang="en-US" sz="2800" dirty="0" smtClean="0"/>
              <a:t>.</a:t>
            </a:r>
          </a:p>
          <a:p>
            <a:pPr marL="0" indent="0">
              <a:buNone/>
            </a:pPr>
            <a:r>
              <a:rPr lang="en-US" sz="2800" b="1" dirty="0" smtClean="0">
                <a:solidFill>
                  <a:schemeClr val="tx2">
                    <a:lumMod val="60000"/>
                    <a:lumOff val="40000"/>
                  </a:schemeClr>
                </a:solidFill>
                <a:latin typeface="Times New Roman" panose="02020603050405020304" pitchFamily="18" charset="0"/>
                <a:cs typeface="Times New Roman" panose="02020603050405020304" pitchFamily="18" charset="0"/>
              </a:rPr>
              <a:t>BROACHING TECHNIQUES</a:t>
            </a:r>
          </a:p>
          <a:p>
            <a:pPr marL="0" indent="0">
              <a:buNone/>
            </a:pPr>
            <a:r>
              <a:rPr lang="en-US" sz="2400" dirty="0" smtClean="0">
                <a:latin typeface="Times New Roman" panose="02020603050405020304" pitchFamily="18" charset="0"/>
                <a:cs typeface="Times New Roman" panose="02020603050405020304" pitchFamily="18" charset="0"/>
              </a:rPr>
              <a:t>1. Internal broaching                   2. </a:t>
            </a: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xternal </a:t>
            </a:r>
            <a:r>
              <a:rPr lang="en-US" sz="2400" dirty="0" err="1" smtClean="0">
                <a:latin typeface="Times New Roman" panose="02020603050405020304" pitchFamily="18" charset="0"/>
                <a:cs typeface="Times New Roman" panose="02020603050405020304" pitchFamily="18" charset="0"/>
              </a:rPr>
              <a:t>broching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52875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anose="02020603050405020304" pitchFamily="18" charset="0"/>
                <a:cs typeface="Times New Roman" panose="02020603050405020304" pitchFamily="18" charset="0"/>
              </a:rPr>
              <a:t>UNIT – VII</a:t>
            </a: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JIGS AND FIXTURES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lgn="just">
              <a:buNone/>
            </a:pPr>
            <a:r>
              <a:rPr lang="en-US" sz="2800" dirty="0" smtClean="0">
                <a:latin typeface="Times New Roman" panose="02020603050405020304" pitchFamily="18" charset="0"/>
                <a:cs typeface="Times New Roman" panose="02020603050405020304" pitchFamily="18" charset="0"/>
              </a:rPr>
              <a:t>Jigs and fixtures are special devices used for large scale production. The production of components with the help of jigs and fixtures is based on the concept of interchangeability where components are produced with in established tolerances. Jigs and fixture provide the means of clamping the components rapidly without any additional set up.</a:t>
            </a:r>
          </a:p>
          <a:p>
            <a:pPr marL="0" indent="0" algn="just">
              <a:buNone/>
            </a:pP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JIG : </a:t>
            </a:r>
            <a:r>
              <a:rPr lang="en-IN" sz="2800" i="1" dirty="0">
                <a:latin typeface="Times New Roman" panose="02020603050405020304" pitchFamily="18" charset="0"/>
                <a:cs typeface="Times New Roman" panose="02020603050405020304" pitchFamily="18" charset="0"/>
              </a:rPr>
              <a:t>A </a:t>
            </a:r>
            <a:r>
              <a:rPr lang="en-IN" sz="2800" i="1" spc="-5" dirty="0">
                <a:latin typeface="Times New Roman" panose="02020603050405020304" pitchFamily="18" charset="0"/>
                <a:cs typeface="Times New Roman" panose="02020603050405020304" pitchFamily="18" charset="0"/>
              </a:rPr>
              <a:t>device that holds  </a:t>
            </a:r>
            <a:r>
              <a:rPr lang="en-IN" sz="2800" i="1" dirty="0">
                <a:latin typeface="Times New Roman" panose="02020603050405020304" pitchFamily="18" charset="0"/>
                <a:cs typeface="Times New Roman" panose="02020603050405020304" pitchFamily="18" charset="0"/>
              </a:rPr>
              <a:t>the </a:t>
            </a:r>
            <a:r>
              <a:rPr lang="en-IN" sz="2800" i="1" spc="-5" dirty="0">
                <a:latin typeface="Times New Roman" panose="02020603050405020304" pitchFamily="18" charset="0"/>
                <a:cs typeface="Times New Roman" panose="02020603050405020304" pitchFamily="18" charset="0"/>
              </a:rPr>
              <a:t>work and locates  </a:t>
            </a:r>
            <a:r>
              <a:rPr lang="en-IN" sz="2800" i="1" dirty="0">
                <a:latin typeface="Times New Roman" panose="02020603050405020304" pitchFamily="18" charset="0"/>
                <a:cs typeface="Times New Roman" panose="02020603050405020304" pitchFamily="18" charset="0"/>
              </a:rPr>
              <a:t>the path </a:t>
            </a:r>
            <a:r>
              <a:rPr lang="en-IN" sz="2800" i="1" spc="5" dirty="0">
                <a:latin typeface="Times New Roman" panose="02020603050405020304" pitchFamily="18" charset="0"/>
                <a:cs typeface="Times New Roman" panose="02020603050405020304" pitchFamily="18" charset="0"/>
              </a:rPr>
              <a:t>of </a:t>
            </a:r>
            <a:r>
              <a:rPr lang="en-IN" sz="2800" i="1" dirty="0">
                <a:latin typeface="Times New Roman" panose="02020603050405020304" pitchFamily="18" charset="0"/>
                <a:cs typeface="Times New Roman" panose="02020603050405020304" pitchFamily="18" charset="0"/>
              </a:rPr>
              <a:t>the</a:t>
            </a:r>
            <a:r>
              <a:rPr lang="en-IN" sz="2800" i="1" spc="-60" dirty="0">
                <a:latin typeface="Times New Roman" panose="02020603050405020304" pitchFamily="18" charset="0"/>
                <a:cs typeface="Times New Roman" panose="02020603050405020304" pitchFamily="18" charset="0"/>
              </a:rPr>
              <a:t> </a:t>
            </a:r>
            <a:r>
              <a:rPr lang="en-IN" sz="2800" i="1" spc="-5" dirty="0">
                <a:latin typeface="Times New Roman" panose="02020603050405020304" pitchFamily="18" charset="0"/>
                <a:cs typeface="Times New Roman" panose="02020603050405020304" pitchFamily="18" charset="0"/>
              </a:rPr>
              <a:t>tool</a:t>
            </a:r>
            <a:r>
              <a:rPr lang="en-IN" i="1" spc="-5" dirty="0" smtClean="0">
                <a:latin typeface="Times New Roman" panose="02020603050405020304" pitchFamily="18" charset="0"/>
                <a:cs typeface="Times New Roman" panose="02020603050405020304" pitchFamily="18" charset="0"/>
              </a:rPr>
              <a:t>.</a:t>
            </a:r>
          </a:p>
          <a:p>
            <a:pPr marL="0" indent="0" algn="just">
              <a:buNone/>
            </a:pPr>
            <a:r>
              <a:rPr lang="en-US" b="1" spc="-5" dirty="0" smtClean="0">
                <a:solidFill>
                  <a:schemeClr val="tx2">
                    <a:lumMod val="60000"/>
                    <a:lumOff val="40000"/>
                  </a:schemeClr>
                </a:solidFill>
                <a:latin typeface="Times New Roman" panose="02020603050405020304" pitchFamily="18" charset="0"/>
                <a:cs typeface="Times New Roman" panose="02020603050405020304" pitchFamily="18" charset="0"/>
              </a:rPr>
              <a:t>FIXTURE: </a:t>
            </a:r>
            <a:r>
              <a:rPr lang="en-IN" sz="3000" i="1" dirty="0">
                <a:latin typeface="Times New Roman" panose="02020603050405020304" pitchFamily="18" charset="0"/>
                <a:cs typeface="Times New Roman" panose="02020603050405020304" pitchFamily="18" charset="0"/>
              </a:rPr>
              <a:t>A </a:t>
            </a:r>
            <a:r>
              <a:rPr lang="en-IN" sz="3000" i="1" spc="-5" dirty="0">
                <a:latin typeface="Times New Roman" panose="02020603050405020304" pitchFamily="18" charset="0"/>
                <a:cs typeface="Times New Roman" panose="02020603050405020304" pitchFamily="18" charset="0"/>
              </a:rPr>
              <a:t>device fixed </a:t>
            </a:r>
            <a:r>
              <a:rPr lang="en-IN" sz="3000" i="1" dirty="0">
                <a:latin typeface="Times New Roman" panose="02020603050405020304" pitchFamily="18" charset="0"/>
                <a:cs typeface="Times New Roman" panose="02020603050405020304" pitchFamily="18" charset="0"/>
              </a:rPr>
              <a:t>to  the </a:t>
            </a:r>
            <a:r>
              <a:rPr lang="en-IN" sz="3000" i="1" spc="-5" dirty="0">
                <a:latin typeface="Times New Roman" panose="02020603050405020304" pitchFamily="18" charset="0"/>
                <a:cs typeface="Times New Roman" panose="02020603050405020304" pitchFamily="18" charset="0"/>
              </a:rPr>
              <a:t>worktable of </a:t>
            </a:r>
            <a:r>
              <a:rPr lang="en-IN" sz="3000" i="1" dirty="0">
                <a:latin typeface="Times New Roman" panose="02020603050405020304" pitchFamily="18" charset="0"/>
                <a:cs typeface="Times New Roman" panose="02020603050405020304" pitchFamily="18" charset="0"/>
              </a:rPr>
              <a:t>a  </a:t>
            </a:r>
            <a:r>
              <a:rPr lang="en-IN" sz="3000" i="1" spc="-5" dirty="0">
                <a:latin typeface="Times New Roman" panose="02020603050405020304" pitchFamily="18" charset="0"/>
                <a:cs typeface="Times New Roman" panose="02020603050405020304" pitchFamily="18" charset="0"/>
              </a:rPr>
              <a:t>machine and locates  </a:t>
            </a:r>
            <a:r>
              <a:rPr lang="en-IN" sz="3000" i="1" dirty="0">
                <a:latin typeface="Times New Roman" panose="02020603050405020304" pitchFamily="18" charset="0"/>
                <a:cs typeface="Times New Roman" panose="02020603050405020304" pitchFamily="18" charset="0"/>
              </a:rPr>
              <a:t>the </a:t>
            </a:r>
            <a:r>
              <a:rPr lang="en-IN" sz="3000" i="1" spc="-5" dirty="0">
                <a:latin typeface="Times New Roman" panose="02020603050405020304" pitchFamily="18" charset="0"/>
                <a:cs typeface="Times New Roman" panose="02020603050405020304" pitchFamily="18" charset="0"/>
              </a:rPr>
              <a:t>work in an exact  position relative </a:t>
            </a:r>
            <a:r>
              <a:rPr lang="en-IN" sz="3000" i="1" dirty="0">
                <a:latin typeface="Times New Roman" panose="02020603050405020304" pitchFamily="18" charset="0"/>
                <a:cs typeface="Times New Roman" panose="02020603050405020304" pitchFamily="18" charset="0"/>
              </a:rPr>
              <a:t>to the  </a:t>
            </a:r>
            <a:r>
              <a:rPr lang="en-IN" sz="3000" i="1" spc="-5" dirty="0">
                <a:latin typeface="Times New Roman" panose="02020603050405020304" pitchFamily="18" charset="0"/>
                <a:cs typeface="Times New Roman" panose="02020603050405020304" pitchFamily="18" charset="0"/>
              </a:rPr>
              <a:t>cutting</a:t>
            </a:r>
            <a:r>
              <a:rPr lang="en-IN" sz="3000" i="1" spc="-10" dirty="0">
                <a:latin typeface="Times New Roman" panose="02020603050405020304" pitchFamily="18" charset="0"/>
                <a:cs typeface="Times New Roman" panose="02020603050405020304" pitchFamily="18" charset="0"/>
              </a:rPr>
              <a:t> </a:t>
            </a:r>
            <a:r>
              <a:rPr lang="en-IN" sz="3000" i="1" spc="-5" dirty="0">
                <a:latin typeface="Times New Roman" panose="02020603050405020304" pitchFamily="18" charset="0"/>
                <a:cs typeface="Times New Roman" panose="02020603050405020304" pitchFamily="18" charset="0"/>
              </a:rPr>
              <a:t>tool.</a:t>
            </a:r>
            <a:endParaRPr lang="en-IN" sz="3000" dirty="0">
              <a:latin typeface="Times New Roman" panose="02020603050405020304" pitchFamily="18" charset="0"/>
              <a:cs typeface="Times New Roman" panose="02020603050405020304" pitchFamily="18" charset="0"/>
            </a:endParaRPr>
          </a:p>
          <a:p>
            <a:pPr marL="0" indent="0" algn="just">
              <a:buNone/>
            </a:pPr>
            <a:endParaRPr lang="en-IN"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lgn="just">
              <a:buNone/>
            </a:pPr>
            <a:endParaRPr lang="en-IN" b="1" dirty="0">
              <a:solidFill>
                <a:schemeClr val="tx2">
                  <a:lumMod val="60000"/>
                  <a:lumOff val="40000"/>
                </a:schemeClr>
              </a:solidFill>
            </a:endParaRPr>
          </a:p>
        </p:txBody>
      </p:sp>
    </p:spTree>
    <p:extLst>
      <p:ext uri="{BB962C8B-B14F-4D97-AF65-F5344CB8AC3E}">
        <p14:creationId xmlns:p14="http://schemas.microsoft.com/office/powerpoint/2010/main" xmlns="" val="4119438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ELEMENT OF JIG AND FIXTURE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Locating elements </a:t>
            </a:r>
          </a:p>
          <a:p>
            <a:r>
              <a:rPr lang="en-US" sz="2800" dirty="0" smtClean="0">
                <a:latin typeface="Times New Roman" panose="02020603050405020304" pitchFamily="18" charset="0"/>
                <a:cs typeface="Times New Roman" panose="02020603050405020304" pitchFamily="18" charset="0"/>
              </a:rPr>
              <a:t>Clamping elements</a:t>
            </a:r>
          </a:p>
          <a:p>
            <a:r>
              <a:rPr lang="en-US" sz="2800" dirty="0" smtClean="0">
                <a:latin typeface="Times New Roman" panose="02020603050405020304" pitchFamily="18" charset="0"/>
                <a:cs typeface="Times New Roman" panose="02020603050405020304" pitchFamily="18" charset="0"/>
              </a:rPr>
              <a:t>A rigid body in to which work piece are loaded</a:t>
            </a:r>
          </a:p>
          <a:p>
            <a:r>
              <a:rPr lang="en-US" sz="2800" dirty="0" smtClean="0">
                <a:latin typeface="Times New Roman" panose="02020603050405020304" pitchFamily="18" charset="0"/>
                <a:cs typeface="Times New Roman" panose="02020603050405020304" pitchFamily="18" charset="0"/>
              </a:rPr>
              <a:t>Tool guiding element or tool setting element.</a:t>
            </a:r>
          </a:p>
          <a:p>
            <a:r>
              <a:rPr lang="en-US" sz="2800" dirty="0" smtClean="0">
                <a:latin typeface="Times New Roman" panose="02020603050405020304" pitchFamily="18" charset="0"/>
                <a:cs typeface="Times New Roman" panose="02020603050405020304" pitchFamily="18" charset="0"/>
              </a:rPr>
              <a:t>Element for positioning or fastening the jig or fixture on the machine on which it is used</a:t>
            </a:r>
            <a:r>
              <a:rPr lang="en-US" sz="2800" dirty="0" smtClean="0"/>
              <a:t>.</a:t>
            </a:r>
          </a:p>
          <a:p>
            <a:endParaRPr lang="en-IN" sz="2800" dirty="0"/>
          </a:p>
        </p:txBody>
      </p:sp>
    </p:spTree>
    <p:extLst>
      <p:ext uri="{BB962C8B-B14F-4D97-AF65-F5344CB8AC3E}">
        <p14:creationId xmlns:p14="http://schemas.microsoft.com/office/powerpoint/2010/main" xmlns="" val="1348691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USES OF JIGS AND FIXTURES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355600">
              <a:spcBef>
                <a:spcPts val="1220"/>
              </a:spcBef>
              <a:buAutoNum type="arabicParenR"/>
              <a:tabLst>
                <a:tab pos="354965" algn="l"/>
                <a:tab pos="355600" algn="l"/>
              </a:tabLst>
            </a:pPr>
            <a:r>
              <a:rPr lang="en-IN" sz="2800" dirty="0">
                <a:latin typeface="Times New Roman" panose="02020603050405020304" pitchFamily="18" charset="0"/>
                <a:cs typeface="Times New Roman" panose="02020603050405020304" pitchFamily="18" charset="0"/>
              </a:rPr>
              <a:t>To </a:t>
            </a:r>
            <a:r>
              <a:rPr lang="en-IN" sz="2800" spc="-5" dirty="0">
                <a:latin typeface="Times New Roman" panose="02020603050405020304" pitchFamily="18" charset="0"/>
                <a:cs typeface="Times New Roman" panose="02020603050405020304" pitchFamily="18" charset="0"/>
              </a:rPr>
              <a:t>reduce </a:t>
            </a:r>
            <a:r>
              <a:rPr lang="en-IN" sz="2800" spc="-10" dirty="0">
                <a:latin typeface="Times New Roman" panose="02020603050405020304" pitchFamily="18" charset="0"/>
                <a:cs typeface="Times New Roman" panose="02020603050405020304" pitchFamily="18" charset="0"/>
              </a:rPr>
              <a:t>production</a:t>
            </a:r>
            <a:r>
              <a:rPr lang="en-IN" sz="2800" spc="-15" dirty="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cost</a:t>
            </a:r>
          </a:p>
          <a:p>
            <a:pPr marL="355600">
              <a:spcBef>
                <a:spcPts val="1120"/>
              </a:spcBef>
              <a:buAutoNum type="arabicParenR"/>
              <a:tabLst>
                <a:tab pos="354965" algn="l"/>
                <a:tab pos="355600" algn="l"/>
              </a:tabLst>
            </a:pPr>
            <a:r>
              <a:rPr lang="en-IN" sz="2800" dirty="0">
                <a:latin typeface="Times New Roman" panose="02020603050405020304" pitchFamily="18" charset="0"/>
                <a:cs typeface="Times New Roman" panose="02020603050405020304" pitchFamily="18" charset="0"/>
              </a:rPr>
              <a:t>To </a:t>
            </a:r>
            <a:r>
              <a:rPr lang="en-IN" sz="2800" spc="-5" dirty="0">
                <a:latin typeface="Times New Roman" panose="02020603050405020304" pitchFamily="18" charset="0"/>
                <a:cs typeface="Times New Roman" panose="02020603050405020304" pitchFamily="18" charset="0"/>
              </a:rPr>
              <a:t>increase </a:t>
            </a:r>
            <a:r>
              <a:rPr lang="en-IN" sz="2800" spc="-10" dirty="0">
                <a:latin typeface="Times New Roman" panose="02020603050405020304" pitchFamily="18" charset="0"/>
                <a:cs typeface="Times New Roman" panose="02020603050405020304" pitchFamily="18" charset="0"/>
              </a:rPr>
              <a:t>production</a:t>
            </a:r>
            <a:r>
              <a:rPr lang="en-IN" sz="2800" spc="-15"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rate</a:t>
            </a:r>
            <a:endParaRPr lang="en-IN" sz="2800" dirty="0">
              <a:latin typeface="Times New Roman" panose="02020603050405020304" pitchFamily="18" charset="0"/>
              <a:cs typeface="Times New Roman" panose="02020603050405020304" pitchFamily="18" charset="0"/>
            </a:endParaRPr>
          </a:p>
          <a:p>
            <a:pPr marL="355600">
              <a:spcBef>
                <a:spcPts val="1120"/>
              </a:spcBef>
              <a:buAutoNum type="arabicParenR"/>
              <a:tabLst>
                <a:tab pos="354965" algn="l"/>
                <a:tab pos="355600" algn="l"/>
              </a:tabLst>
            </a:pPr>
            <a:r>
              <a:rPr lang="en-IN" sz="2800" dirty="0">
                <a:latin typeface="Times New Roman" panose="02020603050405020304" pitchFamily="18" charset="0"/>
                <a:cs typeface="Times New Roman" panose="02020603050405020304" pitchFamily="18" charset="0"/>
              </a:rPr>
              <a:t>To </a:t>
            </a:r>
            <a:r>
              <a:rPr lang="en-IN" sz="2800" spc="-10" dirty="0">
                <a:latin typeface="Times New Roman" panose="02020603050405020304" pitchFamily="18" charset="0"/>
                <a:cs typeface="Times New Roman" panose="02020603050405020304" pitchFamily="18" charset="0"/>
              </a:rPr>
              <a:t>ensure </a:t>
            </a:r>
            <a:r>
              <a:rPr lang="en-IN" sz="2800" spc="-5" dirty="0">
                <a:latin typeface="Times New Roman" panose="02020603050405020304" pitchFamily="18" charset="0"/>
                <a:cs typeface="Times New Roman" panose="02020603050405020304" pitchFamily="18" charset="0"/>
              </a:rPr>
              <a:t>high accuracy in part</a:t>
            </a:r>
            <a:r>
              <a:rPr lang="en-IN" sz="2800" spc="-30"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manufacture</a:t>
            </a:r>
            <a:endParaRPr lang="en-IN" sz="2800" dirty="0">
              <a:latin typeface="Times New Roman" panose="02020603050405020304" pitchFamily="18" charset="0"/>
              <a:cs typeface="Times New Roman" panose="02020603050405020304" pitchFamily="18" charset="0"/>
            </a:endParaRPr>
          </a:p>
          <a:p>
            <a:pPr marL="355600" marR="5080">
              <a:spcBef>
                <a:spcPts val="1130"/>
              </a:spcBef>
              <a:buAutoNum type="arabicParenR"/>
              <a:tabLst>
                <a:tab pos="354965" algn="l"/>
                <a:tab pos="355600" algn="l"/>
              </a:tabLst>
            </a:pPr>
            <a:r>
              <a:rPr lang="en-IN" sz="2800" dirty="0">
                <a:latin typeface="Times New Roman" panose="02020603050405020304" pitchFamily="18" charset="0"/>
                <a:cs typeface="Times New Roman" panose="02020603050405020304" pitchFamily="18" charset="0"/>
              </a:rPr>
              <a:t>To </a:t>
            </a:r>
            <a:r>
              <a:rPr lang="en-IN" sz="2800" spc="-10" dirty="0">
                <a:latin typeface="Times New Roman" panose="02020603050405020304" pitchFamily="18" charset="0"/>
                <a:cs typeface="Times New Roman" panose="02020603050405020304" pitchFamily="18" charset="0"/>
              </a:rPr>
              <a:t>enable heavy and </a:t>
            </a:r>
            <a:r>
              <a:rPr lang="en-IN" sz="2800" spc="-5" dirty="0">
                <a:latin typeface="Times New Roman" panose="02020603050405020304" pitchFamily="18" charset="0"/>
                <a:cs typeface="Times New Roman" panose="02020603050405020304" pitchFamily="18" charset="0"/>
              </a:rPr>
              <a:t>complicated complex </a:t>
            </a:r>
            <a:r>
              <a:rPr lang="en-IN" sz="2800" spc="-10" dirty="0">
                <a:latin typeface="Times New Roman" panose="02020603050405020304" pitchFamily="18" charset="0"/>
                <a:cs typeface="Times New Roman" panose="02020603050405020304" pitchFamily="18" charset="0"/>
              </a:rPr>
              <a:t>shaped  parts </a:t>
            </a:r>
            <a:r>
              <a:rPr lang="en-IN" sz="2800" spc="-5" dirty="0">
                <a:latin typeface="Times New Roman" panose="02020603050405020304" pitchFamily="18" charset="0"/>
                <a:cs typeface="Times New Roman" panose="02020603050405020304" pitchFamily="18" charset="0"/>
              </a:rPr>
              <a:t>to be machined </a:t>
            </a:r>
            <a:r>
              <a:rPr lang="en-IN" sz="2800" spc="-10" dirty="0">
                <a:latin typeface="Times New Roman" panose="02020603050405020304" pitchFamily="18" charset="0"/>
                <a:cs typeface="Times New Roman" panose="02020603050405020304" pitchFamily="18" charset="0"/>
              </a:rPr>
              <a:t>by being held </a:t>
            </a:r>
            <a:r>
              <a:rPr lang="en-IN" sz="2800" spc="-5" dirty="0">
                <a:latin typeface="Times New Roman" panose="02020603050405020304" pitchFamily="18" charset="0"/>
                <a:cs typeface="Times New Roman" panose="02020603050405020304" pitchFamily="18" charset="0"/>
              </a:rPr>
              <a:t>rigidly </a:t>
            </a:r>
            <a:r>
              <a:rPr lang="en-IN" sz="2800" dirty="0">
                <a:latin typeface="Times New Roman" panose="02020603050405020304" pitchFamily="18" charset="0"/>
                <a:cs typeface="Times New Roman" panose="02020603050405020304" pitchFamily="18" charset="0"/>
              </a:rPr>
              <a:t>to a  </a:t>
            </a:r>
            <a:r>
              <a:rPr lang="en-IN" sz="2800" spc="-5" dirty="0">
                <a:latin typeface="Times New Roman" panose="02020603050405020304" pitchFamily="18" charset="0"/>
                <a:cs typeface="Times New Roman" panose="02020603050405020304" pitchFamily="18" charset="0"/>
              </a:rPr>
              <a:t>machine</a:t>
            </a:r>
            <a:endParaRPr lang="en-IN" sz="2800" dirty="0">
              <a:latin typeface="Times New Roman" panose="02020603050405020304" pitchFamily="18" charset="0"/>
              <a:cs typeface="Times New Roman" panose="02020603050405020304" pitchFamily="18" charset="0"/>
            </a:endParaRPr>
          </a:p>
          <a:p>
            <a:pPr marL="355600">
              <a:spcBef>
                <a:spcPts val="1120"/>
              </a:spcBef>
              <a:buAutoNum type="arabicParenR"/>
              <a:tabLst>
                <a:tab pos="354965" algn="l"/>
                <a:tab pos="355600" algn="l"/>
              </a:tabLst>
            </a:pPr>
            <a:r>
              <a:rPr lang="en-IN" sz="2800" dirty="0">
                <a:latin typeface="Times New Roman" panose="02020603050405020304" pitchFamily="18" charset="0"/>
                <a:cs typeface="Times New Roman" panose="02020603050405020304" pitchFamily="18" charset="0"/>
              </a:rPr>
              <a:t>To </a:t>
            </a:r>
            <a:r>
              <a:rPr lang="en-IN" sz="2800" spc="-5" dirty="0">
                <a:latin typeface="Times New Roman" panose="02020603050405020304" pitchFamily="18" charset="0"/>
                <a:cs typeface="Times New Roman" panose="02020603050405020304" pitchFamily="18" charset="0"/>
              </a:rPr>
              <a:t>provide</a:t>
            </a:r>
            <a:r>
              <a:rPr lang="en-IN" sz="2800" spc="-15" dirty="0">
                <a:latin typeface="Times New Roman" panose="02020603050405020304" pitchFamily="18" charset="0"/>
                <a:cs typeface="Times New Roman" panose="02020603050405020304" pitchFamily="18" charset="0"/>
              </a:rPr>
              <a:t> </a:t>
            </a:r>
            <a:r>
              <a:rPr lang="en-IN" sz="2800" spc="-10" dirty="0" smtClean="0">
                <a:latin typeface="Times New Roman" panose="02020603050405020304" pitchFamily="18" charset="0"/>
                <a:cs typeface="Times New Roman" panose="02020603050405020304" pitchFamily="18" charset="0"/>
              </a:rPr>
              <a:t>interchange ability</a:t>
            </a:r>
            <a:endParaRPr lang="en-IN" sz="2800" dirty="0">
              <a:latin typeface="Times New Roman" panose="02020603050405020304" pitchFamily="18" charset="0"/>
              <a:cs typeface="Times New Roman" panose="02020603050405020304" pitchFamily="18" charset="0"/>
            </a:endParaRPr>
          </a:p>
          <a:p>
            <a:pPr marL="355600">
              <a:spcBef>
                <a:spcPts val="1120"/>
              </a:spcBef>
              <a:buAutoNum type="arabicParenR"/>
              <a:tabLst>
                <a:tab pos="354965" algn="l"/>
                <a:tab pos="355600" algn="l"/>
              </a:tabLst>
            </a:pPr>
            <a:r>
              <a:rPr lang="en-IN" sz="2800" spc="-10" dirty="0">
                <a:latin typeface="Times New Roman" panose="02020603050405020304" pitchFamily="18" charset="0"/>
                <a:cs typeface="Times New Roman" panose="02020603050405020304" pitchFamily="18" charset="0"/>
              </a:rPr>
              <a:t>Reduce quality </a:t>
            </a:r>
            <a:r>
              <a:rPr lang="en-IN" sz="2800" spc="-5" dirty="0">
                <a:latin typeface="Times New Roman" panose="02020603050405020304" pitchFamily="18" charset="0"/>
                <a:cs typeface="Times New Roman" panose="02020603050405020304" pitchFamily="18" charset="0"/>
              </a:rPr>
              <a:t>control</a:t>
            </a:r>
            <a:r>
              <a:rPr lang="en-IN" sz="2800" spc="-20" dirty="0">
                <a:latin typeface="Times New Roman" panose="02020603050405020304" pitchFamily="18" charset="0"/>
                <a:cs typeface="Times New Roman" panose="02020603050405020304" pitchFamily="18" charset="0"/>
              </a:rPr>
              <a:t> </a:t>
            </a:r>
            <a:r>
              <a:rPr lang="en-IN" sz="2800" spc="-10" dirty="0">
                <a:latin typeface="Times New Roman" panose="02020603050405020304" pitchFamily="18" charset="0"/>
                <a:cs typeface="Times New Roman" panose="02020603050405020304" pitchFamily="18" charset="0"/>
              </a:rPr>
              <a:t>expenses</a:t>
            </a:r>
            <a:endParaRPr lang="en-IN" sz="2800" dirty="0">
              <a:latin typeface="Times New Roman" panose="02020603050405020304" pitchFamily="18" charset="0"/>
              <a:cs typeface="Times New Roman" panose="02020603050405020304" pitchFamily="18" charset="0"/>
            </a:endParaRPr>
          </a:p>
          <a:p>
            <a:pPr marL="355600">
              <a:spcBef>
                <a:spcPts val="1120"/>
              </a:spcBef>
              <a:buAutoNum type="arabicParenR"/>
              <a:tabLst>
                <a:tab pos="354965" algn="l"/>
                <a:tab pos="355600" algn="l"/>
              </a:tabLst>
            </a:pPr>
            <a:r>
              <a:rPr lang="en-IN" sz="2800" spc="-10" dirty="0">
                <a:latin typeface="Times New Roman" panose="02020603050405020304" pitchFamily="18" charset="0"/>
                <a:cs typeface="Times New Roman" panose="02020603050405020304" pitchFamily="18" charset="0"/>
              </a:rPr>
              <a:t>Less </a:t>
            </a:r>
            <a:r>
              <a:rPr lang="en-IN" sz="2800" spc="-5" dirty="0">
                <a:latin typeface="Times New Roman" panose="02020603050405020304" pitchFamily="18" charset="0"/>
                <a:cs typeface="Times New Roman" panose="02020603050405020304" pitchFamily="18" charset="0"/>
              </a:rPr>
              <a:t>skilled </a:t>
            </a:r>
            <a:r>
              <a:rPr lang="en-IN" sz="2800" spc="-10" dirty="0">
                <a:latin typeface="Times New Roman" panose="02020603050405020304" pitchFamily="18" charset="0"/>
                <a:cs typeface="Times New Roman" panose="02020603050405020304" pitchFamily="18" charset="0"/>
              </a:rPr>
              <a:t>labour </a:t>
            </a:r>
            <a:r>
              <a:rPr lang="en-IN" sz="2800" dirty="0">
                <a:latin typeface="Times New Roman" panose="02020603050405020304" pitchFamily="18" charset="0"/>
                <a:cs typeface="Times New Roman" panose="02020603050405020304" pitchFamily="18" charset="0"/>
              </a:rPr>
              <a:t>&amp; save </a:t>
            </a:r>
            <a:r>
              <a:rPr lang="en-IN" sz="2800" spc="-10" dirty="0">
                <a:latin typeface="Times New Roman" panose="02020603050405020304" pitchFamily="18" charset="0"/>
                <a:cs typeface="Times New Roman" panose="02020603050405020304" pitchFamily="18" charset="0"/>
              </a:rPr>
              <a:t>labour</a:t>
            </a:r>
            <a:r>
              <a:rPr lang="en-IN" sz="2800" spc="-15"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costs</a:t>
            </a:r>
            <a:endParaRPr lang="en-IN" sz="2800" dirty="0">
              <a:latin typeface="Times New Roman" panose="02020603050405020304" pitchFamily="18" charset="0"/>
              <a:cs typeface="Times New Roman" panose="02020603050405020304" pitchFamily="18" charset="0"/>
            </a:endParaRPr>
          </a:p>
          <a:p>
            <a:pPr marL="355600">
              <a:spcBef>
                <a:spcPts val="1130"/>
              </a:spcBef>
              <a:buAutoNum type="arabicParenR"/>
              <a:tabLst>
                <a:tab pos="354965" algn="l"/>
                <a:tab pos="355600" algn="l"/>
              </a:tabLst>
            </a:pPr>
            <a:r>
              <a:rPr lang="en-IN" sz="2800" spc="-5" dirty="0">
                <a:latin typeface="Times New Roman" panose="02020603050405020304" pitchFamily="18" charset="0"/>
                <a:cs typeface="Times New Roman" panose="02020603050405020304" pitchFamily="18" charset="0"/>
              </a:rPr>
              <a:t>Improve </a:t>
            </a:r>
            <a:r>
              <a:rPr lang="en-IN" sz="2800" spc="-15" dirty="0">
                <a:latin typeface="Times New Roman" panose="02020603050405020304" pitchFamily="18" charset="0"/>
                <a:cs typeface="Times New Roman" panose="02020603050405020304" pitchFamily="18" charset="0"/>
              </a:rPr>
              <a:t>work</a:t>
            </a:r>
            <a:r>
              <a:rPr lang="en-IN" sz="2800" spc="-10" dirty="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safety</a:t>
            </a:r>
          </a:p>
          <a:p>
            <a:endParaRPr lang="en-IN" sz="2800" dirty="0"/>
          </a:p>
        </p:txBody>
      </p:sp>
    </p:spTree>
    <p:extLst>
      <p:ext uri="{BB962C8B-B14F-4D97-AF65-F5344CB8AC3E}">
        <p14:creationId xmlns:p14="http://schemas.microsoft.com/office/powerpoint/2010/main" xmlns="" val="1722454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MATERIALS FOR JIGS AND FIXTURES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Timber </a:t>
            </a:r>
          </a:p>
          <a:p>
            <a:r>
              <a:rPr lang="en-US" sz="2800" dirty="0" smtClean="0">
                <a:latin typeface="Times New Roman" panose="02020603050405020304" pitchFamily="18" charset="0"/>
                <a:cs typeface="Times New Roman" panose="02020603050405020304" pitchFamily="18" charset="0"/>
              </a:rPr>
              <a:t>Cast iron </a:t>
            </a:r>
          </a:p>
          <a:p>
            <a:r>
              <a:rPr lang="en-US" sz="2800" dirty="0" smtClean="0">
                <a:latin typeface="Times New Roman" panose="02020603050405020304" pitchFamily="18" charset="0"/>
                <a:cs typeface="Times New Roman" panose="02020603050405020304" pitchFamily="18" charset="0"/>
              </a:rPr>
              <a:t>Light metals </a:t>
            </a:r>
          </a:p>
          <a:p>
            <a:r>
              <a:rPr lang="en-US" sz="2800" dirty="0" smtClean="0">
                <a:latin typeface="Times New Roman" panose="02020603050405020304" pitchFamily="18" charset="0"/>
                <a:cs typeface="Times New Roman" panose="02020603050405020304" pitchFamily="18" charset="0"/>
              </a:rPr>
              <a:t>Brasses and bronzes </a:t>
            </a:r>
          </a:p>
          <a:p>
            <a:r>
              <a:rPr lang="en-US" sz="2800" dirty="0" smtClean="0">
                <a:latin typeface="Times New Roman" panose="02020603050405020304" pitchFamily="18" charset="0"/>
                <a:cs typeface="Times New Roman" panose="02020603050405020304" pitchFamily="18" charset="0"/>
              </a:rPr>
              <a:t>Steels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60184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PRINCIPLES OF JIG AND FITURE DESIGN</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40768"/>
            <a:ext cx="8229600" cy="5256584"/>
          </a:xfrm>
        </p:spPr>
        <p:txBody>
          <a:bodyPr>
            <a:normAutofit fontScale="92500" lnSpcReduction="20000"/>
          </a:bodyPr>
          <a:lstStyle/>
          <a:p>
            <a:r>
              <a:rPr lang="en-US" sz="2000" dirty="0" smtClean="0">
                <a:latin typeface="Times New Roman" panose="02020603050405020304" pitchFamily="18" charset="0"/>
                <a:cs typeface="Times New Roman" panose="02020603050405020304" pitchFamily="18" charset="0"/>
              </a:rPr>
              <a:t>Reduction of ideal time </a:t>
            </a:r>
          </a:p>
          <a:p>
            <a:r>
              <a:rPr lang="en-US" sz="2000" dirty="0" smtClean="0">
                <a:latin typeface="Times New Roman" panose="02020603050405020304" pitchFamily="18" charset="0"/>
                <a:cs typeface="Times New Roman" panose="02020603050405020304" pitchFamily="18" charset="0"/>
              </a:rPr>
              <a:t>Study of component </a:t>
            </a:r>
          </a:p>
          <a:p>
            <a:r>
              <a:rPr lang="en-US" sz="2000" dirty="0" smtClean="0">
                <a:latin typeface="Times New Roman" panose="02020603050405020304" pitchFamily="18" charset="0"/>
                <a:cs typeface="Times New Roman" panose="02020603050405020304" pitchFamily="18" charset="0"/>
              </a:rPr>
              <a:t>Study of machine</a:t>
            </a:r>
          </a:p>
          <a:p>
            <a:r>
              <a:rPr lang="en-US" sz="2000" dirty="0" smtClean="0">
                <a:latin typeface="Times New Roman" panose="02020603050405020304" pitchFamily="18" charset="0"/>
                <a:cs typeface="Times New Roman" panose="02020603050405020304" pitchFamily="18" charset="0"/>
              </a:rPr>
              <a:t>Production requirement </a:t>
            </a:r>
          </a:p>
          <a:p>
            <a:r>
              <a:rPr lang="en-US" sz="2000" dirty="0" smtClean="0">
                <a:latin typeface="Times New Roman" panose="02020603050405020304" pitchFamily="18" charset="0"/>
                <a:cs typeface="Times New Roman" panose="02020603050405020304" pitchFamily="18" charset="0"/>
              </a:rPr>
              <a:t>Rigidity </a:t>
            </a:r>
          </a:p>
          <a:p>
            <a:r>
              <a:rPr lang="en-US" sz="2000" dirty="0" smtClean="0">
                <a:latin typeface="Times New Roman" panose="02020603050405020304" pitchFamily="18" charset="0"/>
                <a:cs typeface="Times New Roman" panose="02020603050405020304" pitchFamily="18" charset="0"/>
              </a:rPr>
              <a:t>Location</a:t>
            </a:r>
          </a:p>
          <a:p>
            <a:r>
              <a:rPr lang="en-US" sz="2000" dirty="0" smtClean="0">
                <a:latin typeface="Times New Roman" panose="02020603050405020304" pitchFamily="18" charset="0"/>
                <a:cs typeface="Times New Roman" panose="02020603050405020304" pitchFamily="18" charset="0"/>
              </a:rPr>
              <a:t>Loading </a:t>
            </a:r>
          </a:p>
          <a:p>
            <a:r>
              <a:rPr lang="en-US" sz="2000" dirty="0" smtClean="0">
                <a:latin typeface="Times New Roman" panose="02020603050405020304" pitchFamily="18" charset="0"/>
                <a:cs typeface="Times New Roman" panose="02020603050405020304" pitchFamily="18" charset="0"/>
              </a:rPr>
              <a:t>Ejection of component </a:t>
            </a:r>
          </a:p>
          <a:p>
            <a:r>
              <a:rPr lang="en-US" sz="2000" dirty="0" smtClean="0">
                <a:latin typeface="Times New Roman" panose="02020603050405020304" pitchFamily="18" charset="0"/>
                <a:cs typeface="Times New Roman" panose="02020603050405020304" pitchFamily="18" charset="0"/>
              </a:rPr>
              <a:t>Design for safety </a:t>
            </a:r>
          </a:p>
          <a:p>
            <a:r>
              <a:rPr lang="en-US" sz="2000" dirty="0" smtClean="0">
                <a:latin typeface="Times New Roman" panose="02020603050405020304" pitchFamily="18" charset="0"/>
                <a:cs typeface="Times New Roman" panose="02020603050405020304" pitchFamily="18" charset="0"/>
              </a:rPr>
              <a:t>Coolant passage</a:t>
            </a:r>
          </a:p>
          <a:p>
            <a:r>
              <a:rPr lang="en-US" sz="2000" dirty="0" err="1" smtClean="0">
                <a:latin typeface="Times New Roman" panose="02020603050405020304" pitchFamily="18" charset="0"/>
                <a:cs typeface="Times New Roman" panose="02020603050405020304" pitchFamily="18" charset="0"/>
              </a:rPr>
              <a:t>Swarf</a:t>
            </a:r>
            <a:r>
              <a:rPr lang="en-US" sz="2000" dirty="0" smtClean="0">
                <a:latin typeface="Times New Roman" panose="02020603050405020304" pitchFamily="18" charset="0"/>
                <a:cs typeface="Times New Roman" panose="02020603050405020304" pitchFamily="18" charset="0"/>
              </a:rPr>
              <a:t> clearance </a:t>
            </a:r>
          </a:p>
          <a:p>
            <a:r>
              <a:rPr lang="en-US" sz="2000" dirty="0" smtClean="0">
                <a:latin typeface="Times New Roman" panose="02020603050405020304" pitchFamily="18" charset="0"/>
                <a:cs typeface="Times New Roman" panose="02020603050405020304" pitchFamily="18" charset="0"/>
              </a:rPr>
              <a:t>Clamping </a:t>
            </a:r>
          </a:p>
          <a:p>
            <a:r>
              <a:rPr lang="en-US" sz="2000" dirty="0" smtClean="0">
                <a:latin typeface="Times New Roman" panose="02020603050405020304" pitchFamily="18" charset="0"/>
                <a:cs typeface="Times New Roman" panose="02020603050405020304" pitchFamily="18" charset="0"/>
              </a:rPr>
              <a:t>Bushes </a:t>
            </a:r>
          </a:p>
          <a:p>
            <a:r>
              <a:rPr lang="en-US" sz="2000" dirty="0" smtClean="0">
                <a:latin typeface="Times New Roman" panose="02020603050405020304" pitchFamily="18" charset="0"/>
                <a:cs typeface="Times New Roman" panose="02020603050405020304" pitchFamily="18" charset="0"/>
              </a:rPr>
              <a:t>Burr grooves </a:t>
            </a:r>
          </a:p>
          <a:p>
            <a:r>
              <a:rPr lang="en-US" sz="2000" dirty="0" err="1" smtClean="0">
                <a:latin typeface="Times New Roman" panose="02020603050405020304" pitchFamily="18" charset="0"/>
                <a:cs typeface="Times New Roman" panose="02020603050405020304" pitchFamily="18" charset="0"/>
              </a:rPr>
              <a:t>Trunnions</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Jig base</a:t>
            </a:r>
          </a:p>
          <a:p>
            <a:r>
              <a:rPr lang="en-US" sz="2000" dirty="0" smtClean="0">
                <a:latin typeface="Times New Roman" panose="02020603050405020304" pitchFamily="18" charset="0"/>
                <a:cs typeface="Times New Roman" panose="02020603050405020304" pitchFamily="18" charset="0"/>
              </a:rPr>
              <a:t>Spring location</a:t>
            </a:r>
          </a:p>
          <a:p>
            <a:r>
              <a:rPr lang="en-US" sz="2000" dirty="0" smtClean="0">
                <a:latin typeface="Times New Roman" panose="02020603050405020304" pitchFamily="18" charset="0"/>
                <a:cs typeface="Times New Roman" panose="02020603050405020304" pitchFamily="18" charset="0"/>
              </a:rPr>
              <a:t>Wear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4185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228600"/>
            <a:ext cx="8610600" cy="622869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6758464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CLAMPING DEVICES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object 3"/>
          <p:cNvSpPr>
            <a:spLocks noGrp="1"/>
          </p:cNvSpPr>
          <p:nvPr>
            <p:ph idx="1"/>
          </p:nvPr>
        </p:nvSpPr>
        <p:spPr>
          <a:prstGeom prst="rect">
            <a:avLst/>
          </a:prstGeom>
          <a:blipFill>
            <a:blip r:embed="rId2" cstate="print"/>
            <a:stretch>
              <a:fillRect/>
            </a:stretch>
          </a:blipFill>
        </p:spPr>
        <p:txBody>
          <a:bodyPr wrap="square" lIns="0" tIns="0" rIns="0" bIns="0" rtlCol="0"/>
          <a:lstStyle/>
          <a:p>
            <a:pPr marL="0" indent="0">
              <a:buNone/>
            </a:pPr>
            <a:r>
              <a:rPr lang="en-US" dirty="0" smtClean="0"/>
              <a:t>.</a:t>
            </a:r>
            <a:endParaRPr lang="en-IN" dirty="0"/>
          </a:p>
        </p:txBody>
      </p:sp>
    </p:spTree>
    <p:extLst>
      <p:ext uri="{BB962C8B-B14F-4D97-AF65-F5344CB8AC3E}">
        <p14:creationId xmlns:p14="http://schemas.microsoft.com/office/powerpoint/2010/main" xmlns="" val="780482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67544" y="476672"/>
            <a:ext cx="8424936" cy="50405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226116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JIG BUSHES</a:t>
            </a:r>
            <a:endParaRPr lang="en-IN"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object 2"/>
          <p:cNvSpPr>
            <a:spLocks noGrp="1"/>
          </p:cNvSpPr>
          <p:nvPr>
            <p:ph idx="1"/>
          </p:nvPr>
        </p:nvSpPr>
        <p:spPr>
          <a:xfrm>
            <a:off x="323528" y="1628800"/>
            <a:ext cx="3960440" cy="3600400"/>
          </a:xfrm>
          <a:prstGeom prst="rect">
            <a:avLst/>
          </a:prstGeom>
          <a:blipFill>
            <a:blip r:embed="rId2" cstate="print"/>
            <a:stretch>
              <a:fillRect/>
            </a:stretch>
          </a:blipFill>
        </p:spPr>
        <p:txBody>
          <a:bodyPr wrap="square" lIns="0" tIns="0" rIns="0" bIns="0" rtlCol="0"/>
          <a:lstStyle/>
          <a:p>
            <a:pPr marL="0" indent="0">
              <a:buNone/>
            </a:pPr>
            <a:r>
              <a:rPr lang="en-US" dirty="0" smtClean="0"/>
              <a:t>.</a:t>
            </a:r>
            <a:endParaRPr lang="en-IN" dirty="0"/>
          </a:p>
        </p:txBody>
      </p:sp>
      <p:sp>
        <p:nvSpPr>
          <p:cNvPr id="5" name="object 3"/>
          <p:cNvSpPr/>
          <p:nvPr/>
        </p:nvSpPr>
        <p:spPr>
          <a:xfrm>
            <a:off x="5105398" y="1700808"/>
            <a:ext cx="3715073" cy="3744416"/>
          </a:xfrm>
          <a:prstGeom prst="rect">
            <a:avLst/>
          </a:prstGeom>
          <a:blipFill>
            <a:blip r:embed="rId3" cstate="print"/>
            <a:stretch>
              <a:fillRect/>
            </a:stretch>
          </a:blipFill>
        </p:spPr>
        <p:txBody>
          <a:bodyPr wrap="square" lIns="0" tIns="0" rIns="0" bIns="0" rtlCol="0"/>
          <a:lstStyle/>
          <a:p>
            <a:endParaRPr/>
          </a:p>
        </p:txBody>
      </p:sp>
      <p:sp>
        <p:nvSpPr>
          <p:cNvPr id="6" name="object 4"/>
          <p:cNvSpPr/>
          <p:nvPr/>
        </p:nvSpPr>
        <p:spPr>
          <a:xfrm>
            <a:off x="2339752" y="2420888"/>
            <a:ext cx="2586990" cy="0"/>
          </a:xfrm>
          <a:custGeom>
            <a:avLst/>
            <a:gdLst/>
            <a:ahLst/>
            <a:cxnLst/>
            <a:rect l="l" t="t" r="r" b="b"/>
            <a:pathLst>
              <a:path w="2586990">
                <a:moveTo>
                  <a:pt x="0" y="0"/>
                </a:moveTo>
                <a:lnTo>
                  <a:pt x="2586990" y="0"/>
                </a:lnTo>
              </a:path>
            </a:pathLst>
          </a:custGeom>
          <a:ln w="27940">
            <a:solidFill>
              <a:srgbClr val="FF0000"/>
            </a:solidFill>
          </a:ln>
        </p:spPr>
        <p:txBody>
          <a:bodyPr wrap="square" lIns="0" tIns="0" rIns="0" bIns="0" rtlCol="0"/>
          <a:lstStyle/>
          <a:p>
            <a:endParaRPr/>
          </a:p>
        </p:txBody>
      </p:sp>
      <p:sp>
        <p:nvSpPr>
          <p:cNvPr id="7" name="object 5"/>
          <p:cNvSpPr/>
          <p:nvPr/>
        </p:nvSpPr>
        <p:spPr>
          <a:xfrm>
            <a:off x="4903882" y="2288389"/>
            <a:ext cx="45719" cy="324036"/>
          </a:xfrm>
          <a:custGeom>
            <a:avLst/>
            <a:gdLst/>
            <a:ahLst/>
            <a:cxnLst/>
            <a:rect l="l" t="t" r="r" b="b"/>
            <a:pathLst>
              <a:path w="85089" h="86360">
                <a:moveTo>
                  <a:pt x="0" y="0"/>
                </a:moveTo>
                <a:lnTo>
                  <a:pt x="0" y="86359"/>
                </a:lnTo>
                <a:lnTo>
                  <a:pt x="85089" y="43179"/>
                </a:lnTo>
                <a:lnTo>
                  <a:pt x="0" y="0"/>
                </a:lnTo>
                <a:close/>
              </a:path>
            </a:pathLst>
          </a:custGeom>
          <a:solidFill>
            <a:srgbClr val="FF0000"/>
          </a:solidFill>
        </p:spPr>
        <p:txBody>
          <a:bodyPr wrap="square" lIns="0" tIns="0" rIns="0" bIns="0" rtlCol="0"/>
          <a:lstStyle/>
          <a:p>
            <a:endParaRPr/>
          </a:p>
        </p:txBody>
      </p:sp>
    </p:spTree>
    <p:extLst>
      <p:ext uri="{BB962C8B-B14F-4D97-AF65-F5344CB8AC3E}">
        <p14:creationId xmlns:p14="http://schemas.microsoft.com/office/powerpoint/2010/main" xmlns="" val="2428454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1331640" y="620688"/>
            <a:ext cx="5904656" cy="496855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913741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PRINCIPLE OF LOCATION</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622300" indent="-609600">
              <a:lnSpc>
                <a:spcPct val="100000"/>
              </a:lnSpc>
              <a:spcBef>
                <a:spcPts val="700"/>
              </a:spcBef>
              <a:buAutoNum type="arabicParenR"/>
              <a:tabLst>
                <a:tab pos="621665" algn="l"/>
                <a:tab pos="622300" algn="l"/>
              </a:tabLst>
            </a:pPr>
            <a:r>
              <a:rPr lang="en-IN" sz="2800" dirty="0">
                <a:latin typeface="Times New Roman" panose="02020603050405020304" pitchFamily="18" charset="0"/>
                <a:cs typeface="Times New Roman" panose="02020603050405020304" pitchFamily="18" charset="0"/>
              </a:rPr>
              <a:t>The </a:t>
            </a:r>
            <a:r>
              <a:rPr lang="en-IN" sz="2800" spc="-10" dirty="0">
                <a:latin typeface="Times New Roman" panose="02020603050405020304" pitchFamily="18" charset="0"/>
                <a:cs typeface="Times New Roman" panose="02020603050405020304" pitchFamily="18" charset="0"/>
              </a:rPr>
              <a:t>principle </a:t>
            </a:r>
            <a:r>
              <a:rPr lang="en-IN" sz="2800" spc="-5" dirty="0">
                <a:latin typeface="Times New Roman" panose="02020603050405020304" pitchFamily="18" charset="0"/>
                <a:cs typeface="Times New Roman" panose="02020603050405020304" pitchFamily="18" charset="0"/>
              </a:rPr>
              <a:t>of </a:t>
            </a:r>
            <a:r>
              <a:rPr lang="en-IN" sz="2800" dirty="0">
                <a:latin typeface="Times New Roman" panose="02020603050405020304" pitchFamily="18" charset="0"/>
                <a:cs typeface="Times New Roman" panose="02020603050405020304" pitchFamily="18" charset="0"/>
              </a:rPr>
              <a:t>minimum </a:t>
            </a:r>
            <a:r>
              <a:rPr lang="en-IN" sz="2800" spc="-5" dirty="0">
                <a:latin typeface="Times New Roman" panose="02020603050405020304" pitchFamily="18" charset="0"/>
                <a:cs typeface="Times New Roman" panose="02020603050405020304" pitchFamily="18" charset="0"/>
              </a:rPr>
              <a:t>locating</a:t>
            </a:r>
            <a:r>
              <a:rPr lang="en-IN" sz="2800" spc="30" dirty="0">
                <a:latin typeface="Times New Roman" panose="02020603050405020304" pitchFamily="18" charset="0"/>
                <a:cs typeface="Times New Roman" panose="02020603050405020304" pitchFamily="18" charset="0"/>
              </a:rPr>
              <a:t> </a:t>
            </a:r>
            <a:r>
              <a:rPr lang="en-IN" sz="2800" spc="-10" dirty="0">
                <a:latin typeface="Times New Roman" panose="02020603050405020304" pitchFamily="18" charset="0"/>
                <a:cs typeface="Times New Roman" panose="02020603050405020304" pitchFamily="18" charset="0"/>
              </a:rPr>
              <a:t>points</a:t>
            </a:r>
            <a:endParaRPr lang="en-IN" sz="2800" dirty="0">
              <a:latin typeface="Times New Roman" panose="02020603050405020304" pitchFamily="18" charset="0"/>
              <a:cs typeface="Times New Roman" panose="02020603050405020304" pitchFamily="18" charset="0"/>
            </a:endParaRPr>
          </a:p>
          <a:p>
            <a:pPr marL="622300" indent="-609600">
              <a:lnSpc>
                <a:spcPct val="100000"/>
              </a:lnSpc>
              <a:spcBef>
                <a:spcPts val="600"/>
              </a:spcBef>
              <a:buAutoNum type="arabicParenR"/>
              <a:tabLst>
                <a:tab pos="621665" algn="l"/>
                <a:tab pos="622300" algn="l"/>
              </a:tabLst>
            </a:pPr>
            <a:r>
              <a:rPr lang="en-IN" sz="2800" dirty="0">
                <a:latin typeface="Times New Roman" panose="02020603050405020304" pitchFamily="18" charset="0"/>
                <a:cs typeface="Times New Roman" panose="02020603050405020304" pitchFamily="18" charset="0"/>
              </a:rPr>
              <a:t>The </a:t>
            </a:r>
            <a:r>
              <a:rPr lang="en-IN" sz="2800" spc="-10" dirty="0">
                <a:latin typeface="Times New Roman" panose="02020603050405020304" pitchFamily="18" charset="0"/>
                <a:cs typeface="Times New Roman" panose="02020603050405020304" pitchFamily="18" charset="0"/>
              </a:rPr>
              <a:t>principle </a:t>
            </a:r>
            <a:r>
              <a:rPr lang="en-IN" sz="2800" spc="-5" dirty="0">
                <a:latin typeface="Times New Roman" panose="02020603050405020304" pitchFamily="18" charset="0"/>
                <a:cs typeface="Times New Roman" panose="02020603050405020304" pitchFamily="18" charset="0"/>
              </a:rPr>
              <a:t>of mutually </a:t>
            </a:r>
            <a:r>
              <a:rPr lang="en-IN" sz="2800" spc="-10" dirty="0">
                <a:latin typeface="Times New Roman" panose="02020603050405020304" pitchFamily="18" charset="0"/>
                <a:cs typeface="Times New Roman" panose="02020603050405020304" pitchFamily="18" charset="0"/>
              </a:rPr>
              <a:t>perpendicular</a:t>
            </a:r>
            <a:r>
              <a:rPr lang="en-IN" sz="2800" spc="25" dirty="0">
                <a:latin typeface="Times New Roman" panose="02020603050405020304" pitchFamily="18" charset="0"/>
                <a:cs typeface="Times New Roman" panose="02020603050405020304" pitchFamily="18" charset="0"/>
              </a:rPr>
              <a:t> </a:t>
            </a:r>
            <a:r>
              <a:rPr lang="en-IN" sz="2800" spc="-10" dirty="0">
                <a:latin typeface="Times New Roman" panose="02020603050405020304" pitchFamily="18" charset="0"/>
                <a:cs typeface="Times New Roman" panose="02020603050405020304" pitchFamily="18" charset="0"/>
              </a:rPr>
              <a:t>planes</a:t>
            </a:r>
            <a:endParaRPr lang="en-IN" sz="2800" dirty="0">
              <a:latin typeface="Times New Roman" panose="02020603050405020304" pitchFamily="18" charset="0"/>
              <a:cs typeface="Times New Roman" panose="02020603050405020304" pitchFamily="18" charset="0"/>
            </a:endParaRPr>
          </a:p>
          <a:p>
            <a:pPr marL="622300" indent="-609600">
              <a:lnSpc>
                <a:spcPct val="100000"/>
              </a:lnSpc>
              <a:spcBef>
                <a:spcPts val="600"/>
              </a:spcBef>
              <a:buAutoNum type="arabicParenR"/>
              <a:tabLst>
                <a:tab pos="621665" algn="l"/>
                <a:tab pos="622300" algn="l"/>
              </a:tabLst>
            </a:pPr>
            <a:r>
              <a:rPr lang="en-IN" sz="2800" dirty="0">
                <a:latin typeface="Times New Roman" panose="02020603050405020304" pitchFamily="18" charset="0"/>
                <a:cs typeface="Times New Roman" panose="02020603050405020304" pitchFamily="18" charset="0"/>
              </a:rPr>
              <a:t>The </a:t>
            </a:r>
            <a:r>
              <a:rPr lang="en-IN" sz="2800" spc="-10" dirty="0">
                <a:latin typeface="Times New Roman" panose="02020603050405020304" pitchFamily="18" charset="0"/>
                <a:cs typeface="Times New Roman" panose="02020603050405020304" pitchFamily="18" charset="0"/>
              </a:rPr>
              <a:t>principle </a:t>
            </a:r>
            <a:r>
              <a:rPr lang="en-IN" sz="2800" spc="-5" dirty="0">
                <a:latin typeface="Times New Roman" panose="02020603050405020304" pitchFamily="18" charset="0"/>
                <a:cs typeface="Times New Roman" panose="02020603050405020304" pitchFamily="18" charset="0"/>
              </a:rPr>
              <a:t>of </a:t>
            </a:r>
            <a:r>
              <a:rPr lang="en-IN" sz="2800" dirty="0">
                <a:latin typeface="Times New Roman" panose="02020603050405020304" pitchFamily="18" charset="0"/>
                <a:cs typeface="Times New Roman" panose="02020603050405020304" pitchFamily="18" charset="0"/>
              </a:rPr>
              <a:t>extreme </a:t>
            </a:r>
            <a:r>
              <a:rPr lang="en-IN" sz="2800" spc="-5" dirty="0">
                <a:latin typeface="Times New Roman" panose="02020603050405020304" pitchFamily="18" charset="0"/>
                <a:cs typeface="Times New Roman" panose="02020603050405020304" pitchFamily="18" charset="0"/>
              </a:rPr>
              <a:t>position </a:t>
            </a:r>
            <a:r>
              <a:rPr lang="en-IN" sz="2800" dirty="0">
                <a:latin typeface="Times New Roman" panose="02020603050405020304" pitchFamily="18" charset="0"/>
                <a:cs typeface="Times New Roman" panose="02020603050405020304" pitchFamily="18" charset="0"/>
              </a:rPr>
              <a:t>of </a:t>
            </a:r>
            <a:r>
              <a:rPr lang="en-IN" sz="2800" spc="-10" dirty="0">
                <a:latin typeface="Times New Roman" panose="02020603050405020304" pitchFamily="18" charset="0"/>
                <a:cs typeface="Times New Roman" panose="02020603050405020304" pitchFamily="18" charset="0"/>
              </a:rPr>
              <a:t>pins</a:t>
            </a:r>
            <a:endParaRPr lang="en-IN" sz="2800" dirty="0">
              <a:latin typeface="Times New Roman" panose="02020603050405020304" pitchFamily="18" charset="0"/>
              <a:cs typeface="Times New Roman" panose="02020603050405020304" pitchFamily="18" charset="0"/>
            </a:endParaRPr>
          </a:p>
          <a:p>
            <a:pPr marL="622300" marR="212090" indent="-609600">
              <a:lnSpc>
                <a:spcPct val="100000"/>
              </a:lnSpc>
              <a:spcBef>
                <a:spcPts val="600"/>
              </a:spcBef>
              <a:buAutoNum type="arabicParenR"/>
              <a:tabLst>
                <a:tab pos="621665" algn="l"/>
                <a:tab pos="622300" algn="l"/>
              </a:tabLst>
            </a:pPr>
            <a:r>
              <a:rPr lang="en-IN" sz="2800" spc="-10" dirty="0">
                <a:latin typeface="Times New Roman" panose="02020603050405020304" pitchFamily="18" charset="0"/>
                <a:cs typeface="Times New Roman" panose="02020603050405020304" pitchFamily="18" charset="0"/>
              </a:rPr>
              <a:t>Relief </a:t>
            </a:r>
            <a:r>
              <a:rPr lang="en-IN" sz="2800" spc="-5" dirty="0">
                <a:latin typeface="Times New Roman" panose="02020603050405020304" pitchFamily="18" charset="0"/>
                <a:cs typeface="Times New Roman" panose="02020603050405020304" pitchFamily="18" charset="0"/>
              </a:rPr>
              <a:t>should be provided where burr or </a:t>
            </a:r>
            <a:r>
              <a:rPr lang="en-IN" sz="2800" spc="-5" dirty="0" err="1">
                <a:latin typeface="Times New Roman" panose="02020603050405020304" pitchFamily="18" charset="0"/>
                <a:cs typeface="Times New Roman" panose="02020603050405020304" pitchFamily="18" charset="0"/>
              </a:rPr>
              <a:t>swarf</a:t>
            </a:r>
            <a:r>
              <a:rPr lang="en-IN" sz="2800" spc="-5" dirty="0">
                <a:latin typeface="Times New Roman" panose="02020603050405020304" pitchFamily="18" charset="0"/>
                <a:cs typeface="Times New Roman" panose="02020603050405020304" pitchFamily="18" charset="0"/>
              </a:rPr>
              <a:t> will </a:t>
            </a:r>
            <a:r>
              <a:rPr lang="en-IN" sz="2800" spc="-10" dirty="0">
                <a:latin typeface="Times New Roman" panose="02020603050405020304" pitchFamily="18" charset="0"/>
                <a:cs typeface="Times New Roman" panose="02020603050405020304" pitchFamily="18" charset="0"/>
              </a:rPr>
              <a:t>get  </a:t>
            </a:r>
            <a:r>
              <a:rPr lang="en-IN" sz="2800" spc="-5" dirty="0">
                <a:latin typeface="Times New Roman" panose="02020603050405020304" pitchFamily="18" charset="0"/>
                <a:cs typeface="Times New Roman" panose="02020603050405020304" pitchFamily="18" charset="0"/>
              </a:rPr>
              <a:t>collected</a:t>
            </a:r>
            <a:endParaRPr lang="en-IN" sz="2800" dirty="0">
              <a:latin typeface="Times New Roman" panose="02020603050405020304" pitchFamily="18" charset="0"/>
              <a:cs typeface="Times New Roman" panose="02020603050405020304" pitchFamily="18" charset="0"/>
            </a:endParaRPr>
          </a:p>
          <a:p>
            <a:pPr marL="622300" marR="5080" indent="-609600">
              <a:lnSpc>
                <a:spcPct val="100000"/>
              </a:lnSpc>
              <a:spcBef>
                <a:spcPts val="600"/>
              </a:spcBef>
              <a:buAutoNum type="arabicParenR"/>
              <a:tabLst>
                <a:tab pos="621665" algn="l"/>
                <a:tab pos="622300" algn="l"/>
              </a:tabLst>
            </a:pPr>
            <a:r>
              <a:rPr lang="en-IN" sz="2800" spc="-5" dirty="0">
                <a:latin typeface="Times New Roman" panose="02020603050405020304" pitchFamily="18" charset="0"/>
                <a:cs typeface="Times New Roman" panose="02020603050405020304" pitchFamily="18" charset="0"/>
              </a:rPr>
              <a:t>Locating surface should </a:t>
            </a:r>
            <a:r>
              <a:rPr lang="en-IN" sz="2800" dirty="0">
                <a:latin typeface="Times New Roman" panose="02020603050405020304" pitchFamily="18" charset="0"/>
                <a:cs typeface="Times New Roman" panose="02020603050405020304" pitchFamily="18" charset="0"/>
              </a:rPr>
              <a:t>be </a:t>
            </a:r>
            <a:r>
              <a:rPr lang="en-IN" sz="2800" spc="-5" dirty="0">
                <a:latin typeface="Times New Roman" panose="02020603050405020304" pitchFamily="18" charset="0"/>
                <a:cs typeface="Times New Roman" panose="02020603050405020304" pitchFamily="18" charset="0"/>
              </a:rPr>
              <a:t>raised </a:t>
            </a:r>
            <a:r>
              <a:rPr lang="en-IN" sz="2800" spc="-10" dirty="0">
                <a:latin typeface="Times New Roman" panose="02020603050405020304" pitchFamily="18" charset="0"/>
                <a:cs typeface="Times New Roman" panose="02020603050405020304" pitchFamily="18" charset="0"/>
              </a:rPr>
              <a:t>above </a:t>
            </a:r>
            <a:r>
              <a:rPr lang="en-IN" sz="2800" spc="-5" dirty="0">
                <a:latin typeface="Times New Roman" panose="02020603050405020304" pitchFamily="18" charset="0"/>
                <a:cs typeface="Times New Roman" panose="02020603050405020304" pitchFamily="18" charset="0"/>
              </a:rPr>
              <a:t>the  surrounding surfaces of </a:t>
            </a:r>
            <a:r>
              <a:rPr lang="en-IN" sz="2800" dirty="0">
                <a:latin typeface="Times New Roman" panose="02020603050405020304" pitchFamily="18" charset="0"/>
                <a:cs typeface="Times New Roman" panose="02020603050405020304" pitchFamily="18" charset="0"/>
              </a:rPr>
              <a:t>J/F so </a:t>
            </a:r>
            <a:r>
              <a:rPr lang="en-IN" sz="2800" spc="-5" dirty="0">
                <a:latin typeface="Times New Roman" panose="02020603050405020304" pitchFamily="18" charset="0"/>
                <a:cs typeface="Times New Roman" panose="02020603050405020304" pitchFamily="18" charset="0"/>
              </a:rPr>
              <a:t>that chips can </a:t>
            </a:r>
            <a:r>
              <a:rPr lang="en-IN" sz="2800" dirty="0">
                <a:latin typeface="Times New Roman" panose="02020603050405020304" pitchFamily="18" charset="0"/>
                <a:cs typeface="Times New Roman" panose="02020603050405020304" pitchFamily="18" charset="0"/>
              </a:rPr>
              <a:t>be </a:t>
            </a:r>
            <a:r>
              <a:rPr lang="en-IN" sz="2800" spc="-5" dirty="0">
                <a:latin typeface="Times New Roman" panose="02020603050405020304" pitchFamily="18" charset="0"/>
                <a:cs typeface="Times New Roman" panose="02020603050405020304" pitchFamily="18" charset="0"/>
              </a:rPr>
              <a:t>swept  off</a:t>
            </a:r>
            <a:r>
              <a:rPr lang="en-IN" sz="2800" spc="5"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readily.</a:t>
            </a:r>
            <a:endParaRPr lang="en-IN" sz="2800" dirty="0">
              <a:latin typeface="Times New Roman" panose="02020603050405020304" pitchFamily="18" charset="0"/>
              <a:cs typeface="Times New Roman" panose="02020603050405020304" pitchFamily="18" charset="0"/>
            </a:endParaRPr>
          </a:p>
          <a:p>
            <a:pPr marL="622300" marR="1085850" indent="-609600">
              <a:lnSpc>
                <a:spcPct val="100000"/>
              </a:lnSpc>
              <a:spcBef>
                <a:spcPts val="590"/>
              </a:spcBef>
              <a:buAutoNum type="arabicParenR"/>
              <a:tabLst>
                <a:tab pos="621665" algn="l"/>
                <a:tab pos="622300" algn="l"/>
              </a:tabLst>
            </a:pPr>
            <a:r>
              <a:rPr lang="en-IN" sz="2800" spc="-5" dirty="0">
                <a:latin typeface="Times New Roman" panose="02020603050405020304" pitchFamily="18" charset="0"/>
                <a:cs typeface="Times New Roman" panose="02020603050405020304" pitchFamily="18" charset="0"/>
              </a:rPr>
              <a:t>Sharp corners in </a:t>
            </a:r>
            <a:r>
              <a:rPr lang="en-IN" sz="2800" dirty="0">
                <a:latin typeface="Times New Roman" panose="02020603050405020304" pitchFamily="18" charset="0"/>
                <a:cs typeface="Times New Roman" panose="02020603050405020304" pitchFamily="18" charset="0"/>
              </a:rPr>
              <a:t>the </a:t>
            </a:r>
            <a:r>
              <a:rPr lang="en-IN" sz="2800" spc="-5" dirty="0">
                <a:latin typeface="Times New Roman" panose="02020603050405020304" pitchFamily="18" charset="0"/>
                <a:cs typeface="Times New Roman" panose="02020603050405020304" pitchFamily="18" charset="0"/>
              </a:rPr>
              <a:t>locating surfaces </a:t>
            </a:r>
            <a:r>
              <a:rPr lang="en-IN" sz="2800" dirty="0">
                <a:latin typeface="Times New Roman" panose="02020603050405020304" pitchFamily="18" charset="0"/>
                <a:cs typeface="Times New Roman" panose="02020603050405020304" pitchFamily="18" charset="0"/>
              </a:rPr>
              <a:t>must </a:t>
            </a:r>
            <a:r>
              <a:rPr lang="en-IN" sz="2800" spc="-5" dirty="0">
                <a:latin typeface="Times New Roman" panose="02020603050405020304" pitchFamily="18" charset="0"/>
                <a:cs typeface="Times New Roman" panose="02020603050405020304" pitchFamily="18" charset="0"/>
              </a:rPr>
              <a:t>be  </a:t>
            </a:r>
            <a:r>
              <a:rPr lang="en-IN" sz="2800" spc="-10" dirty="0">
                <a:latin typeface="Times New Roman" panose="02020603050405020304" pitchFamily="18" charset="0"/>
                <a:cs typeface="Times New Roman" panose="02020603050405020304" pitchFamily="18" charset="0"/>
              </a:rPr>
              <a:t>avoided</a:t>
            </a:r>
            <a:endParaRPr lang="en-IN" sz="2800" dirty="0">
              <a:latin typeface="Times New Roman" panose="02020603050405020304" pitchFamily="18" charset="0"/>
              <a:cs typeface="Times New Roman" panose="02020603050405020304" pitchFamily="18" charset="0"/>
            </a:endParaRPr>
          </a:p>
          <a:p>
            <a:pPr marL="622300" indent="-609600">
              <a:lnSpc>
                <a:spcPct val="100000"/>
              </a:lnSpc>
              <a:spcBef>
                <a:spcPts val="600"/>
              </a:spcBef>
              <a:buAutoNum type="arabicParenR"/>
              <a:tabLst>
                <a:tab pos="621665" algn="l"/>
                <a:tab pos="622300" algn="l"/>
              </a:tabLst>
            </a:pPr>
            <a:r>
              <a:rPr lang="en-IN" sz="2800" spc="-5" dirty="0">
                <a:latin typeface="Times New Roman" panose="02020603050405020304" pitchFamily="18" charset="0"/>
                <a:cs typeface="Times New Roman" panose="02020603050405020304" pitchFamily="18" charset="0"/>
              </a:rPr>
              <a:t>Adjustable type locators </a:t>
            </a:r>
            <a:r>
              <a:rPr lang="en-IN" sz="2800" dirty="0">
                <a:latin typeface="Times New Roman" panose="02020603050405020304" pitchFamily="18" charset="0"/>
                <a:cs typeface="Times New Roman" panose="02020603050405020304" pitchFamily="18" charset="0"/>
              </a:rPr>
              <a:t>to </a:t>
            </a:r>
            <a:r>
              <a:rPr lang="en-IN" sz="2800" spc="-5" dirty="0">
                <a:latin typeface="Times New Roman" panose="02020603050405020304" pitchFamily="18" charset="0"/>
                <a:cs typeface="Times New Roman" panose="02020603050405020304" pitchFamily="18" charset="0"/>
              </a:rPr>
              <a:t>be used for rough</a:t>
            </a:r>
            <a:r>
              <a:rPr lang="en-IN" sz="2800" spc="5"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surfaces</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813397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143000" y="620688"/>
            <a:ext cx="7317432" cy="5400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054568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LOCATING DEVICES </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Flat locators </a:t>
            </a:r>
          </a:p>
          <a:p>
            <a:r>
              <a:rPr lang="en-US" dirty="0" smtClean="0">
                <a:latin typeface="Times New Roman" panose="02020603050405020304" pitchFamily="18" charset="0"/>
                <a:cs typeface="Times New Roman" panose="02020603050405020304" pitchFamily="18" charset="0"/>
              </a:rPr>
              <a:t>Cylindrical locators</a:t>
            </a:r>
          </a:p>
          <a:p>
            <a:r>
              <a:rPr lang="en-US" dirty="0" smtClean="0">
                <a:latin typeface="Times New Roman" panose="02020603050405020304" pitchFamily="18" charset="0"/>
                <a:cs typeface="Times New Roman" panose="02020603050405020304" pitchFamily="18" charset="0"/>
              </a:rPr>
              <a:t>Conical locators </a:t>
            </a:r>
          </a:p>
          <a:p>
            <a:r>
              <a:rPr lang="en-US" dirty="0" smtClean="0">
                <a:latin typeface="Times New Roman" panose="02020603050405020304" pitchFamily="18" charset="0"/>
                <a:cs typeface="Times New Roman" panose="02020603050405020304" pitchFamily="18" charset="0"/>
              </a:rPr>
              <a:t>Jack pin locators</a:t>
            </a:r>
          </a:p>
          <a:p>
            <a:r>
              <a:rPr lang="en-US" dirty="0" err="1" smtClean="0">
                <a:latin typeface="Times New Roman" panose="02020603050405020304" pitchFamily="18" charset="0"/>
                <a:cs typeface="Times New Roman" panose="02020603050405020304" pitchFamily="18" charset="0"/>
              </a:rPr>
              <a:t>Vee</a:t>
            </a:r>
            <a:r>
              <a:rPr lang="en-US" dirty="0" smtClean="0">
                <a:latin typeface="Times New Roman" panose="02020603050405020304" pitchFamily="18" charset="0"/>
                <a:cs typeface="Times New Roman" panose="02020603050405020304" pitchFamily="18" charset="0"/>
              </a:rPr>
              <a:t> locators </a:t>
            </a:r>
          </a:p>
          <a:p>
            <a:r>
              <a:rPr lang="en-US" dirty="0" smtClean="0">
                <a:latin typeface="Times New Roman" panose="02020603050405020304" pitchFamily="18" charset="0"/>
                <a:cs typeface="Times New Roman" panose="02020603050405020304" pitchFamily="18" charset="0"/>
              </a:rPr>
              <a:t>Adjustable locators</a:t>
            </a:r>
          </a:p>
          <a:p>
            <a:r>
              <a:rPr lang="en-US" dirty="0" smtClean="0">
                <a:latin typeface="Times New Roman" panose="02020603050405020304" pitchFamily="18" charset="0"/>
                <a:cs typeface="Times New Roman" panose="02020603050405020304" pitchFamily="18" charset="0"/>
              </a:rPr>
              <a:t>Flattened locators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68324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spc="-5" dirty="0">
                <a:solidFill>
                  <a:schemeClr val="tx2">
                    <a:lumMod val="60000"/>
                    <a:lumOff val="40000"/>
                  </a:schemeClr>
                </a:solidFill>
                <a:latin typeface="Times New Roman" panose="02020603050405020304" pitchFamily="18" charset="0"/>
                <a:cs typeface="Times New Roman" panose="02020603050405020304" pitchFamily="18" charset="0"/>
              </a:rPr>
              <a:t>PRINCIPLES </a:t>
            </a:r>
            <a:r>
              <a:rPr lang="en-IN" sz="3200" b="1" dirty="0">
                <a:solidFill>
                  <a:schemeClr val="tx2">
                    <a:lumMod val="60000"/>
                    <a:lumOff val="40000"/>
                  </a:schemeClr>
                </a:solidFill>
                <a:latin typeface="Times New Roman" panose="02020603050405020304" pitchFamily="18" charset="0"/>
                <a:cs typeface="Times New Roman" panose="02020603050405020304" pitchFamily="18" charset="0"/>
              </a:rPr>
              <a:t>OF</a:t>
            </a:r>
            <a:r>
              <a:rPr lang="en-IN" sz="3200" b="1" spc="-75"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IN" sz="3200" b="1" spc="-5" dirty="0">
                <a:solidFill>
                  <a:schemeClr val="tx2">
                    <a:lumMod val="60000"/>
                    <a:lumOff val="40000"/>
                  </a:schemeClr>
                </a:solidFill>
                <a:latin typeface="Times New Roman" panose="02020603050405020304" pitchFamily="18" charset="0"/>
                <a:cs typeface="Times New Roman" panose="02020603050405020304" pitchFamily="18" charset="0"/>
              </a:rPr>
              <a:t>CLAMPING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7500" lnSpcReduction="20000"/>
          </a:bodyPr>
          <a:lstStyle/>
          <a:p>
            <a:pPr marL="355600" marR="5080">
              <a:spcBef>
                <a:spcPts val="100"/>
              </a:spcBef>
              <a:buAutoNum type="arabicParenR"/>
              <a:tabLst>
                <a:tab pos="354965" algn="l"/>
                <a:tab pos="355600" algn="l"/>
              </a:tabLst>
            </a:pPr>
            <a:r>
              <a:rPr lang="en-IN" sz="4400" dirty="0">
                <a:latin typeface="Times New Roman" panose="02020603050405020304" pitchFamily="18" charset="0"/>
                <a:cs typeface="Times New Roman" panose="02020603050405020304" pitchFamily="18" charset="0"/>
              </a:rPr>
              <a:t>The </a:t>
            </a:r>
            <a:r>
              <a:rPr lang="en-IN" sz="4400" spc="-10" dirty="0">
                <a:latin typeface="Times New Roman" panose="02020603050405020304" pitchFamily="18" charset="0"/>
                <a:cs typeface="Times New Roman" panose="02020603050405020304" pitchFamily="18" charset="0"/>
              </a:rPr>
              <a:t>clamping </a:t>
            </a:r>
            <a:r>
              <a:rPr lang="en-IN" sz="4400" spc="-5" dirty="0">
                <a:latin typeface="Times New Roman" panose="02020603050405020304" pitchFamily="18" charset="0"/>
                <a:cs typeface="Times New Roman" panose="02020603050405020304" pitchFamily="18" charset="0"/>
              </a:rPr>
              <a:t>pressure </a:t>
            </a:r>
            <a:r>
              <a:rPr lang="en-IN" sz="4400" spc="-10" dirty="0">
                <a:latin typeface="Times New Roman" panose="02020603050405020304" pitchFamily="18" charset="0"/>
                <a:cs typeface="Times New Roman" panose="02020603050405020304" pitchFamily="18" charset="0"/>
              </a:rPr>
              <a:t>applied against </a:t>
            </a:r>
            <a:r>
              <a:rPr lang="en-IN" sz="4400" spc="-5" dirty="0">
                <a:latin typeface="Times New Roman" panose="02020603050405020304" pitchFamily="18" charset="0"/>
                <a:cs typeface="Times New Roman" panose="02020603050405020304" pitchFamily="18" charset="0"/>
              </a:rPr>
              <a:t>the </a:t>
            </a:r>
            <a:r>
              <a:rPr lang="en-IN" sz="4400" spc="-10" dirty="0" smtClean="0">
                <a:latin typeface="Times New Roman" panose="02020603050405020304" pitchFamily="18" charset="0"/>
                <a:cs typeface="Times New Roman" panose="02020603050405020304" pitchFamily="18" charset="0"/>
              </a:rPr>
              <a:t>work piece </a:t>
            </a:r>
            <a:r>
              <a:rPr lang="en-IN" sz="4400" dirty="0">
                <a:latin typeface="Times New Roman" panose="02020603050405020304" pitchFamily="18" charset="0"/>
                <a:cs typeface="Times New Roman" panose="02020603050405020304" pitchFamily="18" charset="0"/>
              </a:rPr>
              <a:t>must </a:t>
            </a:r>
            <a:r>
              <a:rPr lang="en-IN" sz="4400" spc="-5" dirty="0">
                <a:latin typeface="Times New Roman" panose="02020603050405020304" pitchFamily="18" charset="0"/>
                <a:cs typeface="Times New Roman" panose="02020603050405020304" pitchFamily="18" charset="0"/>
              </a:rPr>
              <a:t>counteract the  tool</a:t>
            </a:r>
            <a:r>
              <a:rPr lang="en-IN" sz="4400" spc="-10" dirty="0">
                <a:latin typeface="Times New Roman" panose="02020603050405020304" pitchFamily="18" charset="0"/>
                <a:cs typeface="Times New Roman" panose="02020603050405020304" pitchFamily="18" charset="0"/>
              </a:rPr>
              <a:t> </a:t>
            </a:r>
            <a:r>
              <a:rPr lang="en-IN" sz="4400" spc="-5" dirty="0">
                <a:latin typeface="Times New Roman" panose="02020603050405020304" pitchFamily="18" charset="0"/>
                <a:cs typeface="Times New Roman" panose="02020603050405020304" pitchFamily="18" charset="0"/>
              </a:rPr>
              <a:t>forces</a:t>
            </a:r>
            <a:endParaRPr lang="en-IN" sz="4400" dirty="0">
              <a:latin typeface="Times New Roman" panose="02020603050405020304" pitchFamily="18" charset="0"/>
              <a:cs typeface="Times New Roman" panose="02020603050405020304" pitchFamily="18" charset="0"/>
            </a:endParaRPr>
          </a:p>
          <a:p>
            <a:pPr marL="355600" marR="855344">
              <a:spcBef>
                <a:spcPts val="1130"/>
              </a:spcBef>
              <a:buAutoNum type="arabicParenR"/>
              <a:tabLst>
                <a:tab pos="354965" algn="l"/>
                <a:tab pos="355600" algn="l"/>
              </a:tabLst>
            </a:pPr>
            <a:r>
              <a:rPr lang="en-IN" sz="4400" dirty="0">
                <a:latin typeface="Times New Roman" panose="02020603050405020304" pitchFamily="18" charset="0"/>
                <a:cs typeface="Times New Roman" panose="02020603050405020304" pitchFamily="18" charset="0"/>
              </a:rPr>
              <a:t>The </a:t>
            </a:r>
            <a:r>
              <a:rPr lang="en-IN" sz="4400" spc="-10" dirty="0">
                <a:latin typeface="Times New Roman" panose="02020603050405020304" pitchFamily="18" charset="0"/>
                <a:cs typeface="Times New Roman" panose="02020603050405020304" pitchFamily="18" charset="0"/>
              </a:rPr>
              <a:t>clamping </a:t>
            </a:r>
            <a:r>
              <a:rPr lang="en-IN" sz="4400" spc="-5" dirty="0">
                <a:latin typeface="Times New Roman" panose="02020603050405020304" pitchFamily="18" charset="0"/>
                <a:cs typeface="Times New Roman" panose="02020603050405020304" pitchFamily="18" charset="0"/>
              </a:rPr>
              <a:t>pressure should </a:t>
            </a:r>
            <a:r>
              <a:rPr lang="en-IN" sz="4400" spc="-10" dirty="0">
                <a:latin typeface="Times New Roman" panose="02020603050405020304" pitchFamily="18" charset="0"/>
                <a:cs typeface="Times New Roman" panose="02020603050405020304" pitchFamily="18" charset="0"/>
              </a:rPr>
              <a:t>not be </a:t>
            </a:r>
            <a:r>
              <a:rPr lang="en-IN" sz="4400" spc="-5" dirty="0">
                <a:latin typeface="Times New Roman" panose="02020603050405020304" pitchFamily="18" charset="0"/>
                <a:cs typeface="Times New Roman" panose="02020603050405020304" pitchFamily="18" charset="0"/>
              </a:rPr>
              <a:t>directed </a:t>
            </a:r>
            <a:r>
              <a:rPr lang="en-IN" sz="4400" spc="-15" dirty="0">
                <a:latin typeface="Times New Roman" panose="02020603050405020304" pitchFamily="18" charset="0"/>
                <a:cs typeface="Times New Roman" panose="02020603050405020304" pitchFamily="18" charset="0"/>
              </a:rPr>
              <a:t>towards </a:t>
            </a:r>
            <a:r>
              <a:rPr lang="en-IN" sz="4400" spc="-5" dirty="0">
                <a:latin typeface="Times New Roman" panose="02020603050405020304" pitchFamily="18" charset="0"/>
                <a:cs typeface="Times New Roman" panose="02020603050405020304" pitchFamily="18" charset="0"/>
              </a:rPr>
              <a:t>the cutting  operation. Wherever possible it should </a:t>
            </a:r>
            <a:r>
              <a:rPr lang="en-IN" sz="4400" spc="-10" dirty="0">
                <a:latin typeface="Times New Roman" panose="02020603050405020304" pitchFamily="18" charset="0"/>
                <a:cs typeface="Times New Roman" panose="02020603050405020304" pitchFamily="18" charset="0"/>
              </a:rPr>
              <a:t>be </a:t>
            </a:r>
            <a:r>
              <a:rPr lang="en-IN" sz="4400" spc="-5" dirty="0">
                <a:latin typeface="Times New Roman" panose="02020603050405020304" pitchFamily="18" charset="0"/>
                <a:cs typeface="Times New Roman" panose="02020603050405020304" pitchFamily="18" charset="0"/>
              </a:rPr>
              <a:t>directed parallel to</a:t>
            </a:r>
            <a:r>
              <a:rPr lang="en-IN" sz="4400" spc="-25" dirty="0">
                <a:latin typeface="Times New Roman" panose="02020603050405020304" pitchFamily="18" charset="0"/>
                <a:cs typeface="Times New Roman" panose="02020603050405020304" pitchFamily="18" charset="0"/>
              </a:rPr>
              <a:t> </a:t>
            </a:r>
            <a:r>
              <a:rPr lang="en-IN" sz="4400" spc="-5" dirty="0">
                <a:latin typeface="Times New Roman" panose="02020603050405020304" pitchFamily="18" charset="0"/>
                <a:cs typeface="Times New Roman" panose="02020603050405020304" pitchFamily="18" charset="0"/>
              </a:rPr>
              <a:t>it.</a:t>
            </a:r>
            <a:endParaRPr lang="en-IN" sz="4400" dirty="0">
              <a:latin typeface="Times New Roman" panose="02020603050405020304" pitchFamily="18" charset="0"/>
              <a:cs typeface="Times New Roman" panose="02020603050405020304" pitchFamily="18" charset="0"/>
            </a:endParaRPr>
          </a:p>
          <a:p>
            <a:pPr marL="355600">
              <a:spcBef>
                <a:spcPts val="1120"/>
              </a:spcBef>
              <a:buAutoNum type="arabicParenR"/>
              <a:tabLst>
                <a:tab pos="354965" algn="l"/>
                <a:tab pos="355600" algn="l"/>
              </a:tabLst>
            </a:pPr>
            <a:r>
              <a:rPr lang="en-IN" sz="4400" dirty="0">
                <a:latin typeface="Times New Roman" panose="02020603050405020304" pitchFamily="18" charset="0"/>
                <a:cs typeface="Times New Roman" panose="02020603050405020304" pitchFamily="18" charset="0"/>
              </a:rPr>
              <a:t>The </a:t>
            </a:r>
            <a:r>
              <a:rPr lang="en-IN" sz="4400" spc="-10" dirty="0">
                <a:latin typeface="Times New Roman" panose="02020603050405020304" pitchFamily="18" charset="0"/>
                <a:cs typeface="Times New Roman" panose="02020603050405020304" pitchFamily="18" charset="0"/>
              </a:rPr>
              <a:t>clamping </a:t>
            </a:r>
            <a:r>
              <a:rPr lang="en-IN" sz="4400" spc="-5" dirty="0">
                <a:latin typeface="Times New Roman" panose="02020603050405020304" pitchFamily="18" charset="0"/>
                <a:cs typeface="Times New Roman" panose="02020603050405020304" pitchFamily="18" charset="0"/>
              </a:rPr>
              <a:t>pressure </a:t>
            </a:r>
            <a:r>
              <a:rPr lang="en-IN" sz="4400" dirty="0">
                <a:latin typeface="Times New Roman" panose="02020603050405020304" pitchFamily="18" charset="0"/>
                <a:cs typeface="Times New Roman" panose="02020603050405020304" pitchFamily="18" charset="0"/>
              </a:rPr>
              <a:t>must </a:t>
            </a:r>
            <a:r>
              <a:rPr lang="en-IN" sz="4400" spc="-10" dirty="0">
                <a:latin typeface="Times New Roman" panose="02020603050405020304" pitchFamily="18" charset="0"/>
                <a:cs typeface="Times New Roman" panose="02020603050405020304" pitchFamily="18" charset="0"/>
              </a:rPr>
              <a:t>not damage/deform </a:t>
            </a:r>
            <a:r>
              <a:rPr lang="en-IN" sz="4400" spc="-5" dirty="0">
                <a:latin typeface="Times New Roman" panose="02020603050405020304" pitchFamily="18" charset="0"/>
                <a:cs typeface="Times New Roman" panose="02020603050405020304" pitchFamily="18" charset="0"/>
              </a:rPr>
              <a:t>the </a:t>
            </a:r>
            <a:r>
              <a:rPr lang="en-IN" sz="4400" spc="-15" dirty="0">
                <a:latin typeface="Times New Roman" panose="02020603050405020304" pitchFamily="18" charset="0"/>
                <a:cs typeface="Times New Roman" panose="02020603050405020304" pitchFamily="18" charset="0"/>
              </a:rPr>
              <a:t>work</a:t>
            </a:r>
            <a:r>
              <a:rPr lang="en-IN" sz="4400" spc="50" dirty="0">
                <a:latin typeface="Times New Roman" panose="02020603050405020304" pitchFamily="18" charset="0"/>
                <a:cs typeface="Times New Roman" panose="02020603050405020304" pitchFamily="18" charset="0"/>
              </a:rPr>
              <a:t> </a:t>
            </a:r>
            <a:r>
              <a:rPr lang="en-IN" sz="4400" spc="-5" dirty="0">
                <a:latin typeface="Times New Roman" panose="02020603050405020304" pitchFamily="18" charset="0"/>
                <a:cs typeface="Times New Roman" panose="02020603050405020304" pitchFamily="18" charset="0"/>
              </a:rPr>
              <a:t>surface.</a:t>
            </a:r>
            <a:endParaRPr lang="en-IN" sz="4400" dirty="0">
              <a:latin typeface="Times New Roman" panose="02020603050405020304" pitchFamily="18" charset="0"/>
              <a:cs typeface="Times New Roman" panose="02020603050405020304" pitchFamily="18" charset="0"/>
            </a:endParaRPr>
          </a:p>
          <a:p>
            <a:pPr marL="355600" marR="25400">
              <a:spcBef>
                <a:spcPts val="1120"/>
              </a:spcBef>
              <a:buAutoNum type="arabicParenR"/>
              <a:tabLst>
                <a:tab pos="354965" algn="l"/>
                <a:tab pos="355600" algn="l"/>
              </a:tabLst>
            </a:pPr>
            <a:r>
              <a:rPr lang="en-IN" sz="4400" spc="-5" dirty="0">
                <a:latin typeface="Times New Roman" panose="02020603050405020304" pitchFamily="18" charset="0"/>
                <a:cs typeface="Times New Roman" panose="02020603050405020304" pitchFamily="18" charset="0"/>
              </a:rPr>
              <a:t>Clamps should </a:t>
            </a:r>
            <a:r>
              <a:rPr lang="en-IN" sz="4400" spc="-10" dirty="0">
                <a:latin typeface="Times New Roman" panose="02020603050405020304" pitchFamily="18" charset="0"/>
                <a:cs typeface="Times New Roman" panose="02020603050405020304" pitchFamily="18" charset="0"/>
              </a:rPr>
              <a:t>be arranged </a:t>
            </a:r>
            <a:r>
              <a:rPr lang="en-IN" sz="4400" spc="-5" dirty="0">
                <a:latin typeface="Times New Roman" panose="02020603050405020304" pitchFamily="18" charset="0"/>
                <a:cs typeface="Times New Roman" panose="02020603050405020304" pitchFamily="18" charset="0"/>
              </a:rPr>
              <a:t>directly </a:t>
            </a:r>
            <a:r>
              <a:rPr lang="en-IN" sz="4400" spc="-10" dirty="0">
                <a:latin typeface="Times New Roman" panose="02020603050405020304" pitchFamily="18" charset="0"/>
                <a:cs typeface="Times New Roman" panose="02020603050405020304" pitchFamily="18" charset="0"/>
              </a:rPr>
              <a:t>above </a:t>
            </a:r>
            <a:r>
              <a:rPr lang="en-IN" sz="4400" spc="-5" dirty="0">
                <a:latin typeface="Times New Roman" panose="02020603050405020304" pitchFamily="18" charset="0"/>
                <a:cs typeface="Times New Roman" panose="02020603050405020304" pitchFamily="18" charset="0"/>
              </a:rPr>
              <a:t>the </a:t>
            </a:r>
            <a:r>
              <a:rPr lang="en-IN" sz="4400" spc="-10" dirty="0">
                <a:latin typeface="Times New Roman" panose="02020603050405020304" pitchFamily="18" charset="0"/>
                <a:cs typeface="Times New Roman" panose="02020603050405020304" pitchFamily="18" charset="0"/>
              </a:rPr>
              <a:t>points </a:t>
            </a:r>
            <a:r>
              <a:rPr lang="en-IN" sz="4400" spc="-5" dirty="0">
                <a:latin typeface="Times New Roman" panose="02020603050405020304" pitchFamily="18" charset="0"/>
                <a:cs typeface="Times New Roman" panose="02020603050405020304" pitchFamily="18" charset="0"/>
              </a:rPr>
              <a:t>supporting the </a:t>
            </a:r>
            <a:r>
              <a:rPr lang="en-IN" sz="4400" spc="-15" dirty="0">
                <a:latin typeface="Times New Roman" panose="02020603050405020304" pitchFamily="18" charset="0"/>
                <a:cs typeface="Times New Roman" panose="02020603050405020304" pitchFamily="18" charset="0"/>
              </a:rPr>
              <a:t>work,  </a:t>
            </a:r>
            <a:r>
              <a:rPr lang="en-IN" sz="4400" spc="-10" dirty="0">
                <a:latin typeface="Times New Roman" panose="02020603050405020304" pitchFamily="18" charset="0"/>
                <a:cs typeface="Times New Roman" panose="02020603050405020304" pitchFamily="18" charset="0"/>
              </a:rPr>
              <a:t>otherwise </a:t>
            </a:r>
            <a:r>
              <a:rPr lang="en-IN" sz="4400" spc="-5" dirty="0">
                <a:latin typeface="Times New Roman" panose="02020603050405020304" pitchFamily="18" charset="0"/>
                <a:cs typeface="Times New Roman" panose="02020603050405020304" pitchFamily="18" charset="0"/>
              </a:rPr>
              <a:t>distortion </a:t>
            </a:r>
            <a:r>
              <a:rPr lang="en-IN" sz="4400" spc="-10" dirty="0">
                <a:latin typeface="Times New Roman" panose="02020603050405020304" pitchFamily="18" charset="0"/>
                <a:cs typeface="Times New Roman" panose="02020603050405020304" pitchFamily="18" charset="0"/>
              </a:rPr>
              <a:t>of </a:t>
            </a:r>
            <a:r>
              <a:rPr lang="en-IN" sz="4400" spc="-15" dirty="0">
                <a:latin typeface="Times New Roman" panose="02020603050405020304" pitchFamily="18" charset="0"/>
                <a:cs typeface="Times New Roman" panose="02020603050405020304" pitchFamily="18" charset="0"/>
              </a:rPr>
              <a:t>work </a:t>
            </a:r>
            <a:r>
              <a:rPr lang="en-IN" sz="4400" dirty="0">
                <a:latin typeface="Times New Roman" panose="02020603050405020304" pitchFamily="18" charset="0"/>
                <a:cs typeface="Times New Roman" panose="02020603050405020304" pitchFamily="18" charset="0"/>
              </a:rPr>
              <a:t>may </a:t>
            </a:r>
            <a:r>
              <a:rPr lang="en-IN" sz="4400" spc="-10" dirty="0">
                <a:latin typeface="Times New Roman" panose="02020603050405020304" pitchFamily="18" charset="0"/>
                <a:cs typeface="Times New Roman" panose="02020603050405020304" pitchFamily="18" charset="0"/>
              </a:rPr>
              <a:t>occur.</a:t>
            </a:r>
            <a:endParaRPr lang="en-IN" sz="4400" dirty="0">
              <a:latin typeface="Times New Roman" panose="02020603050405020304" pitchFamily="18" charset="0"/>
              <a:cs typeface="Times New Roman" panose="02020603050405020304" pitchFamily="18" charset="0"/>
            </a:endParaRPr>
          </a:p>
          <a:p>
            <a:pPr marL="355600" marR="83185">
              <a:spcBef>
                <a:spcPts val="1120"/>
              </a:spcBef>
              <a:buAutoNum type="arabicParenR"/>
              <a:tabLst>
                <a:tab pos="354965" algn="l"/>
                <a:tab pos="355600" algn="l"/>
              </a:tabLst>
            </a:pPr>
            <a:r>
              <a:rPr lang="en-IN" sz="4400" spc="-5" dirty="0">
                <a:latin typeface="Times New Roman" panose="02020603050405020304" pitchFamily="18" charset="0"/>
                <a:cs typeface="Times New Roman" panose="02020603050405020304" pitchFamily="18" charset="0"/>
              </a:rPr>
              <a:t>Clamping pressure </a:t>
            </a:r>
            <a:r>
              <a:rPr lang="en-IN" sz="4400" spc="-10" dirty="0">
                <a:latin typeface="Times New Roman" panose="02020603050405020304" pitchFamily="18" charset="0"/>
                <a:cs typeface="Times New Roman" panose="02020603050405020304" pitchFamily="18" charset="0"/>
              </a:rPr>
              <a:t>should </a:t>
            </a:r>
            <a:r>
              <a:rPr lang="en-IN" sz="4400" spc="-5" dirty="0">
                <a:latin typeface="Times New Roman" panose="02020603050405020304" pitchFamily="18" charset="0"/>
                <a:cs typeface="Times New Roman" panose="02020603050405020304" pitchFamily="18" charset="0"/>
              </a:rPr>
              <a:t>be </a:t>
            </a:r>
            <a:r>
              <a:rPr lang="en-IN" sz="4400" spc="-10" dirty="0">
                <a:latin typeface="Times New Roman" panose="02020603050405020304" pitchFamily="18" charset="0"/>
                <a:cs typeface="Times New Roman" panose="02020603050405020304" pitchFamily="18" charset="0"/>
              </a:rPr>
              <a:t>directed </a:t>
            </a:r>
            <a:r>
              <a:rPr lang="en-IN" sz="4400" spc="-15" dirty="0">
                <a:latin typeface="Times New Roman" panose="02020603050405020304" pitchFamily="18" charset="0"/>
                <a:cs typeface="Times New Roman" panose="02020603050405020304" pitchFamily="18" charset="0"/>
              </a:rPr>
              <a:t>towards </a:t>
            </a:r>
            <a:r>
              <a:rPr lang="en-IN" sz="4400" spc="-5" dirty="0">
                <a:latin typeface="Times New Roman" panose="02020603050405020304" pitchFamily="18" charset="0"/>
                <a:cs typeface="Times New Roman" panose="02020603050405020304" pitchFamily="18" charset="0"/>
              </a:rPr>
              <a:t>the </a:t>
            </a:r>
            <a:r>
              <a:rPr lang="en-IN" sz="4400" spc="-10" dirty="0">
                <a:latin typeface="Times New Roman" panose="02020603050405020304" pitchFamily="18" charset="0"/>
                <a:cs typeface="Times New Roman" panose="02020603050405020304" pitchFamily="18" charset="0"/>
              </a:rPr>
              <a:t>points </a:t>
            </a:r>
            <a:r>
              <a:rPr lang="en-IN" sz="4400" spc="-5" dirty="0">
                <a:latin typeface="Times New Roman" panose="02020603050405020304" pitchFamily="18" charset="0"/>
                <a:cs typeface="Times New Roman" panose="02020603050405020304" pitchFamily="18" charset="0"/>
              </a:rPr>
              <a:t>of support, else  the </a:t>
            </a:r>
            <a:r>
              <a:rPr lang="en-IN" sz="4400" spc="-15" dirty="0">
                <a:latin typeface="Times New Roman" panose="02020603050405020304" pitchFamily="18" charset="0"/>
                <a:cs typeface="Times New Roman" panose="02020603050405020304" pitchFamily="18" charset="0"/>
              </a:rPr>
              <a:t>work will </a:t>
            </a:r>
            <a:r>
              <a:rPr lang="en-IN" sz="4400" spc="-10" dirty="0">
                <a:latin typeface="Times New Roman" panose="02020603050405020304" pitchFamily="18" charset="0"/>
                <a:cs typeface="Times New Roman" panose="02020603050405020304" pitchFamily="18" charset="0"/>
              </a:rPr>
              <a:t>tend </a:t>
            </a:r>
            <a:r>
              <a:rPr lang="en-IN" sz="4400" dirty="0">
                <a:latin typeface="Times New Roman" panose="02020603050405020304" pitchFamily="18" charset="0"/>
                <a:cs typeface="Times New Roman" panose="02020603050405020304" pitchFamily="18" charset="0"/>
              </a:rPr>
              <a:t>to </a:t>
            </a:r>
            <a:r>
              <a:rPr lang="en-IN" sz="4400" spc="-5" dirty="0">
                <a:latin typeface="Times New Roman" panose="02020603050405020304" pitchFamily="18" charset="0"/>
                <a:cs typeface="Times New Roman" panose="02020603050405020304" pitchFamily="18" charset="0"/>
              </a:rPr>
              <a:t>rise from</a:t>
            </a:r>
            <a:r>
              <a:rPr lang="en-IN" sz="4400" spc="10" dirty="0">
                <a:latin typeface="Times New Roman" panose="02020603050405020304" pitchFamily="18" charset="0"/>
                <a:cs typeface="Times New Roman" panose="02020603050405020304" pitchFamily="18" charset="0"/>
              </a:rPr>
              <a:t> </a:t>
            </a:r>
            <a:r>
              <a:rPr lang="en-IN" sz="4400" spc="-10" dirty="0">
                <a:latin typeface="Times New Roman" panose="02020603050405020304" pitchFamily="18" charset="0"/>
                <a:cs typeface="Times New Roman" panose="02020603050405020304" pitchFamily="18" charset="0"/>
              </a:rPr>
              <a:t>support</a:t>
            </a:r>
            <a:endParaRPr lang="en-IN" sz="4400" dirty="0">
              <a:latin typeface="Times New Roman" panose="02020603050405020304" pitchFamily="18" charset="0"/>
              <a:cs typeface="Times New Roman" panose="02020603050405020304" pitchFamily="18" charset="0"/>
            </a:endParaRPr>
          </a:p>
          <a:p>
            <a:pPr marL="355600">
              <a:spcBef>
                <a:spcPts val="1130"/>
              </a:spcBef>
              <a:buAutoNum type="arabicParenR"/>
              <a:tabLst>
                <a:tab pos="354965" algn="l"/>
                <a:tab pos="355600" algn="l"/>
              </a:tabLst>
            </a:pPr>
            <a:r>
              <a:rPr lang="en-IN" sz="4400" spc="-5" dirty="0">
                <a:latin typeface="Times New Roman" panose="02020603050405020304" pitchFamily="18" charset="0"/>
                <a:cs typeface="Times New Roman" panose="02020603050405020304" pitchFamily="18" charset="0"/>
              </a:rPr>
              <a:t>Clamping should be simple, effective </a:t>
            </a:r>
            <a:r>
              <a:rPr lang="en-IN" sz="4400" spc="-10" dirty="0">
                <a:latin typeface="Times New Roman" panose="02020603050405020304" pitchFamily="18" charset="0"/>
                <a:cs typeface="Times New Roman" panose="02020603050405020304" pitchFamily="18" charset="0"/>
              </a:rPr>
              <a:t>and</a:t>
            </a:r>
            <a:r>
              <a:rPr lang="en-IN" sz="4400" spc="-5" dirty="0">
                <a:latin typeface="Times New Roman" panose="02020603050405020304" pitchFamily="18" charset="0"/>
                <a:cs typeface="Times New Roman" panose="02020603050405020304" pitchFamily="18" charset="0"/>
              </a:rPr>
              <a:t> </a:t>
            </a:r>
            <a:r>
              <a:rPr lang="en-IN" sz="4400" spc="-5" dirty="0" smtClean="0">
                <a:latin typeface="Times New Roman" panose="02020603050405020304" pitchFamily="18" charset="0"/>
                <a:cs typeface="Times New Roman" panose="02020603050405020304" pitchFamily="18" charset="0"/>
              </a:rPr>
              <a:t>fool proof</a:t>
            </a:r>
            <a:r>
              <a:rPr lang="en-IN" sz="4400" spc="-5" dirty="0">
                <a:latin typeface="Times New Roman" panose="02020603050405020304" pitchFamily="18" charset="0"/>
                <a:cs typeface="Times New Roman" panose="02020603050405020304" pitchFamily="18" charset="0"/>
              </a:rPr>
              <a:t>.</a:t>
            </a:r>
            <a:endParaRPr lang="en-IN" sz="4400" dirty="0">
              <a:latin typeface="Times New Roman" panose="02020603050405020304" pitchFamily="18" charset="0"/>
              <a:cs typeface="Times New Roman" panose="02020603050405020304" pitchFamily="18" charset="0"/>
            </a:endParaRPr>
          </a:p>
          <a:p>
            <a:pPr marL="355600" marR="356870">
              <a:spcBef>
                <a:spcPts val="1120"/>
              </a:spcBef>
              <a:buAutoNum type="arabicParenR"/>
              <a:tabLst>
                <a:tab pos="354965" algn="l"/>
                <a:tab pos="355600" algn="l"/>
              </a:tabLst>
            </a:pPr>
            <a:r>
              <a:rPr lang="en-IN" sz="4400" spc="-5" dirty="0">
                <a:latin typeface="Times New Roman" panose="02020603050405020304" pitchFamily="18" charset="0"/>
                <a:cs typeface="Times New Roman" panose="02020603050405020304" pitchFamily="18" charset="0"/>
              </a:rPr>
              <a:t>Fibre </a:t>
            </a:r>
            <a:r>
              <a:rPr lang="en-IN" sz="4400" spc="-10" dirty="0">
                <a:latin typeface="Times New Roman" panose="02020603050405020304" pitchFamily="18" charset="0"/>
                <a:cs typeface="Times New Roman" panose="02020603050405020304" pitchFamily="18" charset="0"/>
              </a:rPr>
              <a:t>pads </a:t>
            </a:r>
            <a:r>
              <a:rPr lang="en-IN" sz="4400" spc="-5" dirty="0">
                <a:latin typeface="Times New Roman" panose="02020603050405020304" pitchFamily="18" charset="0"/>
                <a:cs typeface="Times New Roman" panose="02020603050405020304" pitchFamily="18" charset="0"/>
              </a:rPr>
              <a:t>should be riveted </a:t>
            </a:r>
            <a:r>
              <a:rPr lang="en-IN" sz="4400" dirty="0">
                <a:latin typeface="Times New Roman" panose="02020603050405020304" pitchFamily="18" charset="0"/>
                <a:cs typeface="Times New Roman" panose="02020603050405020304" pitchFamily="18" charset="0"/>
              </a:rPr>
              <a:t>to </a:t>
            </a:r>
            <a:r>
              <a:rPr lang="en-IN" sz="4400" spc="-5" dirty="0">
                <a:latin typeface="Times New Roman" panose="02020603050405020304" pitchFamily="18" charset="0"/>
                <a:cs typeface="Times New Roman" panose="02020603050405020304" pitchFamily="18" charset="0"/>
              </a:rPr>
              <a:t>clamp </a:t>
            </a:r>
            <a:r>
              <a:rPr lang="en-IN" sz="4400" spc="-10" dirty="0">
                <a:latin typeface="Times New Roman" panose="02020603050405020304" pitchFamily="18" charset="0"/>
                <a:cs typeface="Times New Roman" panose="02020603050405020304" pitchFamily="18" charset="0"/>
              </a:rPr>
              <a:t>faces </a:t>
            </a:r>
            <a:r>
              <a:rPr lang="en-IN" sz="4400" spc="-5" dirty="0">
                <a:latin typeface="Times New Roman" panose="02020603050405020304" pitchFamily="18" charset="0"/>
                <a:cs typeface="Times New Roman" panose="02020603050405020304" pitchFamily="18" charset="0"/>
              </a:rPr>
              <a:t>to avoid </a:t>
            </a:r>
            <a:r>
              <a:rPr lang="en-IN" sz="4400" spc="-10" dirty="0">
                <a:latin typeface="Times New Roman" panose="02020603050405020304" pitchFamily="18" charset="0"/>
                <a:cs typeface="Times New Roman" panose="02020603050405020304" pitchFamily="18" charset="0"/>
              </a:rPr>
              <a:t>damage </a:t>
            </a:r>
            <a:r>
              <a:rPr lang="en-IN" sz="4400" dirty="0">
                <a:latin typeface="Times New Roman" panose="02020603050405020304" pitchFamily="18" charset="0"/>
                <a:cs typeface="Times New Roman" panose="02020603050405020304" pitchFamily="18" charset="0"/>
              </a:rPr>
              <a:t>to </a:t>
            </a:r>
            <a:r>
              <a:rPr lang="en-IN" sz="4400" spc="-10" dirty="0">
                <a:latin typeface="Times New Roman" panose="02020603050405020304" pitchFamily="18" charset="0"/>
                <a:cs typeface="Times New Roman" panose="02020603050405020304" pitchFamily="18" charset="0"/>
              </a:rPr>
              <a:t>fragile  </a:t>
            </a:r>
            <a:r>
              <a:rPr lang="en-IN" sz="4400" spc="-10" dirty="0" smtClean="0">
                <a:latin typeface="Times New Roman" panose="02020603050405020304" pitchFamily="18" charset="0"/>
                <a:cs typeface="Times New Roman" panose="02020603050405020304" pitchFamily="18" charset="0"/>
              </a:rPr>
              <a:t>work pieces</a:t>
            </a:r>
            <a:endParaRPr lang="en-IN" sz="4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356720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524000" y="260648"/>
            <a:ext cx="5867400" cy="2637790"/>
          </a:xfrm>
          <a:prstGeom prst="rect">
            <a:avLst/>
          </a:prstGeom>
          <a:blipFill>
            <a:blip r:embed="rId2" cstate="print"/>
            <a:stretch>
              <a:fillRect/>
            </a:stretch>
          </a:blipFill>
        </p:spPr>
        <p:txBody>
          <a:bodyPr wrap="square" lIns="0" tIns="0" rIns="0" bIns="0" rtlCol="0"/>
          <a:lstStyle/>
          <a:p>
            <a:endParaRPr/>
          </a:p>
        </p:txBody>
      </p:sp>
      <p:sp>
        <p:nvSpPr>
          <p:cNvPr id="5" name="object 3"/>
          <p:cNvSpPr/>
          <p:nvPr/>
        </p:nvSpPr>
        <p:spPr>
          <a:xfrm>
            <a:off x="1524000" y="3140968"/>
            <a:ext cx="6396989" cy="33426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009019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TYPES OF CLAMPING</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25144"/>
          </a:xfrm>
        </p:spPr>
        <p:txBody>
          <a:bodyPr>
            <a:normAutofit fontScale="47500" lnSpcReduction="20000"/>
          </a:bodyPr>
          <a:lstStyle/>
          <a:p>
            <a:r>
              <a:rPr lang="en-US" sz="4400" dirty="0" smtClean="0">
                <a:latin typeface="Times New Roman" panose="02020603050405020304" pitchFamily="18" charset="0"/>
                <a:cs typeface="Times New Roman" panose="02020603050405020304" pitchFamily="18" charset="0"/>
              </a:rPr>
              <a:t>Screw clamp</a:t>
            </a:r>
          </a:p>
          <a:p>
            <a:r>
              <a:rPr lang="en-US" sz="4400" dirty="0" smtClean="0">
                <a:latin typeface="Times New Roman" panose="02020603050405020304" pitchFamily="18" charset="0"/>
                <a:cs typeface="Times New Roman" panose="02020603050405020304" pitchFamily="18" charset="0"/>
              </a:rPr>
              <a:t>Pivoted clamp</a:t>
            </a:r>
          </a:p>
          <a:p>
            <a:r>
              <a:rPr lang="en-US" sz="4400" dirty="0" smtClean="0">
                <a:latin typeface="Times New Roman" panose="02020603050405020304" pitchFamily="18" charset="0"/>
                <a:cs typeface="Times New Roman" panose="02020603050405020304" pitchFamily="18" charset="0"/>
              </a:rPr>
              <a:t>Equalizing clamp</a:t>
            </a:r>
          </a:p>
          <a:p>
            <a:r>
              <a:rPr lang="en-US" sz="4400" dirty="0" smtClean="0">
                <a:latin typeface="Times New Roman" panose="02020603050405020304" pitchFamily="18" charset="0"/>
                <a:cs typeface="Times New Roman" panose="02020603050405020304" pitchFamily="18" charset="0"/>
              </a:rPr>
              <a:t>Retractable clamp</a:t>
            </a:r>
          </a:p>
          <a:p>
            <a:r>
              <a:rPr lang="en-US" sz="4400" dirty="0" smtClean="0">
                <a:latin typeface="Times New Roman" panose="02020603050405020304" pitchFamily="18" charset="0"/>
                <a:cs typeface="Times New Roman" panose="02020603050405020304" pitchFamily="18" charset="0"/>
              </a:rPr>
              <a:t>Two way clamp</a:t>
            </a:r>
          </a:p>
          <a:p>
            <a:r>
              <a:rPr lang="en-US" sz="4400" dirty="0" smtClean="0">
                <a:latin typeface="Times New Roman" panose="02020603050405020304" pitchFamily="18" charset="0"/>
                <a:cs typeface="Times New Roman" panose="02020603050405020304" pitchFamily="18" charset="0"/>
              </a:rPr>
              <a:t>Edge clamp</a:t>
            </a:r>
          </a:p>
          <a:p>
            <a:r>
              <a:rPr lang="en-US" sz="4400" dirty="0" smtClean="0">
                <a:latin typeface="Times New Roman" panose="02020603050405020304" pitchFamily="18" charset="0"/>
                <a:cs typeface="Times New Roman" panose="02020603050405020304" pitchFamily="18" charset="0"/>
              </a:rPr>
              <a:t>Special strap clamp</a:t>
            </a:r>
          </a:p>
          <a:p>
            <a:r>
              <a:rPr lang="en-US" sz="4400" dirty="0" smtClean="0">
                <a:latin typeface="Times New Roman" panose="02020603050405020304" pitchFamily="18" charset="0"/>
                <a:cs typeface="Times New Roman" panose="02020603050405020304" pitchFamily="18" charset="0"/>
              </a:rPr>
              <a:t>Button clamp</a:t>
            </a:r>
          </a:p>
          <a:p>
            <a:r>
              <a:rPr lang="en-US" sz="4400" dirty="0" smtClean="0">
                <a:latin typeface="Times New Roman" panose="02020603050405020304" pitchFamily="18" charset="0"/>
                <a:cs typeface="Times New Roman" panose="02020603050405020304" pitchFamily="18" charset="0"/>
              </a:rPr>
              <a:t>Plate strap clamp</a:t>
            </a:r>
          </a:p>
          <a:p>
            <a:r>
              <a:rPr lang="en-US" sz="4400" dirty="0" smtClean="0">
                <a:latin typeface="Times New Roman" panose="02020603050405020304" pitchFamily="18" charset="0"/>
                <a:cs typeface="Times New Roman" panose="02020603050405020304" pitchFamily="18" charset="0"/>
              </a:rPr>
              <a:t>Hook bolt clamp</a:t>
            </a:r>
          </a:p>
          <a:p>
            <a:r>
              <a:rPr lang="en-US" sz="4400" dirty="0" smtClean="0">
                <a:latin typeface="Times New Roman" panose="02020603050405020304" pitchFamily="18" charset="0"/>
                <a:cs typeface="Times New Roman" panose="02020603050405020304" pitchFamily="18" charset="0"/>
              </a:rPr>
              <a:t>Eccentric or cam clamp</a:t>
            </a:r>
          </a:p>
          <a:p>
            <a:r>
              <a:rPr lang="en-US" sz="4400" dirty="0" smtClean="0">
                <a:latin typeface="Times New Roman" panose="02020603050405020304" pitchFamily="18" charset="0"/>
                <a:cs typeface="Times New Roman" panose="02020603050405020304" pitchFamily="18" charset="0"/>
              </a:rPr>
              <a:t>Swing leaf or latch type clamp</a:t>
            </a:r>
          </a:p>
          <a:p>
            <a:r>
              <a:rPr lang="en-US" sz="4400" dirty="0" smtClean="0">
                <a:latin typeface="Times New Roman" panose="02020603050405020304" pitchFamily="18" charset="0"/>
                <a:cs typeface="Times New Roman" panose="02020603050405020304" pitchFamily="18" charset="0"/>
              </a:rPr>
              <a:t>Toggle clamp</a:t>
            </a:r>
          </a:p>
          <a:p>
            <a:r>
              <a:rPr lang="en-US" sz="4400" dirty="0" smtClean="0">
                <a:latin typeface="Times New Roman" panose="02020603050405020304" pitchFamily="18" charset="0"/>
                <a:cs typeface="Times New Roman" panose="02020603050405020304" pitchFamily="18" charset="0"/>
              </a:rPr>
              <a:t>C- clamp</a:t>
            </a:r>
          </a:p>
          <a:p>
            <a:endParaRPr lang="en-US" sz="2800" dirty="0" smtClean="0"/>
          </a:p>
          <a:p>
            <a:endParaRPr lang="en-IN" sz="2800" dirty="0"/>
          </a:p>
        </p:txBody>
      </p:sp>
    </p:spTree>
    <p:extLst>
      <p:ext uri="{BB962C8B-B14F-4D97-AF65-F5344CB8AC3E}">
        <p14:creationId xmlns:p14="http://schemas.microsoft.com/office/powerpoint/2010/main" xmlns="" val="105530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28186"/>
            <a:ext cx="8686800" cy="655355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4022823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TYPES OF DRILLING JIGS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91264" cy="5328592"/>
          </a:xfrm>
        </p:spPr>
        <p:txBody>
          <a:bodyPr>
            <a:normAutofit fontScale="85000" lnSpcReduction="20000"/>
          </a:bodyPr>
          <a:lstStyle/>
          <a:p>
            <a:pPr marL="521334" indent="-508634">
              <a:lnSpc>
                <a:spcPct val="100000"/>
              </a:lnSpc>
              <a:spcBef>
                <a:spcPts val="1639"/>
              </a:spcBef>
              <a:buAutoNum type="arabicPeriod"/>
              <a:tabLst>
                <a:tab pos="521334" algn="l"/>
                <a:tab pos="521970" algn="l"/>
              </a:tabLst>
            </a:pPr>
            <a:r>
              <a:rPr lang="en-IN" sz="2800" spc="-5" dirty="0" smtClean="0">
                <a:latin typeface="Times New Roman" panose="02020603050405020304" pitchFamily="18" charset="0"/>
                <a:cs typeface="Times New Roman" panose="02020603050405020304" pitchFamily="18" charset="0"/>
              </a:rPr>
              <a:t>Template</a:t>
            </a:r>
            <a:r>
              <a:rPr lang="en-IN" sz="2800" spc="-10" dirty="0" smtClean="0">
                <a:latin typeface="Times New Roman" panose="02020603050405020304" pitchFamily="18" charset="0"/>
                <a:cs typeface="Times New Roman" panose="02020603050405020304" pitchFamily="18" charset="0"/>
              </a:rPr>
              <a:t> </a:t>
            </a:r>
            <a:r>
              <a:rPr lang="en-IN" sz="2800" spc="-5" dirty="0" smtClean="0">
                <a:latin typeface="Times New Roman" panose="02020603050405020304" pitchFamily="18" charset="0"/>
                <a:cs typeface="Times New Roman" panose="02020603050405020304" pitchFamily="18" charset="0"/>
              </a:rPr>
              <a:t>jig</a:t>
            </a:r>
            <a:endParaRPr lang="en-IN" sz="2800" dirty="0" smtClean="0">
              <a:latin typeface="Times New Roman" panose="02020603050405020304" pitchFamily="18" charset="0"/>
              <a:cs typeface="Times New Roman" panose="02020603050405020304" pitchFamily="18" charset="0"/>
            </a:endParaRPr>
          </a:p>
          <a:p>
            <a:pPr marL="521334" indent="-508634">
              <a:lnSpc>
                <a:spcPct val="100000"/>
              </a:lnSpc>
              <a:spcBef>
                <a:spcPts val="1789"/>
              </a:spcBef>
              <a:buAutoNum type="arabicPeriod"/>
              <a:tabLst>
                <a:tab pos="521334" algn="l"/>
                <a:tab pos="521970" algn="l"/>
              </a:tabLst>
            </a:pPr>
            <a:r>
              <a:rPr lang="en-IN" sz="2800" spc="-5" dirty="0" smtClean="0">
                <a:latin typeface="Times New Roman" panose="02020603050405020304" pitchFamily="18" charset="0"/>
                <a:cs typeface="Times New Roman" panose="02020603050405020304" pitchFamily="18" charset="0"/>
              </a:rPr>
              <a:t>plate </a:t>
            </a:r>
            <a:r>
              <a:rPr lang="en-IN" sz="2800" spc="-10" dirty="0" smtClean="0">
                <a:latin typeface="Times New Roman" panose="02020603050405020304" pitchFamily="18" charset="0"/>
                <a:cs typeface="Times New Roman" panose="02020603050405020304" pitchFamily="18" charset="0"/>
              </a:rPr>
              <a:t>type jig</a:t>
            </a:r>
            <a:endParaRPr lang="en-IN" sz="2800" dirty="0" smtClean="0">
              <a:latin typeface="Times New Roman" panose="02020603050405020304" pitchFamily="18" charset="0"/>
              <a:cs typeface="Times New Roman" panose="02020603050405020304" pitchFamily="18" charset="0"/>
            </a:endParaRPr>
          </a:p>
          <a:p>
            <a:pPr marL="521334" indent="-508634">
              <a:lnSpc>
                <a:spcPct val="100000"/>
              </a:lnSpc>
              <a:spcBef>
                <a:spcPts val="1789"/>
              </a:spcBef>
              <a:buAutoNum type="arabicPeriod"/>
              <a:tabLst>
                <a:tab pos="521334" algn="l"/>
                <a:tab pos="521970" algn="l"/>
              </a:tabLst>
            </a:pPr>
            <a:r>
              <a:rPr lang="en-IN" sz="2800" spc="-5" dirty="0" smtClean="0">
                <a:latin typeface="Times New Roman" panose="02020603050405020304" pitchFamily="18" charset="0"/>
                <a:cs typeface="Times New Roman" panose="02020603050405020304" pitchFamily="18" charset="0"/>
              </a:rPr>
              <a:t>Open </a:t>
            </a:r>
            <a:r>
              <a:rPr lang="en-IN" sz="2800" spc="-10" dirty="0" smtClean="0">
                <a:latin typeface="Times New Roman" panose="02020603050405020304" pitchFamily="18" charset="0"/>
                <a:cs typeface="Times New Roman" panose="02020603050405020304" pitchFamily="18" charset="0"/>
              </a:rPr>
              <a:t>type</a:t>
            </a:r>
            <a:r>
              <a:rPr lang="en-IN" sz="2800" spc="-20" dirty="0" smtClean="0">
                <a:latin typeface="Times New Roman" panose="02020603050405020304" pitchFamily="18" charset="0"/>
                <a:cs typeface="Times New Roman" panose="02020603050405020304" pitchFamily="18" charset="0"/>
              </a:rPr>
              <a:t> </a:t>
            </a:r>
            <a:r>
              <a:rPr lang="en-IN" sz="2800" spc="-5" dirty="0" smtClean="0">
                <a:latin typeface="Times New Roman" panose="02020603050405020304" pitchFamily="18" charset="0"/>
                <a:cs typeface="Times New Roman" panose="02020603050405020304" pitchFamily="18" charset="0"/>
              </a:rPr>
              <a:t>jig</a:t>
            </a:r>
            <a:endParaRPr lang="en-IN" sz="2800" dirty="0" smtClean="0">
              <a:latin typeface="Times New Roman" panose="02020603050405020304" pitchFamily="18" charset="0"/>
              <a:cs typeface="Times New Roman" panose="02020603050405020304" pitchFamily="18" charset="0"/>
            </a:endParaRPr>
          </a:p>
          <a:p>
            <a:pPr marL="521334" indent="-508634">
              <a:lnSpc>
                <a:spcPct val="100000"/>
              </a:lnSpc>
              <a:spcBef>
                <a:spcPts val="1789"/>
              </a:spcBef>
              <a:buAutoNum type="arabicPeriod"/>
              <a:tabLst>
                <a:tab pos="521334" algn="l"/>
                <a:tab pos="521970" algn="l"/>
              </a:tabLst>
            </a:pPr>
            <a:r>
              <a:rPr lang="en-IN" sz="2800" spc="-10" dirty="0" smtClean="0">
                <a:latin typeface="Times New Roman" panose="02020603050405020304" pitchFamily="18" charset="0"/>
                <a:cs typeface="Times New Roman" panose="02020603050405020304" pitchFamily="18" charset="0"/>
              </a:rPr>
              <a:t>Channel jig</a:t>
            </a:r>
            <a:endParaRPr lang="en-IN" sz="2800" dirty="0" smtClean="0">
              <a:latin typeface="Times New Roman" panose="02020603050405020304" pitchFamily="18" charset="0"/>
              <a:cs typeface="Times New Roman" panose="02020603050405020304" pitchFamily="18" charset="0"/>
            </a:endParaRPr>
          </a:p>
          <a:p>
            <a:pPr marL="521334" indent="-508634">
              <a:lnSpc>
                <a:spcPct val="100000"/>
              </a:lnSpc>
              <a:spcBef>
                <a:spcPts val="1789"/>
              </a:spcBef>
              <a:buAutoNum type="arabicPeriod"/>
              <a:tabLst>
                <a:tab pos="521334" algn="l"/>
                <a:tab pos="521970" algn="l"/>
              </a:tabLst>
            </a:pPr>
            <a:r>
              <a:rPr lang="en-IN" sz="2800" spc="-10" dirty="0" smtClean="0">
                <a:latin typeface="Times New Roman" panose="02020603050405020304" pitchFamily="18" charset="0"/>
                <a:cs typeface="Times New Roman" panose="02020603050405020304" pitchFamily="18" charset="0"/>
              </a:rPr>
              <a:t>Leaf</a:t>
            </a:r>
            <a:r>
              <a:rPr lang="en-IN" sz="2800" dirty="0" smtClean="0">
                <a:latin typeface="Times New Roman" panose="02020603050405020304" pitchFamily="18" charset="0"/>
                <a:cs typeface="Times New Roman" panose="02020603050405020304" pitchFamily="18" charset="0"/>
              </a:rPr>
              <a:t> </a:t>
            </a:r>
            <a:r>
              <a:rPr lang="en-IN" sz="2800" spc="-10" dirty="0" smtClean="0">
                <a:latin typeface="Times New Roman" panose="02020603050405020304" pitchFamily="18" charset="0"/>
                <a:cs typeface="Times New Roman" panose="02020603050405020304" pitchFamily="18" charset="0"/>
              </a:rPr>
              <a:t>Jig</a:t>
            </a:r>
            <a:endParaRPr lang="en-IN" sz="2800" dirty="0" smtClean="0">
              <a:latin typeface="Times New Roman" panose="02020603050405020304" pitchFamily="18" charset="0"/>
              <a:cs typeface="Times New Roman" panose="02020603050405020304" pitchFamily="18" charset="0"/>
            </a:endParaRPr>
          </a:p>
          <a:p>
            <a:pPr marL="521334" indent="-508634">
              <a:lnSpc>
                <a:spcPct val="100000"/>
              </a:lnSpc>
              <a:spcBef>
                <a:spcPts val="1789"/>
              </a:spcBef>
              <a:buAutoNum type="arabicPeriod"/>
              <a:tabLst>
                <a:tab pos="521334" algn="l"/>
                <a:tab pos="521970" algn="l"/>
              </a:tabLst>
            </a:pPr>
            <a:r>
              <a:rPr lang="en-IN" sz="2800" spc="-5" dirty="0" smtClean="0">
                <a:latin typeface="Times New Roman" panose="02020603050405020304" pitchFamily="18" charset="0"/>
                <a:cs typeface="Times New Roman" panose="02020603050405020304" pitchFamily="18" charset="0"/>
              </a:rPr>
              <a:t>Box </a:t>
            </a:r>
            <a:r>
              <a:rPr lang="en-IN" sz="2800" spc="-15" dirty="0" smtClean="0">
                <a:latin typeface="Times New Roman" panose="02020603050405020304" pitchFamily="18" charset="0"/>
                <a:cs typeface="Times New Roman" panose="02020603050405020304" pitchFamily="18" charset="0"/>
              </a:rPr>
              <a:t>type</a:t>
            </a:r>
            <a:r>
              <a:rPr lang="en-IN" sz="2800" spc="-20" dirty="0" smtClean="0">
                <a:latin typeface="Times New Roman" panose="02020603050405020304" pitchFamily="18" charset="0"/>
                <a:cs typeface="Times New Roman" panose="02020603050405020304" pitchFamily="18" charset="0"/>
              </a:rPr>
              <a:t> </a:t>
            </a:r>
            <a:r>
              <a:rPr lang="en-IN" sz="2800" spc="-5" dirty="0" smtClean="0">
                <a:latin typeface="Times New Roman" panose="02020603050405020304" pitchFamily="18" charset="0"/>
                <a:cs typeface="Times New Roman" panose="02020603050405020304" pitchFamily="18" charset="0"/>
              </a:rPr>
              <a:t>jig</a:t>
            </a:r>
          </a:p>
          <a:p>
            <a:pPr marL="521334" indent="-508634">
              <a:lnSpc>
                <a:spcPct val="100000"/>
              </a:lnSpc>
              <a:spcBef>
                <a:spcPts val="1789"/>
              </a:spcBef>
              <a:buAutoNum type="arabicPeriod"/>
              <a:tabLst>
                <a:tab pos="521334" algn="l"/>
                <a:tab pos="521970" algn="l"/>
              </a:tabLst>
            </a:pPr>
            <a:r>
              <a:rPr lang="en-US" sz="2800" spc="-5" dirty="0" smtClean="0">
                <a:latin typeface="Times New Roman" panose="02020603050405020304" pitchFamily="18" charset="0"/>
                <a:cs typeface="Times New Roman" panose="02020603050405020304" pitchFamily="18" charset="0"/>
              </a:rPr>
              <a:t>Post jig </a:t>
            </a:r>
          </a:p>
          <a:p>
            <a:pPr marL="521334" indent="-508634">
              <a:lnSpc>
                <a:spcPct val="100000"/>
              </a:lnSpc>
              <a:spcBef>
                <a:spcPts val="1789"/>
              </a:spcBef>
              <a:buAutoNum type="arabicPeriod"/>
              <a:tabLst>
                <a:tab pos="521334" algn="l"/>
                <a:tab pos="521970" algn="l"/>
              </a:tabLst>
            </a:pPr>
            <a:r>
              <a:rPr lang="en-US" sz="2800" spc="-5" dirty="0" smtClean="0">
                <a:latin typeface="Times New Roman" panose="02020603050405020304" pitchFamily="18" charset="0"/>
                <a:cs typeface="Times New Roman" panose="02020603050405020304" pitchFamily="18" charset="0"/>
              </a:rPr>
              <a:t>Pot jig </a:t>
            </a:r>
            <a:endParaRPr lang="en-US" sz="2800" spc="-5" dirty="0">
              <a:latin typeface="Times New Roman" panose="02020603050405020304" pitchFamily="18" charset="0"/>
              <a:cs typeface="Times New Roman" panose="02020603050405020304" pitchFamily="18" charset="0"/>
            </a:endParaRPr>
          </a:p>
          <a:p>
            <a:pPr marL="521334" indent="-508634">
              <a:lnSpc>
                <a:spcPct val="100000"/>
              </a:lnSpc>
              <a:spcBef>
                <a:spcPts val="1789"/>
              </a:spcBef>
              <a:buAutoNum type="arabicPeriod"/>
              <a:tabLst>
                <a:tab pos="521334" algn="l"/>
                <a:tab pos="521970" algn="l"/>
              </a:tabLst>
            </a:pPr>
            <a:r>
              <a:rPr lang="en-US" sz="2800" spc="-5" dirty="0" smtClean="0">
                <a:latin typeface="Times New Roman" panose="02020603050405020304" pitchFamily="18" charset="0"/>
                <a:cs typeface="Times New Roman" panose="02020603050405020304" pitchFamily="18" charset="0"/>
              </a:rPr>
              <a:t>Indexing jig </a:t>
            </a:r>
          </a:p>
          <a:p>
            <a:pPr marL="521334" indent="-508634">
              <a:lnSpc>
                <a:spcPct val="100000"/>
              </a:lnSpc>
              <a:spcBef>
                <a:spcPts val="1789"/>
              </a:spcBef>
              <a:buAutoNum type="arabicPeriod"/>
              <a:tabLst>
                <a:tab pos="521334" algn="l"/>
                <a:tab pos="521970" algn="l"/>
              </a:tabLst>
            </a:pPr>
            <a:r>
              <a:rPr lang="en-US" sz="2800" spc="-5" dirty="0" smtClean="0">
                <a:latin typeface="Times New Roman" panose="02020603050405020304" pitchFamily="18" charset="0"/>
                <a:cs typeface="Times New Roman" panose="02020603050405020304" pitchFamily="18" charset="0"/>
              </a:rPr>
              <a:t>Vice type jig</a:t>
            </a:r>
            <a:endParaRPr lang="en-IN" sz="2800" dirty="0" smtClean="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3447938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0737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29592" y="1938"/>
            <a:ext cx="3678312" cy="277899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76056" y="0"/>
            <a:ext cx="3487011" cy="2934581"/>
          </a:xfrm>
          <a:prstGeom prst="rect">
            <a:avLst/>
          </a:prstGeom>
          <a:blipFill>
            <a:blip r:embed="rId3" cstate="print"/>
            <a:stretch>
              <a:fillRect/>
            </a:stretch>
          </a:blipFill>
        </p:spPr>
        <p:txBody>
          <a:bodyPr wrap="square" lIns="0" tIns="0" rIns="0" bIns="0" rtlCol="0"/>
          <a:lstStyle/>
          <a:p>
            <a:endParaRPr/>
          </a:p>
        </p:txBody>
      </p:sp>
      <p:sp>
        <p:nvSpPr>
          <p:cNvPr id="4" name="object 3"/>
          <p:cNvSpPr/>
          <p:nvPr/>
        </p:nvSpPr>
        <p:spPr>
          <a:xfrm>
            <a:off x="323528" y="3140968"/>
            <a:ext cx="3575677" cy="2882095"/>
          </a:xfrm>
          <a:prstGeom prst="rect">
            <a:avLst/>
          </a:prstGeom>
          <a:blipFill>
            <a:blip r:embed="rId4" cstate="print"/>
            <a:stretch>
              <a:fillRect/>
            </a:stretch>
          </a:blipFill>
        </p:spPr>
        <p:txBody>
          <a:bodyPr wrap="square" lIns="0" tIns="0" rIns="0" bIns="0" rtlCol="0"/>
          <a:lstStyle/>
          <a:p>
            <a:endParaRPr/>
          </a:p>
        </p:txBody>
      </p:sp>
      <p:sp>
        <p:nvSpPr>
          <p:cNvPr id="5" name="object 3"/>
          <p:cNvSpPr/>
          <p:nvPr/>
        </p:nvSpPr>
        <p:spPr>
          <a:xfrm>
            <a:off x="4499992" y="3154603"/>
            <a:ext cx="4365845" cy="3039983"/>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0784998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JIG BUSHES </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Fixed bushes </a:t>
            </a:r>
          </a:p>
          <a:p>
            <a:r>
              <a:rPr lang="en-US" sz="2800" dirty="0" smtClean="0">
                <a:latin typeface="Times New Roman" panose="02020603050405020304" pitchFamily="18" charset="0"/>
                <a:cs typeface="Times New Roman" panose="02020603050405020304" pitchFamily="18" charset="0"/>
              </a:rPr>
              <a:t>Linear bushes </a:t>
            </a:r>
          </a:p>
          <a:p>
            <a:r>
              <a:rPr lang="en-US" sz="2800" dirty="0" smtClean="0">
                <a:latin typeface="Times New Roman" panose="02020603050405020304" pitchFamily="18" charset="0"/>
                <a:cs typeface="Times New Roman" panose="02020603050405020304" pitchFamily="18" charset="0"/>
              </a:rPr>
              <a:t>Slip bushes </a:t>
            </a:r>
          </a:p>
          <a:p>
            <a:r>
              <a:rPr lang="en-US" sz="2800" dirty="0" smtClean="0">
                <a:latin typeface="Times New Roman" panose="02020603050405020304" pitchFamily="18" charset="0"/>
                <a:cs typeface="Times New Roman" panose="02020603050405020304" pitchFamily="18" charset="0"/>
              </a:rPr>
              <a:t>Renewable bushes </a:t>
            </a:r>
          </a:p>
          <a:p>
            <a:r>
              <a:rPr lang="en-US" sz="2800" dirty="0" smtClean="0">
                <a:latin typeface="Times New Roman" panose="02020603050405020304" pitchFamily="18" charset="0"/>
                <a:cs typeface="Times New Roman" panose="02020603050405020304" pitchFamily="18" charset="0"/>
              </a:rPr>
              <a:t>Special bushes </a:t>
            </a:r>
          </a:p>
          <a:p>
            <a:r>
              <a:rPr lang="en-US" sz="2800" dirty="0" smtClean="0">
                <a:latin typeface="Times New Roman" panose="02020603050405020304" pitchFamily="18" charset="0"/>
                <a:cs typeface="Times New Roman" panose="02020603050405020304" pitchFamily="18" charset="0"/>
              </a:rPr>
              <a:t>Extended drill bush</a:t>
            </a:r>
          </a:p>
          <a:p>
            <a:r>
              <a:rPr lang="en-US" sz="2800" dirty="0" smtClean="0">
                <a:latin typeface="Times New Roman" panose="02020603050405020304" pitchFamily="18" charset="0"/>
                <a:cs typeface="Times New Roman" panose="02020603050405020304" pitchFamily="18" charset="0"/>
              </a:rPr>
              <a:t>Screwed drill bush</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63886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DIFFERENCE BETWEEN JIGS AND FIXTURE</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p:txBody>
          <a:bodyPr>
            <a:normAutofit/>
          </a:bodyPr>
          <a:lstStyle/>
          <a:p>
            <a:pPr algn="ctr"/>
            <a:r>
              <a:rPr lang="en-US" sz="3200" dirty="0" smtClean="0">
                <a:solidFill>
                  <a:schemeClr val="tx2">
                    <a:lumMod val="60000"/>
                    <a:lumOff val="40000"/>
                  </a:schemeClr>
                </a:solidFill>
                <a:latin typeface="Times New Roman" panose="02020603050405020304" pitchFamily="18" charset="0"/>
                <a:cs typeface="Times New Roman" panose="02020603050405020304" pitchFamily="18" charset="0"/>
              </a:rPr>
              <a:t>JIG</a:t>
            </a:r>
            <a:endParaRPr lang="en-IN" sz="32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457200" y="2174874"/>
            <a:ext cx="4040188" cy="4134445"/>
          </a:xfrm>
        </p:spPr>
        <p:txBody>
          <a:bodyPr>
            <a:normAutofit fontScale="92500" lnSpcReduction="10000"/>
          </a:bodyPr>
          <a:lstStyle/>
          <a:p>
            <a:r>
              <a:rPr lang="en-IN" spc="-5" dirty="0">
                <a:latin typeface="Times New Roman" panose="02020603050405020304" pitchFamily="18" charset="0"/>
                <a:cs typeface="Times New Roman" panose="02020603050405020304" pitchFamily="18" charset="0"/>
              </a:rPr>
              <a:t>Locates </a:t>
            </a:r>
            <a:r>
              <a:rPr lang="en-IN" dirty="0">
                <a:latin typeface="Times New Roman" panose="02020603050405020304" pitchFamily="18" charset="0"/>
                <a:cs typeface="Times New Roman" panose="02020603050405020304" pitchFamily="18" charset="0"/>
              </a:rPr>
              <a:t>and Holds  </a:t>
            </a:r>
            <a:r>
              <a:rPr lang="en-IN" spc="-5" dirty="0">
                <a:latin typeface="Times New Roman" panose="02020603050405020304" pitchFamily="18" charset="0"/>
                <a:cs typeface="Times New Roman" panose="02020603050405020304" pitchFamily="18" charset="0"/>
              </a:rPr>
              <a:t>the work </a:t>
            </a:r>
            <a:r>
              <a:rPr lang="en-IN" dirty="0">
                <a:latin typeface="Times New Roman" panose="02020603050405020304" pitchFamily="18" charset="0"/>
                <a:cs typeface="Times New Roman" panose="02020603050405020304" pitchFamily="18" charset="0"/>
              </a:rPr>
              <a:t>and guides  </a:t>
            </a:r>
            <a:r>
              <a:rPr lang="en-IN" spc="-5" dirty="0">
                <a:latin typeface="Times New Roman" panose="02020603050405020304" pitchFamily="18" charset="0"/>
                <a:cs typeface="Times New Roman" panose="02020603050405020304" pitchFamily="18" charset="0"/>
              </a:rPr>
              <a:t>the cutting </a:t>
            </a:r>
            <a:r>
              <a:rPr lang="en-IN" dirty="0">
                <a:latin typeface="Times New Roman" panose="02020603050405020304" pitchFamily="18" charset="0"/>
                <a:cs typeface="Times New Roman" panose="02020603050405020304" pitchFamily="18" charset="0"/>
              </a:rPr>
              <a:t>tool in</a:t>
            </a:r>
            <a:r>
              <a:rPr lang="en-IN" spc="-7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true  position </a:t>
            </a:r>
            <a:r>
              <a:rPr lang="en-IN" dirty="0">
                <a:latin typeface="Times New Roman" panose="02020603050405020304" pitchFamily="18" charset="0"/>
                <a:cs typeface="Times New Roman" panose="02020603050405020304" pitchFamily="18" charset="0"/>
              </a:rPr>
              <a:t>of </a:t>
            </a:r>
            <a:r>
              <a:rPr lang="en-IN" spc="-5" dirty="0">
                <a:latin typeface="Times New Roman" panose="02020603050405020304" pitchFamily="18" charset="0"/>
                <a:cs typeface="Times New Roman" panose="02020603050405020304" pitchFamily="18" charset="0"/>
              </a:rPr>
              <a:t>the</a:t>
            </a:r>
            <a:r>
              <a:rPr lang="en-IN" spc="-4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work</a:t>
            </a:r>
            <a:endParaRPr lang="en-IN" dirty="0">
              <a:latin typeface="Times New Roman" panose="02020603050405020304" pitchFamily="18" charset="0"/>
              <a:cs typeface="Times New Roman" panose="02020603050405020304" pitchFamily="18" charset="0"/>
            </a:endParaRPr>
          </a:p>
          <a:p>
            <a:r>
              <a:rPr lang="en-IN" spc="-5" dirty="0">
                <a:latin typeface="Times New Roman" panose="02020603050405020304" pitchFamily="18" charset="0"/>
                <a:cs typeface="Times New Roman" panose="02020603050405020304" pitchFamily="18" charset="0"/>
              </a:rPr>
              <a:t>Work </a:t>
            </a:r>
            <a:r>
              <a:rPr lang="en-IN" dirty="0">
                <a:latin typeface="Times New Roman" panose="02020603050405020304" pitchFamily="18" charset="0"/>
                <a:cs typeface="Times New Roman" panose="02020603050405020304" pitchFamily="18" charset="0"/>
              </a:rPr>
              <a:t>Locating  </a:t>
            </a:r>
            <a:r>
              <a:rPr lang="en-IN" spc="-5" dirty="0">
                <a:latin typeface="Times New Roman" panose="02020603050405020304" pitchFamily="18" charset="0"/>
                <a:cs typeface="Times New Roman" panose="02020603050405020304" pitchFamily="18" charset="0"/>
              </a:rPr>
              <a:t>elements, </a:t>
            </a:r>
            <a:r>
              <a:rPr lang="en-IN" dirty="0">
                <a:latin typeface="Times New Roman" panose="02020603050405020304" pitchFamily="18" charset="0"/>
                <a:cs typeface="Times New Roman" panose="02020603050405020304" pitchFamily="18" charset="0"/>
              </a:rPr>
              <a:t>Tool  </a:t>
            </a:r>
            <a:r>
              <a:rPr lang="en-IN" spc="-5" dirty="0">
                <a:latin typeface="Times New Roman" panose="02020603050405020304" pitchFamily="18" charset="0"/>
                <a:cs typeface="Times New Roman" panose="02020603050405020304" pitchFamily="18" charset="0"/>
              </a:rPr>
              <a:t>Guiding elements </a:t>
            </a:r>
            <a:r>
              <a:rPr lang="en-IN" dirty="0">
                <a:latin typeface="Times New Roman" panose="02020603050405020304" pitchFamily="18" charset="0"/>
                <a:cs typeface="Times New Roman" panose="02020603050405020304" pitchFamily="18" charset="0"/>
              </a:rPr>
              <a:t>&amp;  </a:t>
            </a:r>
            <a:r>
              <a:rPr lang="en-IN" spc="-5" dirty="0">
                <a:latin typeface="Times New Roman" panose="02020603050405020304" pitchFamily="18" charset="0"/>
                <a:cs typeface="Times New Roman" panose="02020603050405020304" pitchFamily="18" charset="0"/>
              </a:rPr>
              <a:t>Work </a:t>
            </a:r>
            <a:r>
              <a:rPr lang="en-IN" dirty="0">
                <a:latin typeface="Times New Roman" panose="02020603050405020304" pitchFamily="18" charset="0"/>
                <a:cs typeface="Times New Roman" panose="02020603050405020304" pitchFamily="18" charset="0"/>
              </a:rPr>
              <a:t>Clamping  </a:t>
            </a:r>
            <a:r>
              <a:rPr lang="en-IN" spc="-5" dirty="0" smtClean="0">
                <a:latin typeface="Times New Roman" panose="02020603050405020304" pitchFamily="18" charset="0"/>
                <a:cs typeface="Times New Roman" panose="02020603050405020304" pitchFamily="18" charset="0"/>
              </a:rPr>
              <a:t>elements</a:t>
            </a:r>
          </a:p>
          <a:p>
            <a:r>
              <a:rPr lang="en-IN" spc="5" dirty="0">
                <a:latin typeface="Times New Roman" panose="02020603050405020304" pitchFamily="18" charset="0"/>
                <a:cs typeface="Times New Roman" panose="02020603050405020304" pitchFamily="18" charset="0"/>
              </a:rPr>
              <a:t>L</a:t>
            </a:r>
            <a:r>
              <a:rPr lang="en-IN" spc="-5" dirty="0">
                <a:latin typeface="Times New Roman" panose="02020603050405020304" pitchFamily="18" charset="0"/>
                <a:cs typeface="Times New Roman" panose="02020603050405020304" pitchFamily="18" charset="0"/>
              </a:rPr>
              <a:t>ig</a:t>
            </a:r>
            <a:r>
              <a:rPr lang="en-IN" spc="5" dirty="0">
                <a:latin typeface="Times New Roman" panose="02020603050405020304" pitchFamily="18" charset="0"/>
                <a:cs typeface="Times New Roman" panose="02020603050405020304" pitchFamily="18" charset="0"/>
              </a:rPr>
              <a:t>h</a:t>
            </a:r>
            <a:r>
              <a:rPr lang="en-IN" dirty="0">
                <a:latin typeface="Times New Roman" panose="02020603050405020304" pitchFamily="18" charset="0"/>
                <a:cs typeface="Times New Roman" panose="02020603050405020304" pitchFamily="18" charset="0"/>
              </a:rPr>
              <a:t>t</a:t>
            </a:r>
          </a:p>
          <a:p>
            <a:r>
              <a:rPr lang="en-IN" spc="-5" dirty="0">
                <a:latin typeface="Times New Roman" panose="02020603050405020304" pitchFamily="18" charset="0"/>
                <a:cs typeface="Times New Roman" panose="02020603050405020304" pitchFamily="18" charset="0"/>
              </a:rPr>
              <a:t>Drilling, </a:t>
            </a:r>
            <a:r>
              <a:rPr lang="en-IN" dirty="0">
                <a:latin typeface="Times New Roman" panose="02020603050405020304" pitchFamily="18" charset="0"/>
                <a:cs typeface="Times New Roman" panose="02020603050405020304" pitchFamily="18" charset="0"/>
              </a:rPr>
              <a:t>reaming</a:t>
            </a:r>
            <a:r>
              <a:rPr lang="en-IN" spc="-75"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Tapping,  </a:t>
            </a:r>
            <a:r>
              <a:rPr lang="en-IN" dirty="0" err="1">
                <a:latin typeface="Times New Roman" panose="02020603050405020304" pitchFamily="18" charset="0"/>
                <a:cs typeface="Times New Roman" panose="02020603050405020304" pitchFamily="18" charset="0"/>
              </a:rPr>
              <a:t>Counterboring</a:t>
            </a:r>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Countersinking</a:t>
            </a:r>
          </a:p>
          <a:p>
            <a:r>
              <a:rPr lang="en-IN" spc="-5" dirty="0">
                <a:latin typeface="Times New Roman" panose="02020603050405020304" pitchFamily="18" charset="0"/>
                <a:cs typeface="Times New Roman" panose="02020603050405020304" pitchFamily="18" charset="0"/>
              </a:rPr>
              <a:t>Drill </a:t>
            </a:r>
            <a:r>
              <a:rPr lang="en-IN" dirty="0">
                <a:latin typeface="Times New Roman" panose="02020603050405020304" pitchFamily="18" charset="0"/>
                <a:cs typeface="Times New Roman" panose="02020603050405020304" pitchFamily="18" charset="0"/>
              </a:rPr>
              <a:t>bushes used</a:t>
            </a:r>
            <a:r>
              <a:rPr lang="en-IN" spc="-6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for  tool</a:t>
            </a:r>
            <a:r>
              <a:rPr lang="en-IN" spc="-1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guiding</a:t>
            </a:r>
            <a:endParaRPr lang="en-IN" dirty="0">
              <a:latin typeface="Times New Roman" panose="02020603050405020304" pitchFamily="18" charset="0"/>
              <a:cs typeface="Times New Roman" panose="02020603050405020304" pitchFamily="18" charset="0"/>
            </a:endParaRPr>
          </a:p>
          <a:p>
            <a:endParaRPr lang="en-IN" dirty="0">
              <a:latin typeface="Arial"/>
              <a:cs typeface="Arial"/>
            </a:endParaRPr>
          </a:p>
          <a:p>
            <a:endParaRPr lang="en-IN" dirty="0"/>
          </a:p>
        </p:txBody>
      </p:sp>
      <p:sp>
        <p:nvSpPr>
          <p:cNvPr id="6" name="Text Placeholder 5"/>
          <p:cNvSpPr>
            <a:spLocks noGrp="1"/>
          </p:cNvSpPr>
          <p:nvPr>
            <p:ph type="body" sz="quarter" idx="3"/>
          </p:nvPr>
        </p:nvSpPr>
        <p:spPr/>
        <p:txBody>
          <a:bodyPr>
            <a:normAutofit/>
          </a:bodyPr>
          <a:lstStyle/>
          <a:p>
            <a:pPr algn="ctr"/>
            <a:r>
              <a:rPr lang="en-US" sz="3200" dirty="0" smtClean="0">
                <a:solidFill>
                  <a:schemeClr val="tx2">
                    <a:lumMod val="60000"/>
                    <a:lumOff val="40000"/>
                  </a:schemeClr>
                </a:solidFill>
                <a:latin typeface="Times New Roman" panose="02020603050405020304" pitchFamily="18" charset="0"/>
                <a:cs typeface="Times New Roman" panose="02020603050405020304" pitchFamily="18" charset="0"/>
              </a:rPr>
              <a:t>FIXTURE</a:t>
            </a:r>
            <a:endParaRPr lang="en-IN" sz="32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quarter" idx="4"/>
          </p:nvPr>
        </p:nvSpPr>
        <p:spPr>
          <a:xfrm>
            <a:off x="4645025" y="2174874"/>
            <a:ext cx="4041775" cy="4134445"/>
          </a:xfrm>
        </p:spPr>
        <p:txBody>
          <a:bodyPr>
            <a:normAutofit fontScale="92500" lnSpcReduction="20000"/>
          </a:bodyPr>
          <a:lstStyle/>
          <a:p>
            <a:r>
              <a:rPr lang="en-IN" dirty="0">
                <a:latin typeface="Times New Roman" panose="02020603050405020304" pitchFamily="18" charset="0"/>
                <a:cs typeface="Times New Roman" panose="02020603050405020304" pitchFamily="18" charset="0"/>
              </a:rPr>
              <a:t>Only Holds &amp;</a:t>
            </a:r>
            <a:r>
              <a:rPr lang="en-IN" spc="-9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Positions  the work, </a:t>
            </a:r>
            <a:r>
              <a:rPr lang="en-IN" dirty="0">
                <a:latin typeface="Times New Roman" panose="02020603050405020304" pitchFamily="18" charset="0"/>
                <a:cs typeface="Times New Roman" panose="02020603050405020304" pitchFamily="18" charset="0"/>
              </a:rPr>
              <a:t>but doesn’t  guide </a:t>
            </a:r>
            <a:r>
              <a:rPr lang="en-IN" spc="-5" dirty="0">
                <a:latin typeface="Times New Roman" panose="02020603050405020304" pitchFamily="18" charset="0"/>
                <a:cs typeface="Times New Roman" panose="02020603050405020304" pitchFamily="18" charset="0"/>
              </a:rPr>
              <a:t>the</a:t>
            </a:r>
            <a:r>
              <a:rPr lang="en-IN" spc="-2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work</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Work </a:t>
            </a:r>
            <a:r>
              <a:rPr lang="en-IN" spc="-5" dirty="0">
                <a:latin typeface="Times New Roman" panose="02020603050405020304" pitchFamily="18" charset="0"/>
                <a:cs typeface="Times New Roman" panose="02020603050405020304" pitchFamily="18" charset="0"/>
              </a:rPr>
              <a:t>Locating</a:t>
            </a:r>
            <a:r>
              <a:rPr lang="en-IN" spc="-70"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elements,  Tool </a:t>
            </a:r>
            <a:r>
              <a:rPr lang="en-IN" spc="-5" dirty="0">
                <a:latin typeface="Times New Roman" panose="02020603050405020304" pitchFamily="18" charset="0"/>
                <a:cs typeface="Times New Roman" panose="02020603050405020304" pitchFamily="18" charset="0"/>
              </a:rPr>
              <a:t>setting elements </a:t>
            </a:r>
            <a:r>
              <a:rPr lang="en-IN" dirty="0">
                <a:latin typeface="Times New Roman" panose="02020603050405020304" pitchFamily="18" charset="0"/>
                <a:cs typeface="Times New Roman" panose="02020603050405020304" pitchFamily="18" charset="0"/>
              </a:rPr>
              <a:t>&amp;  Work </a:t>
            </a:r>
            <a:r>
              <a:rPr lang="en-IN" spc="-5" dirty="0">
                <a:latin typeface="Times New Roman" panose="02020603050405020304" pitchFamily="18" charset="0"/>
                <a:cs typeface="Times New Roman" panose="02020603050405020304" pitchFamily="18" charset="0"/>
              </a:rPr>
              <a:t>Clamping  </a:t>
            </a:r>
            <a:r>
              <a:rPr lang="en-IN" spc="-5" dirty="0" smtClean="0">
                <a:latin typeface="Times New Roman" panose="02020603050405020304" pitchFamily="18" charset="0"/>
                <a:cs typeface="Times New Roman" panose="02020603050405020304" pitchFamily="18" charset="0"/>
              </a:rPr>
              <a:t>elements</a:t>
            </a:r>
          </a:p>
          <a:p>
            <a:pPr marL="0" indent="0">
              <a:buNone/>
            </a:pPr>
            <a:endParaRPr lang="en-IN" dirty="0">
              <a:latin typeface="Times New Roman" panose="02020603050405020304" pitchFamily="18" charset="0"/>
              <a:cs typeface="Times New Roman" panose="02020603050405020304" pitchFamily="18" charset="0"/>
            </a:endParaRPr>
          </a:p>
          <a:p>
            <a:r>
              <a:rPr lang="en-IN" spc="10" dirty="0" smtClean="0">
                <a:latin typeface="Times New Roman" panose="02020603050405020304" pitchFamily="18" charset="0"/>
                <a:cs typeface="Times New Roman" panose="02020603050405020304" pitchFamily="18" charset="0"/>
              </a:rPr>
              <a:t>H</a:t>
            </a:r>
            <a:r>
              <a:rPr lang="en-IN" spc="-5" dirty="0" smtClean="0">
                <a:latin typeface="Times New Roman" panose="02020603050405020304" pitchFamily="18" charset="0"/>
                <a:cs typeface="Times New Roman" panose="02020603050405020304" pitchFamily="18" charset="0"/>
              </a:rPr>
              <a:t>e</a:t>
            </a:r>
            <a:r>
              <a:rPr lang="en-IN" spc="5" dirty="0" smtClean="0">
                <a:latin typeface="Times New Roman" panose="02020603050405020304" pitchFamily="18" charset="0"/>
                <a:cs typeface="Times New Roman" panose="02020603050405020304" pitchFamily="18" charset="0"/>
              </a:rPr>
              <a:t>a</a:t>
            </a:r>
            <a:r>
              <a:rPr lang="en-IN" spc="-10" dirty="0" smtClean="0">
                <a:latin typeface="Times New Roman" panose="02020603050405020304" pitchFamily="18" charset="0"/>
                <a:cs typeface="Times New Roman" panose="02020603050405020304" pitchFamily="18" charset="0"/>
              </a:rPr>
              <a:t>v</a:t>
            </a:r>
            <a:r>
              <a:rPr lang="en-IN" dirty="0" smtClean="0">
                <a:latin typeface="Times New Roman" panose="02020603050405020304" pitchFamily="18" charset="0"/>
                <a:cs typeface="Times New Roman" panose="02020603050405020304" pitchFamily="18" charset="0"/>
              </a:rPr>
              <a:t>y</a:t>
            </a:r>
          </a:p>
          <a:p>
            <a:r>
              <a:rPr lang="en-IN" spc="-5" dirty="0">
                <a:latin typeface="Times New Roman" panose="02020603050405020304" pitchFamily="18" charset="0"/>
                <a:cs typeface="Times New Roman" panose="02020603050405020304" pitchFamily="18" charset="0"/>
              </a:rPr>
              <a:t>Milling, </a:t>
            </a:r>
            <a:r>
              <a:rPr lang="en-IN" dirty="0">
                <a:latin typeface="Times New Roman" panose="02020603050405020304" pitchFamily="18" charset="0"/>
                <a:cs typeface="Times New Roman" panose="02020603050405020304" pitchFamily="18" charset="0"/>
              </a:rPr>
              <a:t>Turning,  Grinding, </a:t>
            </a:r>
            <a:r>
              <a:rPr lang="en-IN" spc="-5" dirty="0">
                <a:latin typeface="Times New Roman" panose="02020603050405020304" pitchFamily="18" charset="0"/>
                <a:cs typeface="Times New Roman" panose="02020603050405020304" pitchFamily="18" charset="0"/>
              </a:rPr>
              <a:t>Broaching</a:t>
            </a:r>
            <a:r>
              <a:rPr lang="en-IN" spc="-55" dirty="0">
                <a:latin typeface="Times New Roman" panose="02020603050405020304" pitchFamily="18" charset="0"/>
                <a:cs typeface="Times New Roman" panose="02020603050405020304" pitchFamily="18" charset="0"/>
              </a:rPr>
              <a:t> </a:t>
            </a:r>
            <a:r>
              <a:rPr lang="en-IN" spc="-5" dirty="0" err="1">
                <a:latin typeface="Times New Roman" panose="02020603050405020304" pitchFamily="18" charset="0"/>
                <a:cs typeface="Times New Roman" panose="02020603050405020304" pitchFamily="18" charset="0"/>
              </a:rPr>
              <a:t>etc</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Feeler gauges, </a:t>
            </a:r>
            <a:r>
              <a:rPr lang="en-IN" spc="-5" dirty="0">
                <a:latin typeface="Times New Roman" panose="02020603050405020304" pitchFamily="18" charset="0"/>
                <a:cs typeface="Times New Roman" panose="02020603050405020304" pitchFamily="18" charset="0"/>
              </a:rPr>
              <a:t>setting  </a:t>
            </a:r>
            <a:r>
              <a:rPr lang="en-IN" dirty="0">
                <a:latin typeface="Times New Roman" panose="02020603050405020304" pitchFamily="18" charset="0"/>
                <a:cs typeface="Times New Roman" panose="02020603050405020304" pitchFamily="18" charset="0"/>
              </a:rPr>
              <a:t>blocks </a:t>
            </a:r>
            <a:r>
              <a:rPr lang="en-IN" spc="-5" dirty="0">
                <a:latin typeface="Times New Roman" panose="02020603050405020304" pitchFamily="18" charset="0"/>
                <a:cs typeface="Times New Roman" panose="02020603050405020304" pitchFamily="18" charset="0"/>
              </a:rPr>
              <a:t>to </a:t>
            </a:r>
            <a:r>
              <a:rPr lang="en-IN" dirty="0">
                <a:latin typeface="Times New Roman" panose="02020603050405020304" pitchFamily="18" charset="0"/>
                <a:cs typeface="Times New Roman" panose="02020603050405020304" pitchFamily="18" charset="0"/>
              </a:rPr>
              <a:t>adjust position  of tool </a:t>
            </a:r>
            <a:r>
              <a:rPr lang="en-IN" spc="-5" dirty="0">
                <a:latin typeface="Times New Roman" panose="02020603050405020304" pitchFamily="18" charset="0"/>
                <a:cs typeface="Times New Roman" panose="02020603050405020304" pitchFamily="18" charset="0"/>
              </a:rPr>
              <a:t>in relation </a:t>
            </a:r>
            <a:r>
              <a:rPr lang="en-IN" dirty="0">
                <a:latin typeface="Times New Roman" panose="02020603050405020304" pitchFamily="18" charset="0"/>
                <a:cs typeface="Times New Roman" panose="02020603050405020304" pitchFamily="18" charset="0"/>
              </a:rPr>
              <a:t>to</a:t>
            </a:r>
            <a:r>
              <a:rPr lang="en-IN" spc="-75"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work</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444680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anose="02020603050405020304" pitchFamily="18" charset="0"/>
                <a:cs typeface="Times New Roman" panose="02020603050405020304" pitchFamily="18" charset="0"/>
              </a:rPr>
              <a:t>UNIT – VIII</a:t>
            </a:r>
            <a:br>
              <a:rPr lang="en-US" sz="3200" b="1" dirty="0" smtClean="0">
                <a:latin typeface="Times New Roman" panose="02020603050405020304" pitchFamily="18" charset="0"/>
                <a:cs typeface="Times New Roman" panose="02020603050405020304" pitchFamily="18" charset="0"/>
              </a:rPr>
            </a:b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r>
            <a:b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br>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CUTTING FLUIDS AND LUBRICANTS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CUTTING FLUID</a:t>
            </a:r>
          </a:p>
          <a:p>
            <a:pPr>
              <a:lnSpc>
                <a:spcPct val="138000"/>
              </a:lnSpc>
            </a:pPr>
            <a:r>
              <a:rPr lang="en-US" altLang="en-US" sz="2400" dirty="0">
                <a:latin typeface="Times New Roman" panose="02020603050405020304" pitchFamily="18" charset="0"/>
                <a:ea typeface="Gill Sans MT" pitchFamily="34" charset="0"/>
                <a:cs typeface="Times New Roman" panose="02020603050405020304" pitchFamily="18" charset="0"/>
              </a:rPr>
              <a:t>Essential</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in</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metal-cutting</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operations</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to</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reduce</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heat</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and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friction</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Centuries</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ago,</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water</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used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on</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grindstones</a:t>
            </a:r>
          </a:p>
          <a:p>
            <a:pPr>
              <a:lnSpc>
                <a:spcPct val="138000"/>
              </a:lnSpc>
            </a:pPr>
            <a:r>
              <a:rPr lang="en-US" altLang="en-US" sz="2400" dirty="0">
                <a:latin typeface="Times New Roman" panose="02020603050405020304" pitchFamily="18" charset="0"/>
                <a:ea typeface="Gill Sans MT" pitchFamily="34" charset="0"/>
                <a:cs typeface="Times New Roman" panose="02020603050405020304" pitchFamily="18" charset="0"/>
              </a:rPr>
              <a:t>100</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years</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ago,</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tallow</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used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(did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not</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cool)</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Lard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oils</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came</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later</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but</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turned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rancid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Early</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20</a:t>
            </a:r>
            <a:r>
              <a:rPr lang="en-US" altLang="en-US" sz="2000" baseline="29000" dirty="0">
                <a:latin typeface="Times New Roman" panose="02020603050405020304" pitchFamily="18" charset="0"/>
                <a:ea typeface="Gill Sans MT" pitchFamily="34" charset="0"/>
                <a:cs typeface="Times New Roman" panose="02020603050405020304" pitchFamily="18" charset="0"/>
              </a:rPr>
              <a:t>th</a:t>
            </a:r>
            <a:r>
              <a:rPr lang="en-US" altLang="en-US" sz="2000" baseline="290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century</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saw</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soap</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added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to</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water</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Soluble</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oils</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came</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in</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1936</a:t>
            </a:r>
          </a:p>
          <a:p>
            <a:pPr>
              <a:spcBef>
                <a:spcPts val="825"/>
              </a:spcBef>
            </a:pPr>
            <a:r>
              <a:rPr lang="en-US" altLang="en-US" sz="2400" dirty="0">
                <a:latin typeface="Times New Roman" panose="02020603050405020304" pitchFamily="18" charset="0"/>
                <a:ea typeface="Gill Sans MT" pitchFamily="34" charset="0"/>
                <a:cs typeface="Times New Roman" panose="02020603050405020304" pitchFamily="18" charset="0"/>
              </a:rPr>
              <a:t>Chemical</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cutting</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fluids</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introduced</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in</a:t>
            </a:r>
            <a:r>
              <a:rPr lang="en-US" altLang="en-US" sz="2400" dirty="0">
                <a:latin typeface="Times New Roman" pitchFamily="18" charset="0"/>
                <a:cs typeface="Times New Roman" pitchFamily="18" charset="0"/>
              </a:rPr>
              <a:t> </a:t>
            </a:r>
            <a:r>
              <a:rPr lang="en-US" altLang="en-US" sz="2400" dirty="0">
                <a:latin typeface="Times New Roman" panose="02020603050405020304" pitchFamily="18" charset="0"/>
                <a:ea typeface="Gill Sans MT" pitchFamily="34" charset="0"/>
                <a:cs typeface="Times New Roman" panose="02020603050405020304" pitchFamily="18" charset="0"/>
              </a:rPr>
              <a:t>1944</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072938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FUNCTIONS OF CUTTING FLUID</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800" dirty="0" smtClean="0">
                <a:latin typeface="Times New Roman" panose="02020603050405020304" pitchFamily="18" charset="0"/>
                <a:cs typeface="Times New Roman" panose="02020603050405020304" pitchFamily="18" charset="0"/>
              </a:rPr>
              <a:t>To reduce cutting forces.</a:t>
            </a:r>
          </a:p>
          <a:p>
            <a:r>
              <a:rPr lang="en-US" sz="2800" dirty="0" smtClean="0">
                <a:latin typeface="Times New Roman" panose="02020603050405020304" pitchFamily="18" charset="0"/>
                <a:cs typeface="Times New Roman" panose="02020603050405020304" pitchFamily="18" charset="0"/>
              </a:rPr>
              <a:t>To decrease wear and tear of the tool and increase tool life.</a:t>
            </a:r>
          </a:p>
          <a:p>
            <a:r>
              <a:rPr lang="en-US" sz="2800" dirty="0" smtClean="0">
                <a:latin typeface="Times New Roman" panose="02020603050405020304" pitchFamily="18" charset="0"/>
                <a:cs typeface="Times New Roman" panose="02020603050405020304" pitchFamily="18" charset="0"/>
              </a:rPr>
              <a:t>To provide lubrication effect to the tool , work piece and chip.</a:t>
            </a:r>
          </a:p>
          <a:p>
            <a:r>
              <a:rPr lang="en-US" sz="2800" dirty="0" smtClean="0">
                <a:latin typeface="Times New Roman" panose="02020603050405020304" pitchFamily="18" charset="0"/>
                <a:cs typeface="Times New Roman" panose="02020603050405020304" pitchFamily="18" charset="0"/>
              </a:rPr>
              <a:t>To improve surface finish and machinability.</a:t>
            </a:r>
          </a:p>
          <a:p>
            <a:r>
              <a:rPr lang="en-US" sz="2800" dirty="0" smtClean="0">
                <a:latin typeface="Times New Roman" panose="02020603050405020304" pitchFamily="18" charset="0"/>
                <a:cs typeface="Times New Roman" panose="02020603050405020304" pitchFamily="18" charset="0"/>
              </a:rPr>
              <a:t>To protect the finished surface from oxidation and corrosion.</a:t>
            </a:r>
          </a:p>
          <a:p>
            <a:r>
              <a:rPr lang="en-US" sz="2800" dirty="0" smtClean="0">
                <a:latin typeface="Times New Roman" panose="02020603050405020304" pitchFamily="18" charset="0"/>
                <a:cs typeface="Times New Roman" panose="02020603050405020304" pitchFamily="18" charset="0"/>
              </a:rPr>
              <a:t>To wash away the chip, scale and dust from and in between the working surfaces.</a:t>
            </a:r>
          </a:p>
          <a:p>
            <a:r>
              <a:rPr lang="en-US" sz="2800" dirty="0" smtClean="0">
                <a:latin typeface="Times New Roman" panose="02020603050405020304" pitchFamily="18" charset="0"/>
                <a:cs typeface="Times New Roman" panose="02020603050405020304" pitchFamily="18" charset="0"/>
              </a:rPr>
              <a:t>To minimize friction at the matting surfaces thus prevent rapid rate increase of temperature.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429239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PROPERTIES OF CUTTING FLUID</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r>
              <a:rPr lang="en-US" sz="2800" dirty="0" smtClean="0">
                <a:latin typeface="Times New Roman" panose="02020603050405020304" pitchFamily="18" charset="0"/>
                <a:cs typeface="Times New Roman" panose="02020603050405020304" pitchFamily="18" charset="0"/>
              </a:rPr>
              <a:t>It should be chemically stable.</a:t>
            </a:r>
          </a:p>
          <a:p>
            <a:r>
              <a:rPr lang="en-US" sz="2800" dirty="0" smtClean="0">
                <a:latin typeface="Times New Roman" panose="02020603050405020304" pitchFamily="18" charset="0"/>
                <a:cs typeface="Times New Roman" panose="02020603050405020304" pitchFamily="18" charset="0"/>
              </a:rPr>
              <a:t>It should be non corrosive.</a:t>
            </a:r>
          </a:p>
          <a:p>
            <a:r>
              <a:rPr lang="en-US" sz="2800" dirty="0" smtClean="0">
                <a:latin typeface="Times New Roman" panose="02020603050405020304" pitchFamily="18" charset="0"/>
                <a:cs typeface="Times New Roman" panose="02020603050405020304" pitchFamily="18" charset="0"/>
              </a:rPr>
              <a:t>It should be high flash point.</a:t>
            </a:r>
          </a:p>
          <a:p>
            <a:r>
              <a:rPr lang="en-US" sz="2800" dirty="0" smtClean="0">
                <a:latin typeface="Times New Roman" panose="02020603050405020304" pitchFamily="18" charset="0"/>
                <a:cs typeface="Times New Roman" panose="02020603050405020304" pitchFamily="18" charset="0"/>
              </a:rPr>
              <a:t>It should cause no skin irritation.</a:t>
            </a:r>
          </a:p>
          <a:p>
            <a:r>
              <a:rPr lang="en-US" sz="2800" dirty="0" smtClean="0">
                <a:latin typeface="Times New Roman" panose="02020603050405020304" pitchFamily="18" charset="0"/>
                <a:cs typeface="Times New Roman" panose="02020603050405020304" pitchFamily="18" charset="0"/>
              </a:rPr>
              <a:t>It should prevent the electrochemical effect of corrosion.</a:t>
            </a:r>
          </a:p>
          <a:p>
            <a:r>
              <a:rPr lang="en-US" sz="2800" dirty="0" smtClean="0">
                <a:latin typeface="Times New Roman" panose="02020603050405020304" pitchFamily="18" charset="0"/>
                <a:cs typeface="Times New Roman" panose="02020603050405020304" pitchFamily="18" charset="0"/>
              </a:rPr>
              <a:t>It should not deteriorate on storage.</a:t>
            </a:r>
          </a:p>
          <a:p>
            <a:r>
              <a:rPr lang="en-US" sz="2800" dirty="0" smtClean="0">
                <a:latin typeface="Times New Roman" panose="02020603050405020304" pitchFamily="18" charset="0"/>
                <a:cs typeface="Times New Roman" panose="02020603050405020304" pitchFamily="18" charset="0"/>
              </a:rPr>
              <a:t>It should be low cost.</a:t>
            </a:r>
          </a:p>
          <a:p>
            <a:r>
              <a:rPr lang="en-US" sz="2800" dirty="0" smtClean="0">
                <a:latin typeface="Times New Roman" panose="02020603050405020304" pitchFamily="18" charset="0"/>
                <a:cs typeface="Times New Roman" panose="02020603050405020304" pitchFamily="18" charset="0"/>
              </a:rPr>
              <a:t>It should be readily available in qualities required for use.</a:t>
            </a:r>
          </a:p>
          <a:p>
            <a:endParaRPr lang="en-IN" sz="2800" dirty="0"/>
          </a:p>
        </p:txBody>
      </p:sp>
    </p:spTree>
    <p:extLst>
      <p:ext uri="{BB962C8B-B14F-4D97-AF65-F5344CB8AC3E}">
        <p14:creationId xmlns:p14="http://schemas.microsoft.com/office/powerpoint/2010/main" xmlns="" val="3603050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TYPES OF CUTTING FLUIDS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Neat cutting oils.</a:t>
            </a:r>
          </a:p>
          <a:p>
            <a:r>
              <a:rPr lang="en-US" sz="2800" dirty="0" smtClean="0">
                <a:latin typeface="Times New Roman" panose="02020603050405020304" pitchFamily="18" charset="0"/>
                <a:cs typeface="Times New Roman" panose="02020603050405020304" pitchFamily="18" charset="0"/>
              </a:rPr>
              <a:t>Soluble oils.</a:t>
            </a:r>
          </a:p>
          <a:p>
            <a:r>
              <a:rPr lang="en-US" sz="2800" dirty="0" smtClean="0">
                <a:latin typeface="Times New Roman" panose="02020603050405020304" pitchFamily="18" charset="0"/>
                <a:cs typeface="Times New Roman" panose="02020603050405020304" pitchFamily="18" charset="0"/>
              </a:rPr>
              <a:t>Synthetic fluids.</a:t>
            </a:r>
          </a:p>
          <a:p>
            <a:r>
              <a:rPr lang="en-US" sz="2800" dirty="0" smtClean="0">
                <a:latin typeface="Times New Roman" panose="02020603050405020304" pitchFamily="18" charset="0"/>
                <a:cs typeface="Times New Roman" panose="02020603050405020304" pitchFamily="18" charset="0"/>
              </a:rPr>
              <a:t>Semi synthetic fluids.</a:t>
            </a:r>
          </a:p>
          <a:p>
            <a:r>
              <a:rPr lang="en-US" sz="2800" dirty="0" smtClean="0">
                <a:latin typeface="Times New Roman" panose="02020603050405020304" pitchFamily="18" charset="0"/>
                <a:cs typeface="Times New Roman" panose="02020603050405020304" pitchFamily="18" charset="0"/>
              </a:rPr>
              <a:t>Mineral cutting oils.</a:t>
            </a:r>
          </a:p>
          <a:p>
            <a:r>
              <a:rPr lang="en-US" sz="2800" dirty="0" smtClean="0">
                <a:latin typeface="Times New Roman" panose="02020603050405020304" pitchFamily="18" charset="0"/>
                <a:cs typeface="Times New Roman" panose="02020603050405020304" pitchFamily="18" charset="0"/>
              </a:rPr>
              <a:t>Chemical additive oils.</a:t>
            </a:r>
          </a:p>
          <a:p>
            <a:r>
              <a:rPr lang="en-US" sz="2800" dirty="0" err="1" smtClean="0">
                <a:latin typeface="Times New Roman" panose="02020603050405020304" pitchFamily="18" charset="0"/>
                <a:cs typeface="Times New Roman" panose="02020603050405020304" pitchFamily="18" charset="0"/>
              </a:rPr>
              <a:t>Sulphurised</a:t>
            </a:r>
            <a:r>
              <a:rPr lang="en-US" sz="2800" dirty="0" smtClean="0">
                <a:latin typeface="Times New Roman" panose="02020603050405020304" pitchFamily="18" charset="0"/>
                <a:cs typeface="Times New Roman" panose="02020603050405020304" pitchFamily="18" charset="0"/>
              </a:rPr>
              <a:t> mineral oils.</a:t>
            </a:r>
          </a:p>
          <a:p>
            <a:r>
              <a:rPr lang="en-US" sz="2800" dirty="0" smtClean="0">
                <a:latin typeface="Times New Roman" panose="02020603050405020304" pitchFamily="18" charset="0"/>
                <a:cs typeface="Times New Roman" panose="02020603050405020304" pitchFamily="18" charset="0"/>
              </a:rPr>
              <a:t>Chemical compounds.</a:t>
            </a:r>
          </a:p>
          <a:p>
            <a:endParaRPr lang="en-US" sz="2800" dirty="0" smtClean="0"/>
          </a:p>
          <a:p>
            <a:endParaRPr lang="en-US" sz="2800" dirty="0" smtClean="0"/>
          </a:p>
          <a:p>
            <a:endParaRPr lang="en-US" sz="2800" dirty="0" smtClean="0"/>
          </a:p>
          <a:p>
            <a:endParaRPr lang="en-IN" sz="2800" dirty="0"/>
          </a:p>
        </p:txBody>
      </p:sp>
    </p:spTree>
    <p:extLst>
      <p:ext uri="{BB962C8B-B14F-4D97-AF65-F5344CB8AC3E}">
        <p14:creationId xmlns:p14="http://schemas.microsoft.com/office/powerpoint/2010/main" xmlns="" val="20342241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APPLICATION OF CUTTING FLUIDS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By hand or brush</a:t>
            </a:r>
          </a:p>
          <a:p>
            <a:r>
              <a:rPr lang="en-US" sz="2800" dirty="0" smtClean="0">
                <a:latin typeface="Times New Roman" panose="02020603050405020304" pitchFamily="18" charset="0"/>
                <a:cs typeface="Times New Roman" panose="02020603050405020304" pitchFamily="18" charset="0"/>
              </a:rPr>
              <a:t>Flood method </a:t>
            </a:r>
          </a:p>
          <a:p>
            <a:r>
              <a:rPr lang="en-US" sz="2800" dirty="0" smtClean="0">
                <a:latin typeface="Times New Roman" panose="02020603050405020304" pitchFamily="18" charset="0"/>
                <a:cs typeface="Times New Roman" panose="02020603050405020304" pitchFamily="18" charset="0"/>
              </a:rPr>
              <a:t>Jet method </a:t>
            </a:r>
          </a:p>
          <a:p>
            <a:r>
              <a:rPr lang="en-US" sz="2800" dirty="0" smtClean="0">
                <a:latin typeface="Times New Roman" panose="02020603050405020304" pitchFamily="18" charset="0"/>
                <a:cs typeface="Times New Roman" panose="02020603050405020304" pitchFamily="18" charset="0"/>
              </a:rPr>
              <a:t>Mist method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2939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19256" cy="5530626"/>
          </a:xfrm>
        </p:spPr>
        <p:txBody>
          <a:bodyPr>
            <a:normAutofit fontScale="90000"/>
          </a:bodyPr>
          <a:lstStyle/>
          <a:p>
            <a:pPr marL="12700" algn="l">
              <a:lnSpc>
                <a:spcPct val="100000"/>
              </a:lnSpc>
              <a:spcBef>
                <a:spcPts val="869"/>
              </a:spcBef>
            </a:pPr>
            <a:r>
              <a:rPr lang="en-US" sz="2800" dirty="0" smtClean="0">
                <a:latin typeface="Times New Roman" panose="02020603050405020304" pitchFamily="18" charset="0"/>
                <a:cs typeface="Times New Roman" panose="02020603050405020304" pitchFamily="18" charset="0"/>
              </a:rPr>
              <a:t>1. Shank</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2. Flank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3. Face</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4. Heel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5. Nose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6. </a:t>
            </a:r>
            <a:r>
              <a:rPr 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eck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7. Cutting edge</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IN" sz="2800" b="1" dirty="0" smtClean="0">
                <a:latin typeface="Times New Roman" panose="02020603050405020304" pitchFamily="18" charset="0"/>
                <a:cs typeface="Times New Roman" panose="02020603050405020304" pitchFamily="18" charset="0"/>
              </a:rPr>
              <a:t>Angles</a:t>
            </a:r>
            <a:r>
              <a:rPr lang="en-IN" sz="2800" dirty="0" smtClean="0">
                <a:latin typeface="Times New Roman" panose="02020603050405020304" pitchFamily="18" charset="0"/>
                <a:cs typeface="Times New Roman" panose="02020603050405020304" pitchFamily="18" charset="0"/>
              </a:rPr>
              <a:t/>
            </a:r>
            <a:br>
              <a:rPr lang="en-IN" sz="2800" dirty="0" smtClean="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The various angles of the single </a:t>
            </a:r>
            <a:r>
              <a:rPr lang="en-IN" sz="2800" spc="-5" dirty="0" smtClean="0">
                <a:latin typeface="Times New Roman" panose="02020603050405020304" pitchFamily="18" charset="0"/>
                <a:cs typeface="Times New Roman" panose="02020603050405020304" pitchFamily="18" charset="0"/>
              </a:rPr>
              <a:t>point</a:t>
            </a:r>
            <a:r>
              <a:rPr lang="en-IN" sz="2800" spc="620" dirty="0" smtClean="0">
                <a:latin typeface="Times New Roman" panose="02020603050405020304" pitchFamily="18" charset="0"/>
                <a:cs typeface="Times New Roman" panose="02020603050405020304" pitchFamily="18" charset="0"/>
              </a:rPr>
              <a:t> </a:t>
            </a:r>
            <a:r>
              <a:rPr lang="en-IN" sz="2800" spc="-5" dirty="0" smtClean="0">
                <a:latin typeface="Times New Roman" panose="02020603050405020304" pitchFamily="18" charset="0"/>
                <a:cs typeface="Times New Roman" panose="02020603050405020304" pitchFamily="18" charset="0"/>
              </a:rPr>
              <a:t>cutting  </a:t>
            </a:r>
            <a:r>
              <a:rPr lang="en-IN" sz="2800" dirty="0" smtClean="0">
                <a:latin typeface="Times New Roman" panose="02020603050405020304" pitchFamily="18" charset="0"/>
                <a:cs typeface="Times New Roman" panose="02020603050405020304" pitchFamily="18" charset="0"/>
              </a:rPr>
              <a:t>tool have great </a:t>
            </a:r>
            <a:r>
              <a:rPr lang="en-IN" sz="2800" spc="-5" dirty="0" smtClean="0">
                <a:latin typeface="Times New Roman" panose="02020603050405020304" pitchFamily="18" charset="0"/>
                <a:cs typeface="Times New Roman" panose="02020603050405020304" pitchFamily="18" charset="0"/>
              </a:rPr>
              <a:t>importance. </a:t>
            </a:r>
            <a:r>
              <a:rPr lang="en-IN" sz="2800" dirty="0" smtClean="0">
                <a:latin typeface="Times New Roman" panose="02020603050405020304" pitchFamily="18" charset="0"/>
                <a:cs typeface="Times New Roman" panose="02020603050405020304" pitchFamily="18" charset="0"/>
              </a:rPr>
              <a:t>Each </a:t>
            </a:r>
            <a:r>
              <a:rPr lang="en-IN" sz="2800" spc="-5" dirty="0" smtClean="0">
                <a:latin typeface="Times New Roman" panose="02020603050405020304" pitchFamily="18" charset="0"/>
                <a:cs typeface="Times New Roman" panose="02020603050405020304" pitchFamily="18" charset="0"/>
              </a:rPr>
              <a:t>angle </a:t>
            </a:r>
            <a:r>
              <a:rPr lang="en-IN" sz="2800" dirty="0" smtClean="0">
                <a:latin typeface="Times New Roman" panose="02020603050405020304" pitchFamily="18" charset="0"/>
                <a:cs typeface="Times New Roman" panose="02020603050405020304" pitchFamily="18" charset="0"/>
              </a:rPr>
              <a:t>has </a:t>
            </a:r>
            <a:r>
              <a:rPr lang="en-IN" sz="2800" spc="-10" dirty="0" smtClean="0">
                <a:latin typeface="Times New Roman" panose="02020603050405020304" pitchFamily="18" charset="0"/>
                <a:cs typeface="Times New Roman" panose="02020603050405020304" pitchFamily="18" charset="0"/>
              </a:rPr>
              <a:t>its  </a:t>
            </a:r>
            <a:r>
              <a:rPr lang="en-IN" sz="2800" spc="5" dirty="0" smtClean="0">
                <a:latin typeface="Times New Roman" panose="02020603050405020304" pitchFamily="18" charset="0"/>
                <a:cs typeface="Times New Roman" panose="02020603050405020304" pitchFamily="18" charset="0"/>
              </a:rPr>
              <a:t>own </a:t>
            </a:r>
            <a:r>
              <a:rPr lang="en-IN" sz="2800" dirty="0" smtClean="0">
                <a:latin typeface="Times New Roman" panose="02020603050405020304" pitchFamily="18" charset="0"/>
                <a:cs typeface="Times New Roman" panose="02020603050405020304" pitchFamily="18" charset="0"/>
              </a:rPr>
              <a:t>function and</a:t>
            </a:r>
            <a:r>
              <a:rPr lang="en-IN" sz="2800" spc="-70" dirty="0" smtClean="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speciality.</a:t>
            </a:r>
            <a:br>
              <a:rPr lang="en-IN"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652652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LUBRICANT</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709120"/>
          </a:xfrm>
        </p:spPr>
        <p:txBody>
          <a:bodyPr>
            <a:normAutofit fontScale="62500" lnSpcReduction="20000"/>
          </a:bodyPr>
          <a:lstStyle/>
          <a:p>
            <a:pPr marL="0" indent="0" algn="just">
              <a:buNone/>
            </a:pPr>
            <a:r>
              <a:rPr lang="en-IN" sz="4500" spc="-120" dirty="0">
                <a:latin typeface="Times New Roman" panose="02020603050405020304" pitchFamily="18" charset="0"/>
                <a:cs typeface="Times New Roman" panose="02020603050405020304" pitchFamily="18" charset="0"/>
              </a:rPr>
              <a:t>The </a:t>
            </a:r>
            <a:r>
              <a:rPr lang="en-IN" sz="4500" spc="50" dirty="0">
                <a:latin typeface="Times New Roman" panose="02020603050405020304" pitchFamily="18" charset="0"/>
                <a:cs typeface="Times New Roman" panose="02020603050405020304" pitchFamily="18" charset="0"/>
              </a:rPr>
              <a:t>function </a:t>
            </a:r>
            <a:r>
              <a:rPr lang="en-IN" sz="4500" spc="100" dirty="0">
                <a:latin typeface="Times New Roman" panose="02020603050405020304" pitchFamily="18" charset="0"/>
                <a:cs typeface="Times New Roman" panose="02020603050405020304" pitchFamily="18" charset="0"/>
              </a:rPr>
              <a:t>of </a:t>
            </a:r>
            <a:r>
              <a:rPr lang="en-IN" sz="4500" spc="-150" dirty="0">
                <a:latin typeface="Times New Roman" panose="02020603050405020304" pitchFamily="18" charset="0"/>
                <a:cs typeface="Times New Roman" panose="02020603050405020304" pitchFamily="18" charset="0"/>
              </a:rPr>
              <a:t>a </a:t>
            </a:r>
            <a:r>
              <a:rPr lang="en-IN" sz="4500" spc="25" dirty="0">
                <a:latin typeface="Times New Roman" panose="02020603050405020304" pitchFamily="18" charset="0"/>
                <a:cs typeface="Times New Roman" panose="02020603050405020304" pitchFamily="18" charset="0"/>
              </a:rPr>
              <a:t>lubricant </a:t>
            </a:r>
            <a:r>
              <a:rPr lang="en-IN" sz="4500" spc="-90" dirty="0">
                <a:latin typeface="Times New Roman" panose="02020603050405020304" pitchFamily="18" charset="0"/>
                <a:cs typeface="Times New Roman" panose="02020603050405020304" pitchFamily="18" charset="0"/>
              </a:rPr>
              <a:t>is</a:t>
            </a:r>
            <a:r>
              <a:rPr lang="en-IN" sz="4500" spc="705" dirty="0">
                <a:latin typeface="Times New Roman" panose="02020603050405020304" pitchFamily="18" charset="0"/>
                <a:cs typeface="Times New Roman" panose="02020603050405020304" pitchFamily="18" charset="0"/>
              </a:rPr>
              <a:t> </a:t>
            </a:r>
            <a:r>
              <a:rPr lang="en-IN" sz="4500" spc="-35" dirty="0">
                <a:latin typeface="Times New Roman" panose="02020603050405020304" pitchFamily="18" charset="0"/>
                <a:cs typeface="Times New Roman" panose="02020603050405020304" pitchFamily="18" charset="0"/>
              </a:rPr>
              <a:t>simple. </a:t>
            </a:r>
            <a:r>
              <a:rPr lang="en-IN" sz="4500" spc="75" dirty="0">
                <a:latin typeface="Times New Roman" panose="02020603050405020304" pitchFamily="18" charset="0"/>
                <a:cs typeface="Times New Roman" panose="02020603050405020304" pitchFamily="18" charset="0"/>
              </a:rPr>
              <a:t>It </a:t>
            </a:r>
            <a:r>
              <a:rPr lang="en-IN" sz="4500" spc="-120" dirty="0">
                <a:latin typeface="Times New Roman" panose="02020603050405020304" pitchFamily="18" charset="0"/>
                <a:cs typeface="Times New Roman" panose="02020603050405020304" pitchFamily="18" charset="0"/>
              </a:rPr>
              <a:t>The </a:t>
            </a:r>
            <a:r>
              <a:rPr lang="en-IN" sz="4500" spc="50" dirty="0">
                <a:latin typeface="Times New Roman" panose="02020603050405020304" pitchFamily="18" charset="0"/>
                <a:cs typeface="Times New Roman" panose="02020603050405020304" pitchFamily="18" charset="0"/>
              </a:rPr>
              <a:t>function </a:t>
            </a:r>
            <a:r>
              <a:rPr lang="en-IN" sz="4500" spc="100" dirty="0">
                <a:latin typeface="Times New Roman" panose="02020603050405020304" pitchFamily="18" charset="0"/>
                <a:cs typeface="Times New Roman" panose="02020603050405020304" pitchFamily="18" charset="0"/>
              </a:rPr>
              <a:t>of </a:t>
            </a:r>
            <a:r>
              <a:rPr lang="en-IN" sz="4500" spc="-150" dirty="0">
                <a:latin typeface="Times New Roman" panose="02020603050405020304" pitchFamily="18" charset="0"/>
                <a:cs typeface="Times New Roman" panose="02020603050405020304" pitchFamily="18" charset="0"/>
              </a:rPr>
              <a:t>a </a:t>
            </a:r>
            <a:r>
              <a:rPr lang="en-IN" sz="4500" spc="25" dirty="0">
                <a:latin typeface="Times New Roman" panose="02020603050405020304" pitchFamily="18" charset="0"/>
                <a:cs typeface="Times New Roman" panose="02020603050405020304" pitchFamily="18" charset="0"/>
              </a:rPr>
              <a:t>lubricant </a:t>
            </a:r>
            <a:r>
              <a:rPr lang="en-IN" sz="4500" spc="-90" dirty="0">
                <a:latin typeface="Times New Roman" panose="02020603050405020304" pitchFamily="18" charset="0"/>
                <a:cs typeface="Times New Roman" panose="02020603050405020304" pitchFamily="18" charset="0"/>
              </a:rPr>
              <a:t>is</a:t>
            </a:r>
            <a:r>
              <a:rPr lang="en-IN" sz="4500" spc="705" dirty="0">
                <a:latin typeface="Times New Roman" panose="02020603050405020304" pitchFamily="18" charset="0"/>
                <a:cs typeface="Times New Roman" panose="02020603050405020304" pitchFamily="18" charset="0"/>
              </a:rPr>
              <a:t> </a:t>
            </a:r>
            <a:r>
              <a:rPr lang="en-IN" sz="4500" spc="-35" dirty="0">
                <a:latin typeface="Times New Roman" panose="02020603050405020304" pitchFamily="18" charset="0"/>
                <a:cs typeface="Times New Roman" panose="02020603050405020304" pitchFamily="18" charset="0"/>
              </a:rPr>
              <a:t>simple. </a:t>
            </a:r>
            <a:r>
              <a:rPr lang="en-IN" sz="4500" spc="75" dirty="0">
                <a:latin typeface="Times New Roman" panose="02020603050405020304" pitchFamily="18" charset="0"/>
                <a:cs typeface="Times New Roman" panose="02020603050405020304" pitchFamily="18" charset="0"/>
              </a:rPr>
              <a:t>It </a:t>
            </a:r>
            <a:r>
              <a:rPr lang="en-IN" sz="4500" spc="-55" dirty="0">
                <a:latin typeface="Times New Roman" panose="02020603050405020304" pitchFamily="18" charset="0"/>
                <a:cs typeface="Times New Roman" panose="02020603050405020304" pitchFamily="18" charset="0"/>
              </a:rPr>
              <a:t>reduces </a:t>
            </a:r>
            <a:r>
              <a:rPr lang="en-IN" sz="4500" spc="55" dirty="0">
                <a:latin typeface="Times New Roman" panose="02020603050405020304" pitchFamily="18" charset="0"/>
                <a:cs typeface="Times New Roman" panose="02020603050405020304" pitchFamily="18" charset="0"/>
              </a:rPr>
              <a:t>friction  </a:t>
            </a:r>
            <a:r>
              <a:rPr lang="en-IN" sz="4500" spc="5" dirty="0">
                <a:latin typeface="Times New Roman" panose="02020603050405020304" pitchFamily="18" charset="0"/>
                <a:cs typeface="Times New Roman" panose="02020603050405020304" pitchFamily="18" charset="0"/>
              </a:rPr>
              <a:t>between </a:t>
            </a:r>
            <a:r>
              <a:rPr lang="en-IN" sz="4500" spc="50" dirty="0">
                <a:latin typeface="Times New Roman" panose="02020603050405020304" pitchFamily="18" charset="0"/>
                <a:cs typeface="Times New Roman" panose="02020603050405020304" pitchFamily="18" charset="0"/>
              </a:rPr>
              <a:t>moving </a:t>
            </a:r>
            <a:r>
              <a:rPr lang="en-IN" sz="4500" spc="15" dirty="0">
                <a:latin typeface="Times New Roman" panose="02020603050405020304" pitchFamily="18" charset="0"/>
                <a:cs typeface="Times New Roman" panose="02020603050405020304" pitchFamily="18" charset="0"/>
              </a:rPr>
              <a:t>metal </a:t>
            </a:r>
            <a:r>
              <a:rPr lang="en-IN" sz="4500" spc="-100" dirty="0">
                <a:latin typeface="Times New Roman" panose="02020603050405020304" pitchFamily="18" charset="0"/>
                <a:cs typeface="Times New Roman" panose="02020603050405020304" pitchFamily="18" charset="0"/>
              </a:rPr>
              <a:t>surfaces. </a:t>
            </a:r>
            <a:r>
              <a:rPr lang="en-IN" sz="4500" spc="-70" dirty="0">
                <a:latin typeface="Times New Roman" panose="02020603050405020304" pitchFamily="18" charset="0"/>
                <a:cs typeface="Times New Roman" panose="02020603050405020304" pitchFamily="18" charset="0"/>
              </a:rPr>
              <a:t>A </a:t>
            </a:r>
            <a:r>
              <a:rPr lang="en-IN" sz="4500" spc="25" dirty="0">
                <a:latin typeface="Times New Roman" panose="02020603050405020304" pitchFamily="18" charset="0"/>
                <a:cs typeface="Times New Roman" panose="02020603050405020304" pitchFamily="18" charset="0"/>
              </a:rPr>
              <a:t>lubricant </a:t>
            </a:r>
            <a:r>
              <a:rPr lang="en-IN" sz="4500" spc="-50" dirty="0">
                <a:latin typeface="Times New Roman" panose="02020603050405020304" pitchFamily="18" charset="0"/>
                <a:cs typeface="Times New Roman" panose="02020603050405020304" pitchFamily="18" charset="0"/>
              </a:rPr>
              <a:t>coats </a:t>
            </a:r>
            <a:r>
              <a:rPr lang="en-IN" sz="4500" spc="-90" dirty="0">
                <a:latin typeface="Times New Roman" panose="02020603050405020304" pitchFamily="18" charset="0"/>
                <a:cs typeface="Times New Roman" panose="02020603050405020304" pitchFamily="18" charset="0"/>
              </a:rPr>
              <a:t>surfaces  </a:t>
            </a:r>
            <a:r>
              <a:rPr lang="en-IN" sz="4500" spc="-5" dirty="0">
                <a:latin typeface="Times New Roman" panose="02020603050405020304" pitchFamily="18" charset="0"/>
                <a:cs typeface="Times New Roman" panose="02020603050405020304" pitchFamily="18" charset="0"/>
              </a:rPr>
              <a:t>and </a:t>
            </a:r>
            <a:r>
              <a:rPr lang="en-IN" sz="4500" spc="-75" dirty="0">
                <a:latin typeface="Times New Roman" panose="02020603050405020304" pitchFamily="18" charset="0"/>
                <a:cs typeface="Times New Roman" panose="02020603050405020304" pitchFamily="18" charset="0"/>
              </a:rPr>
              <a:t>resists </a:t>
            </a:r>
            <a:r>
              <a:rPr lang="en-IN" sz="4500" spc="40" dirty="0">
                <a:latin typeface="Times New Roman" panose="02020603050405020304" pitchFamily="18" charset="0"/>
                <a:cs typeface="Times New Roman" panose="02020603050405020304" pitchFamily="18" charset="0"/>
              </a:rPr>
              <a:t>being </a:t>
            </a:r>
            <a:r>
              <a:rPr lang="en-IN" sz="4500" spc="-20" dirty="0">
                <a:latin typeface="Times New Roman" panose="02020603050405020304" pitchFamily="18" charset="0"/>
                <a:cs typeface="Times New Roman" panose="02020603050405020304" pitchFamily="18" charset="0"/>
              </a:rPr>
              <a:t>displaced </a:t>
            </a:r>
            <a:r>
              <a:rPr lang="en-IN" sz="4500" spc="25" dirty="0">
                <a:latin typeface="Times New Roman" panose="02020603050405020304" pitchFamily="18" charset="0"/>
                <a:cs typeface="Times New Roman" panose="02020603050405020304" pitchFamily="18" charset="0"/>
              </a:rPr>
              <a:t>by </a:t>
            </a:r>
            <a:r>
              <a:rPr lang="en-IN" sz="4500" spc="40" dirty="0">
                <a:latin typeface="Times New Roman" panose="02020603050405020304" pitchFamily="18" charset="0"/>
                <a:cs typeface="Times New Roman" panose="02020603050405020304" pitchFamily="18" charset="0"/>
              </a:rPr>
              <a:t>the </a:t>
            </a:r>
            <a:r>
              <a:rPr lang="en-IN" sz="4500" spc="-75" dirty="0">
                <a:latin typeface="Times New Roman" panose="02020603050405020304" pitchFamily="18" charset="0"/>
                <a:cs typeface="Times New Roman" panose="02020603050405020304" pitchFamily="18" charset="0"/>
              </a:rPr>
              <a:t>pressure, </a:t>
            </a:r>
            <a:r>
              <a:rPr lang="en-IN" sz="4500" spc="5" dirty="0">
                <a:latin typeface="Times New Roman" panose="02020603050405020304" pitchFamily="18" charset="0"/>
                <a:cs typeface="Times New Roman" panose="02020603050405020304" pitchFamily="18" charset="0"/>
              </a:rPr>
              <a:t>keeping </a:t>
            </a:r>
            <a:r>
              <a:rPr lang="en-IN" sz="4500" spc="40" dirty="0">
                <a:latin typeface="Times New Roman" panose="02020603050405020304" pitchFamily="18" charset="0"/>
                <a:cs typeface="Times New Roman" panose="02020603050405020304" pitchFamily="18" charset="0"/>
              </a:rPr>
              <a:t>the </a:t>
            </a:r>
            <a:r>
              <a:rPr lang="en-IN" sz="4500" spc="15" dirty="0">
                <a:latin typeface="Times New Roman" panose="02020603050405020304" pitchFamily="18" charset="0"/>
                <a:cs typeface="Times New Roman" panose="02020603050405020304" pitchFamily="18" charset="0"/>
              </a:rPr>
              <a:t>metal  </a:t>
            </a:r>
            <a:r>
              <a:rPr lang="en-IN" sz="4500" spc="-10" dirty="0">
                <a:latin typeface="Times New Roman" panose="02020603050405020304" pitchFamily="18" charset="0"/>
                <a:cs typeface="Times New Roman" panose="02020603050405020304" pitchFamily="18" charset="0"/>
              </a:rPr>
              <a:t>parts </a:t>
            </a:r>
            <a:r>
              <a:rPr lang="en-IN" sz="4500" spc="-50" dirty="0">
                <a:latin typeface="Times New Roman" panose="02020603050405020304" pitchFamily="18" charset="0"/>
                <a:cs typeface="Times New Roman" panose="02020603050405020304" pitchFamily="18" charset="0"/>
              </a:rPr>
              <a:t>separated. </a:t>
            </a:r>
            <a:r>
              <a:rPr lang="en-IN" sz="4500" spc="-30" dirty="0">
                <a:latin typeface="Times New Roman" panose="02020603050405020304" pitchFamily="18" charset="0"/>
                <a:cs typeface="Times New Roman" panose="02020603050405020304" pitchFamily="18" charset="0"/>
              </a:rPr>
              <a:t>Lubricants </a:t>
            </a:r>
            <a:r>
              <a:rPr lang="en-IN" sz="4500" spc="-60" dirty="0">
                <a:latin typeface="Times New Roman" panose="02020603050405020304" pitchFamily="18" charset="0"/>
                <a:cs typeface="Times New Roman" panose="02020603050405020304" pitchFamily="18" charset="0"/>
              </a:rPr>
              <a:t>also </a:t>
            </a:r>
            <a:r>
              <a:rPr lang="en-IN" sz="4500" spc="15" dirty="0">
                <a:latin typeface="Times New Roman" panose="02020603050405020304" pitchFamily="18" charset="0"/>
                <a:cs typeface="Times New Roman" panose="02020603050405020304" pitchFamily="18" charset="0"/>
              </a:rPr>
              <a:t>prevent </a:t>
            </a:r>
            <a:r>
              <a:rPr lang="en-IN" sz="4500" spc="-10" dirty="0">
                <a:latin typeface="Times New Roman" panose="02020603050405020304" pitchFamily="18" charset="0"/>
                <a:cs typeface="Times New Roman" panose="02020603050405020304" pitchFamily="18" charset="0"/>
              </a:rPr>
              <a:t>corrosion, </a:t>
            </a:r>
            <a:r>
              <a:rPr lang="en-IN" sz="4500" spc="25" dirty="0">
                <a:latin typeface="Times New Roman" panose="02020603050405020304" pitchFamily="18" charset="0"/>
                <a:cs typeface="Times New Roman" panose="02020603050405020304" pitchFamily="18" charset="0"/>
              </a:rPr>
              <a:t>block  </a:t>
            </a:r>
            <a:r>
              <a:rPr lang="en-IN" sz="4500" spc="5" dirty="0">
                <a:latin typeface="Times New Roman" panose="02020603050405020304" pitchFamily="18" charset="0"/>
                <a:cs typeface="Times New Roman" panose="02020603050405020304" pitchFamily="18" charset="0"/>
              </a:rPr>
              <a:t>contaminants </a:t>
            </a:r>
            <a:r>
              <a:rPr lang="en-IN" sz="4500" spc="-5" dirty="0">
                <a:latin typeface="Times New Roman" panose="02020603050405020304" pitchFamily="18" charset="0"/>
                <a:cs typeface="Times New Roman" panose="02020603050405020304" pitchFamily="18" charset="0"/>
              </a:rPr>
              <a:t>and </a:t>
            </a:r>
            <a:r>
              <a:rPr lang="en-IN" sz="4500" spc="-80" dirty="0">
                <a:latin typeface="Times New Roman" panose="02020603050405020304" pitchFamily="18" charset="0"/>
                <a:cs typeface="Times New Roman" panose="02020603050405020304" pitchFamily="18" charset="0"/>
              </a:rPr>
              <a:t>can </a:t>
            </a:r>
            <a:r>
              <a:rPr lang="en-IN" sz="4500" spc="-100" dirty="0">
                <a:latin typeface="Times New Roman" panose="02020603050405020304" pitchFamily="18" charset="0"/>
                <a:cs typeface="Times New Roman" panose="02020603050405020304" pitchFamily="18" charset="0"/>
              </a:rPr>
              <a:t>serve </a:t>
            </a:r>
            <a:r>
              <a:rPr lang="en-IN" sz="4500" spc="-195" dirty="0">
                <a:latin typeface="Times New Roman" panose="02020603050405020304" pitchFamily="18" charset="0"/>
                <a:cs typeface="Times New Roman" panose="02020603050405020304" pitchFamily="18" charset="0"/>
              </a:rPr>
              <a:t>as </a:t>
            </a:r>
            <a:r>
              <a:rPr lang="en-IN" sz="4500" spc="-150" dirty="0">
                <a:latin typeface="Times New Roman" panose="02020603050405020304" pitchFamily="18" charset="0"/>
                <a:cs typeface="Times New Roman" panose="02020603050405020304" pitchFamily="18" charset="0"/>
              </a:rPr>
              <a:t>a </a:t>
            </a:r>
            <a:r>
              <a:rPr lang="en-IN" sz="4500" spc="-5" dirty="0">
                <a:latin typeface="Times New Roman" panose="02020603050405020304" pitchFamily="18" charset="0"/>
                <a:cs typeface="Times New Roman" panose="02020603050405020304" pitchFamily="18" charset="0"/>
              </a:rPr>
              <a:t>coolant. </a:t>
            </a:r>
            <a:r>
              <a:rPr lang="en-IN" sz="4500" spc="-70" dirty="0">
                <a:latin typeface="Times New Roman" panose="02020603050405020304" pitchFamily="18" charset="0"/>
                <a:cs typeface="Times New Roman" panose="02020603050405020304" pitchFamily="18" charset="0"/>
              </a:rPr>
              <a:t>A </a:t>
            </a:r>
            <a:r>
              <a:rPr lang="en-IN" sz="4500" spc="100" dirty="0">
                <a:latin typeface="Times New Roman" panose="02020603050405020304" pitchFamily="18" charset="0"/>
                <a:cs typeface="Times New Roman" panose="02020603050405020304" pitchFamily="18" charset="0"/>
              </a:rPr>
              <a:t>good </a:t>
            </a:r>
            <a:r>
              <a:rPr lang="en-IN" sz="4500" spc="30" dirty="0">
                <a:latin typeface="Times New Roman" panose="02020603050405020304" pitchFamily="18" charset="0"/>
                <a:cs typeface="Times New Roman" panose="02020603050405020304" pitchFamily="18" charset="0"/>
              </a:rPr>
              <a:t>lubricant  </a:t>
            </a:r>
            <a:r>
              <a:rPr lang="en-IN" sz="4500" spc="5" dirty="0">
                <a:latin typeface="Times New Roman" panose="02020603050405020304" pitchFamily="18" charset="0"/>
                <a:cs typeface="Times New Roman" panose="02020603050405020304" pitchFamily="18" charset="0"/>
              </a:rPr>
              <a:t>flows </a:t>
            </a:r>
            <a:r>
              <a:rPr lang="en-IN" sz="4500" spc="-70" dirty="0">
                <a:latin typeface="Times New Roman" panose="02020603050405020304" pitchFamily="18" charset="0"/>
                <a:cs typeface="Times New Roman" panose="02020603050405020304" pitchFamily="18" charset="0"/>
              </a:rPr>
              <a:t>easily </a:t>
            </a:r>
            <a:r>
              <a:rPr lang="en-IN" sz="4500" spc="15" dirty="0">
                <a:latin typeface="Times New Roman" panose="02020603050405020304" pitchFamily="18" charset="0"/>
                <a:cs typeface="Times New Roman" panose="02020603050405020304" pitchFamily="18" charset="0"/>
              </a:rPr>
              <a:t>under </a:t>
            </a:r>
            <a:r>
              <a:rPr lang="en-IN" sz="4500" spc="-60" dirty="0">
                <a:latin typeface="Times New Roman" panose="02020603050405020304" pitchFamily="18" charset="0"/>
                <a:cs typeface="Times New Roman" panose="02020603050405020304" pitchFamily="18" charset="0"/>
              </a:rPr>
              <a:t>pressure </a:t>
            </a:r>
            <a:r>
              <a:rPr lang="en-IN" sz="4500" spc="-10" dirty="0">
                <a:latin typeface="Times New Roman" panose="02020603050405020304" pitchFamily="18" charset="0"/>
                <a:cs typeface="Times New Roman" panose="02020603050405020304" pitchFamily="18" charset="0"/>
              </a:rPr>
              <a:t>and </a:t>
            </a:r>
            <a:r>
              <a:rPr lang="en-IN" sz="4500" spc="-40" dirty="0">
                <a:latin typeface="Times New Roman" panose="02020603050405020304" pitchFamily="18" charset="0"/>
                <a:cs typeface="Times New Roman" panose="02020603050405020304" pitchFamily="18" charset="0"/>
              </a:rPr>
              <a:t>remains </a:t>
            </a:r>
            <a:r>
              <a:rPr lang="en-IN" sz="4500" spc="45" dirty="0">
                <a:latin typeface="Times New Roman" panose="02020603050405020304" pitchFamily="18" charset="0"/>
                <a:cs typeface="Times New Roman" panose="02020603050405020304" pitchFamily="18" charset="0"/>
              </a:rPr>
              <a:t>in </a:t>
            </a:r>
            <a:r>
              <a:rPr lang="en-IN" sz="4500" spc="15" dirty="0">
                <a:latin typeface="Times New Roman" panose="02020603050405020304" pitchFamily="18" charset="0"/>
                <a:cs typeface="Times New Roman" panose="02020603050405020304" pitchFamily="18" charset="0"/>
              </a:rPr>
              <a:t>contact </a:t>
            </a:r>
            <a:r>
              <a:rPr lang="en-IN" sz="4500" spc="70" dirty="0">
                <a:latin typeface="Times New Roman" panose="02020603050405020304" pitchFamily="18" charset="0"/>
                <a:cs typeface="Times New Roman" panose="02020603050405020304" pitchFamily="18" charset="0"/>
              </a:rPr>
              <a:t>with  </a:t>
            </a:r>
            <a:r>
              <a:rPr lang="en-IN" sz="4500" spc="50" dirty="0">
                <a:latin typeface="Times New Roman" panose="02020603050405020304" pitchFamily="18" charset="0"/>
                <a:cs typeface="Times New Roman" panose="02020603050405020304" pitchFamily="18" charset="0"/>
              </a:rPr>
              <a:t>moving </a:t>
            </a:r>
            <a:r>
              <a:rPr lang="en-IN" sz="4500" spc="-100" dirty="0">
                <a:latin typeface="Times New Roman" panose="02020603050405020304" pitchFamily="18" charset="0"/>
                <a:cs typeface="Times New Roman" panose="02020603050405020304" pitchFamily="18" charset="0"/>
              </a:rPr>
              <a:t>surfaces. </a:t>
            </a:r>
            <a:r>
              <a:rPr lang="en-IN" sz="4500" spc="75" dirty="0">
                <a:latin typeface="Times New Roman" panose="02020603050405020304" pitchFamily="18" charset="0"/>
                <a:cs typeface="Times New Roman" panose="02020603050405020304" pitchFamily="18" charset="0"/>
              </a:rPr>
              <a:t>It </a:t>
            </a:r>
            <a:r>
              <a:rPr lang="en-IN" sz="4500" spc="-35" dirty="0">
                <a:latin typeface="Times New Roman" panose="02020603050405020304" pitchFamily="18" charset="0"/>
                <a:cs typeface="Times New Roman" panose="02020603050405020304" pitchFamily="18" charset="0"/>
              </a:rPr>
              <a:t>does </a:t>
            </a:r>
            <a:r>
              <a:rPr lang="en-IN" sz="4500" spc="105" dirty="0">
                <a:latin typeface="Times New Roman" panose="02020603050405020304" pitchFamily="18" charset="0"/>
                <a:cs typeface="Times New Roman" panose="02020603050405020304" pitchFamily="18" charset="0"/>
              </a:rPr>
              <a:t>not </a:t>
            </a:r>
            <a:r>
              <a:rPr lang="en-IN" sz="4500" spc="-55" dirty="0">
                <a:latin typeface="Times New Roman" panose="02020603050405020304" pitchFamily="18" charset="0"/>
                <a:cs typeface="Times New Roman" panose="02020603050405020304" pitchFamily="18" charset="0"/>
              </a:rPr>
              <a:t>leak </a:t>
            </a:r>
            <a:r>
              <a:rPr lang="en-IN" sz="4500" spc="105" dirty="0">
                <a:latin typeface="Times New Roman" panose="02020603050405020304" pitchFamily="18" charset="0"/>
                <a:cs typeface="Times New Roman" panose="02020603050405020304" pitchFamily="18" charset="0"/>
              </a:rPr>
              <a:t>out </a:t>
            </a:r>
            <a:r>
              <a:rPr lang="en-IN" sz="4500" spc="80" dirty="0">
                <a:latin typeface="Times New Roman" panose="02020603050405020304" pitchFamily="18" charset="0"/>
                <a:cs typeface="Times New Roman" panose="02020603050405020304" pitchFamily="18" charset="0"/>
              </a:rPr>
              <a:t>from </a:t>
            </a:r>
            <a:r>
              <a:rPr lang="en-IN" sz="4500" spc="25" dirty="0">
                <a:latin typeface="Times New Roman" panose="02020603050405020304" pitchFamily="18" charset="0"/>
                <a:cs typeface="Times New Roman" panose="02020603050405020304" pitchFamily="18" charset="0"/>
              </a:rPr>
              <a:t>gravitational </a:t>
            </a:r>
            <a:r>
              <a:rPr lang="en-IN" sz="4500" spc="60" dirty="0">
                <a:latin typeface="Times New Roman" panose="02020603050405020304" pitchFamily="18" charset="0"/>
                <a:cs typeface="Times New Roman" panose="02020603050405020304" pitchFamily="18" charset="0"/>
              </a:rPr>
              <a:t>or  </a:t>
            </a:r>
            <a:r>
              <a:rPr lang="en-IN" sz="4500" spc="25" dirty="0">
                <a:latin typeface="Times New Roman" panose="02020603050405020304" pitchFamily="18" charset="0"/>
                <a:cs typeface="Times New Roman" panose="02020603050405020304" pitchFamily="18" charset="0"/>
              </a:rPr>
              <a:t>centrifugal </a:t>
            </a:r>
            <a:r>
              <a:rPr lang="en-IN" sz="4500" spc="-35" dirty="0">
                <a:latin typeface="Times New Roman" panose="02020603050405020304" pitchFamily="18" charset="0"/>
                <a:cs typeface="Times New Roman" panose="02020603050405020304" pitchFamily="18" charset="0"/>
              </a:rPr>
              <a:t>forces </a:t>
            </a:r>
            <a:r>
              <a:rPr lang="en-IN" sz="4500" spc="55" dirty="0">
                <a:latin typeface="Times New Roman" panose="02020603050405020304" pitchFamily="18" charset="0"/>
                <a:cs typeface="Times New Roman" panose="02020603050405020304" pitchFamily="18" charset="0"/>
              </a:rPr>
              <a:t>nor </a:t>
            </a:r>
            <a:r>
              <a:rPr lang="en-IN" sz="4500" spc="-35" dirty="0">
                <a:latin typeface="Times New Roman" panose="02020603050405020304" pitchFamily="18" charset="0"/>
                <a:cs typeface="Times New Roman" panose="02020603050405020304" pitchFamily="18" charset="0"/>
              </a:rPr>
              <a:t>does </a:t>
            </a:r>
            <a:r>
              <a:rPr lang="en-IN" sz="4500" spc="130" dirty="0">
                <a:latin typeface="Times New Roman" panose="02020603050405020304" pitchFamily="18" charset="0"/>
                <a:cs typeface="Times New Roman" panose="02020603050405020304" pitchFamily="18" charset="0"/>
              </a:rPr>
              <a:t>it </a:t>
            </a:r>
            <a:r>
              <a:rPr lang="en-IN" sz="4500" spc="20" dirty="0">
                <a:latin typeface="Times New Roman" panose="02020603050405020304" pitchFamily="18" charset="0"/>
                <a:cs typeface="Times New Roman" panose="02020603050405020304" pitchFamily="18" charset="0"/>
              </a:rPr>
              <a:t>stiffen </a:t>
            </a:r>
            <a:r>
              <a:rPr lang="en-IN" sz="4500" spc="45" dirty="0">
                <a:latin typeface="Times New Roman" panose="02020603050405020304" pitchFamily="18" charset="0"/>
                <a:cs typeface="Times New Roman" panose="02020603050405020304" pitchFamily="18" charset="0"/>
              </a:rPr>
              <a:t>in </a:t>
            </a:r>
            <a:r>
              <a:rPr lang="en-IN" sz="4500" spc="30" dirty="0">
                <a:latin typeface="Times New Roman" panose="02020603050405020304" pitchFamily="18" charset="0"/>
                <a:cs typeface="Times New Roman" panose="02020603050405020304" pitchFamily="18" charset="0"/>
              </a:rPr>
              <a:t>cold</a:t>
            </a:r>
            <a:r>
              <a:rPr lang="en-IN" sz="4500" spc="-385" dirty="0">
                <a:latin typeface="Times New Roman" panose="02020603050405020304" pitchFamily="18" charset="0"/>
                <a:cs typeface="Times New Roman" panose="02020603050405020304" pitchFamily="18" charset="0"/>
              </a:rPr>
              <a:t> </a:t>
            </a:r>
            <a:r>
              <a:rPr lang="en-IN" sz="4500" spc="-15" dirty="0">
                <a:latin typeface="Times New Roman" panose="02020603050405020304" pitchFamily="18" charset="0"/>
                <a:cs typeface="Times New Roman" panose="02020603050405020304" pitchFamily="18" charset="0"/>
              </a:rPr>
              <a:t>temperatures.</a:t>
            </a:r>
            <a:endParaRPr lang="en-IN" sz="4500" dirty="0">
              <a:latin typeface="Times New Roman" panose="02020603050405020304" pitchFamily="18" charset="0"/>
              <a:cs typeface="Times New Roman" panose="02020603050405020304" pitchFamily="18" charset="0"/>
            </a:endParaRPr>
          </a:p>
          <a:p>
            <a:r>
              <a:rPr lang="en-IN" sz="1600" spc="-55" dirty="0" smtClean="0">
                <a:solidFill>
                  <a:srgbClr val="FFFFFF"/>
                </a:solidFill>
                <a:latin typeface="Arial"/>
                <a:cs typeface="Arial"/>
              </a:rPr>
              <a:t>reduces </a:t>
            </a:r>
            <a:r>
              <a:rPr lang="en-IN" sz="1600" spc="55" dirty="0">
                <a:solidFill>
                  <a:srgbClr val="FFFFFF"/>
                </a:solidFill>
                <a:latin typeface="Arial"/>
                <a:cs typeface="Arial"/>
              </a:rPr>
              <a:t>friction  </a:t>
            </a:r>
            <a:r>
              <a:rPr lang="en-IN" sz="1600" spc="5" dirty="0">
                <a:solidFill>
                  <a:srgbClr val="FFFFFF"/>
                </a:solidFill>
                <a:latin typeface="Arial"/>
                <a:cs typeface="Arial"/>
              </a:rPr>
              <a:t>between </a:t>
            </a:r>
            <a:r>
              <a:rPr lang="en-IN" sz="1600" spc="50" dirty="0">
                <a:solidFill>
                  <a:srgbClr val="FFFFFF"/>
                </a:solidFill>
                <a:latin typeface="Arial"/>
                <a:cs typeface="Arial"/>
              </a:rPr>
              <a:t>moving </a:t>
            </a:r>
            <a:r>
              <a:rPr lang="en-IN" sz="1600" spc="15" dirty="0">
                <a:solidFill>
                  <a:srgbClr val="FFFFFF"/>
                </a:solidFill>
                <a:latin typeface="Arial"/>
                <a:cs typeface="Arial"/>
              </a:rPr>
              <a:t>metal </a:t>
            </a:r>
            <a:r>
              <a:rPr lang="en-IN" sz="1600" spc="-100" dirty="0">
                <a:solidFill>
                  <a:srgbClr val="FFFFFF"/>
                </a:solidFill>
                <a:latin typeface="Arial"/>
                <a:cs typeface="Arial"/>
              </a:rPr>
              <a:t>surfaces. </a:t>
            </a:r>
            <a:r>
              <a:rPr lang="en-IN" sz="1600" spc="-70" dirty="0">
                <a:solidFill>
                  <a:srgbClr val="FFFFFF"/>
                </a:solidFill>
                <a:latin typeface="Arial"/>
                <a:cs typeface="Arial"/>
              </a:rPr>
              <a:t>A </a:t>
            </a:r>
            <a:r>
              <a:rPr lang="en-IN" sz="1600" spc="25" dirty="0">
                <a:solidFill>
                  <a:srgbClr val="FFFFFF"/>
                </a:solidFill>
                <a:latin typeface="Arial"/>
                <a:cs typeface="Arial"/>
              </a:rPr>
              <a:t>lubricant </a:t>
            </a:r>
            <a:r>
              <a:rPr lang="en-IN" sz="1600" spc="-50" dirty="0">
                <a:solidFill>
                  <a:srgbClr val="FFFFFF"/>
                </a:solidFill>
                <a:latin typeface="Arial"/>
                <a:cs typeface="Arial"/>
              </a:rPr>
              <a:t>coats </a:t>
            </a:r>
            <a:r>
              <a:rPr lang="en-IN" sz="1600" spc="-90" dirty="0">
                <a:solidFill>
                  <a:srgbClr val="FFFFFF"/>
                </a:solidFill>
                <a:latin typeface="Arial"/>
                <a:cs typeface="Arial"/>
              </a:rPr>
              <a:t>surfaces  </a:t>
            </a:r>
            <a:r>
              <a:rPr lang="en-IN" sz="1600" spc="-5" dirty="0">
                <a:solidFill>
                  <a:srgbClr val="FFFFFF"/>
                </a:solidFill>
                <a:latin typeface="Arial"/>
                <a:cs typeface="Arial"/>
              </a:rPr>
              <a:t>and </a:t>
            </a:r>
            <a:r>
              <a:rPr lang="en-IN" sz="1600" spc="-75" dirty="0">
                <a:solidFill>
                  <a:srgbClr val="FFFFFF"/>
                </a:solidFill>
                <a:latin typeface="Arial"/>
                <a:cs typeface="Arial"/>
              </a:rPr>
              <a:t>resists </a:t>
            </a:r>
            <a:r>
              <a:rPr lang="en-IN" sz="1600" spc="40" dirty="0">
                <a:solidFill>
                  <a:srgbClr val="FFFFFF"/>
                </a:solidFill>
                <a:latin typeface="Arial"/>
                <a:cs typeface="Arial"/>
              </a:rPr>
              <a:t>being </a:t>
            </a:r>
            <a:r>
              <a:rPr lang="en-IN" sz="1600" spc="-20" dirty="0">
                <a:solidFill>
                  <a:srgbClr val="FFFFFF"/>
                </a:solidFill>
                <a:latin typeface="Arial"/>
                <a:cs typeface="Arial"/>
              </a:rPr>
              <a:t>displaced </a:t>
            </a:r>
            <a:r>
              <a:rPr lang="en-IN" sz="1600" spc="25" dirty="0">
                <a:solidFill>
                  <a:srgbClr val="FFFFFF"/>
                </a:solidFill>
                <a:latin typeface="Arial"/>
                <a:cs typeface="Arial"/>
              </a:rPr>
              <a:t>by </a:t>
            </a:r>
            <a:r>
              <a:rPr lang="en-IN" sz="1600" spc="40" dirty="0">
                <a:solidFill>
                  <a:srgbClr val="FFFFFF"/>
                </a:solidFill>
                <a:latin typeface="Arial"/>
                <a:cs typeface="Arial"/>
              </a:rPr>
              <a:t>the </a:t>
            </a:r>
            <a:r>
              <a:rPr lang="en-IN" sz="1600" spc="-75" dirty="0">
                <a:solidFill>
                  <a:srgbClr val="FFFFFF"/>
                </a:solidFill>
                <a:latin typeface="Arial"/>
                <a:cs typeface="Arial"/>
              </a:rPr>
              <a:t>pressure, </a:t>
            </a:r>
            <a:r>
              <a:rPr lang="en-IN" sz="1600" spc="5" dirty="0">
                <a:solidFill>
                  <a:srgbClr val="FFFFFF"/>
                </a:solidFill>
                <a:latin typeface="Arial"/>
                <a:cs typeface="Arial"/>
              </a:rPr>
              <a:t>keeping </a:t>
            </a:r>
            <a:r>
              <a:rPr lang="en-IN" sz="1600" spc="40" dirty="0">
                <a:solidFill>
                  <a:srgbClr val="FFFFFF"/>
                </a:solidFill>
                <a:latin typeface="Arial"/>
                <a:cs typeface="Arial"/>
              </a:rPr>
              <a:t>the </a:t>
            </a:r>
            <a:r>
              <a:rPr lang="en-IN" sz="1600" spc="15" dirty="0">
                <a:solidFill>
                  <a:srgbClr val="FFFFFF"/>
                </a:solidFill>
                <a:latin typeface="Arial"/>
                <a:cs typeface="Arial"/>
              </a:rPr>
              <a:t>metal  </a:t>
            </a:r>
            <a:r>
              <a:rPr lang="en-IN" sz="1600" spc="-10" dirty="0">
                <a:solidFill>
                  <a:srgbClr val="FFFFFF"/>
                </a:solidFill>
                <a:latin typeface="Arial"/>
                <a:cs typeface="Arial"/>
              </a:rPr>
              <a:t>parts </a:t>
            </a:r>
            <a:r>
              <a:rPr lang="en-IN" sz="1600" spc="-50" dirty="0">
                <a:solidFill>
                  <a:srgbClr val="FFFFFF"/>
                </a:solidFill>
                <a:latin typeface="Arial"/>
                <a:cs typeface="Arial"/>
              </a:rPr>
              <a:t>separated. </a:t>
            </a:r>
            <a:r>
              <a:rPr lang="en-IN" sz="1600" spc="-30" dirty="0">
                <a:solidFill>
                  <a:srgbClr val="FFFFFF"/>
                </a:solidFill>
                <a:latin typeface="Arial"/>
                <a:cs typeface="Arial"/>
              </a:rPr>
              <a:t>Lubricants </a:t>
            </a:r>
            <a:r>
              <a:rPr lang="en-IN" sz="1600" spc="-60" dirty="0">
                <a:solidFill>
                  <a:srgbClr val="FFFFFF"/>
                </a:solidFill>
                <a:latin typeface="Arial"/>
                <a:cs typeface="Arial"/>
              </a:rPr>
              <a:t>also </a:t>
            </a:r>
            <a:r>
              <a:rPr lang="en-IN" sz="1600" spc="15" dirty="0">
                <a:solidFill>
                  <a:srgbClr val="FFFFFF"/>
                </a:solidFill>
                <a:latin typeface="Arial"/>
                <a:cs typeface="Arial"/>
              </a:rPr>
              <a:t>prevent </a:t>
            </a:r>
            <a:r>
              <a:rPr lang="en-IN" sz="1600" spc="-10" dirty="0">
                <a:solidFill>
                  <a:srgbClr val="FFFFFF"/>
                </a:solidFill>
                <a:latin typeface="Arial"/>
                <a:cs typeface="Arial"/>
              </a:rPr>
              <a:t>corrosion, </a:t>
            </a:r>
            <a:r>
              <a:rPr lang="en-IN" sz="1600" spc="25" dirty="0">
                <a:solidFill>
                  <a:srgbClr val="FFFFFF"/>
                </a:solidFill>
                <a:latin typeface="Arial"/>
                <a:cs typeface="Arial"/>
              </a:rPr>
              <a:t>block  </a:t>
            </a:r>
            <a:r>
              <a:rPr lang="en-IN" sz="1600" spc="5" dirty="0">
                <a:solidFill>
                  <a:srgbClr val="FFFFFF"/>
                </a:solidFill>
                <a:latin typeface="Arial"/>
                <a:cs typeface="Arial"/>
              </a:rPr>
              <a:t>contaminants </a:t>
            </a:r>
            <a:r>
              <a:rPr lang="en-IN" sz="1600" spc="-5" dirty="0">
                <a:solidFill>
                  <a:srgbClr val="FFFFFF"/>
                </a:solidFill>
                <a:latin typeface="Arial"/>
                <a:cs typeface="Arial"/>
              </a:rPr>
              <a:t>and </a:t>
            </a:r>
            <a:r>
              <a:rPr lang="en-IN" sz="1600" spc="-80" dirty="0">
                <a:solidFill>
                  <a:srgbClr val="FFFFFF"/>
                </a:solidFill>
                <a:latin typeface="Arial"/>
                <a:cs typeface="Arial"/>
              </a:rPr>
              <a:t>can </a:t>
            </a:r>
            <a:r>
              <a:rPr lang="en-IN" sz="1600" spc="-100" dirty="0">
                <a:solidFill>
                  <a:srgbClr val="FFFFFF"/>
                </a:solidFill>
                <a:latin typeface="Arial"/>
                <a:cs typeface="Arial"/>
              </a:rPr>
              <a:t>serve </a:t>
            </a:r>
            <a:r>
              <a:rPr lang="en-IN" sz="1600" spc="-195" dirty="0">
                <a:solidFill>
                  <a:srgbClr val="FFFFFF"/>
                </a:solidFill>
                <a:latin typeface="Arial"/>
                <a:cs typeface="Arial"/>
              </a:rPr>
              <a:t>as </a:t>
            </a:r>
            <a:r>
              <a:rPr lang="en-IN" sz="1600" spc="-150" dirty="0">
                <a:solidFill>
                  <a:srgbClr val="FFFFFF"/>
                </a:solidFill>
                <a:latin typeface="Arial"/>
                <a:cs typeface="Arial"/>
              </a:rPr>
              <a:t>a </a:t>
            </a:r>
            <a:r>
              <a:rPr lang="en-IN" sz="1600" spc="-5" dirty="0">
                <a:solidFill>
                  <a:srgbClr val="FFFFFF"/>
                </a:solidFill>
                <a:latin typeface="Arial"/>
                <a:cs typeface="Arial"/>
              </a:rPr>
              <a:t>coolant. </a:t>
            </a:r>
            <a:r>
              <a:rPr lang="en-IN" sz="1600" spc="-70" dirty="0">
                <a:solidFill>
                  <a:srgbClr val="FFFFFF"/>
                </a:solidFill>
                <a:latin typeface="Arial"/>
                <a:cs typeface="Arial"/>
              </a:rPr>
              <a:t>A </a:t>
            </a:r>
            <a:r>
              <a:rPr lang="en-IN" sz="1600" spc="100" dirty="0">
                <a:solidFill>
                  <a:srgbClr val="FFFFFF"/>
                </a:solidFill>
                <a:latin typeface="Arial"/>
                <a:cs typeface="Arial"/>
              </a:rPr>
              <a:t>good </a:t>
            </a:r>
            <a:r>
              <a:rPr lang="en-IN" sz="1600" spc="30" dirty="0">
                <a:solidFill>
                  <a:srgbClr val="FFFFFF"/>
                </a:solidFill>
                <a:latin typeface="Arial"/>
                <a:cs typeface="Arial"/>
              </a:rPr>
              <a:t>lubricant  </a:t>
            </a:r>
            <a:r>
              <a:rPr lang="en-IN" sz="1600" spc="5" dirty="0">
                <a:solidFill>
                  <a:srgbClr val="FFFFFF"/>
                </a:solidFill>
                <a:latin typeface="Arial"/>
                <a:cs typeface="Arial"/>
              </a:rPr>
              <a:t>flows </a:t>
            </a:r>
            <a:r>
              <a:rPr lang="en-IN" sz="1600" spc="-70" dirty="0">
                <a:solidFill>
                  <a:srgbClr val="FFFFFF"/>
                </a:solidFill>
                <a:latin typeface="Arial"/>
                <a:cs typeface="Arial"/>
              </a:rPr>
              <a:t>easily </a:t>
            </a:r>
            <a:r>
              <a:rPr lang="en-IN" sz="1600" spc="15" dirty="0">
                <a:solidFill>
                  <a:srgbClr val="FFFFFF"/>
                </a:solidFill>
                <a:latin typeface="Arial"/>
                <a:cs typeface="Arial"/>
              </a:rPr>
              <a:t>under </a:t>
            </a:r>
            <a:r>
              <a:rPr lang="en-IN" sz="1600" spc="-60" dirty="0">
                <a:solidFill>
                  <a:srgbClr val="FFFFFF"/>
                </a:solidFill>
                <a:latin typeface="Arial"/>
                <a:cs typeface="Arial"/>
              </a:rPr>
              <a:t>pressure </a:t>
            </a:r>
            <a:r>
              <a:rPr lang="en-IN" sz="1600" spc="-10" dirty="0">
                <a:solidFill>
                  <a:srgbClr val="FFFFFF"/>
                </a:solidFill>
                <a:latin typeface="Arial"/>
                <a:cs typeface="Arial"/>
              </a:rPr>
              <a:t>and </a:t>
            </a:r>
            <a:r>
              <a:rPr lang="en-IN" sz="1600" spc="-40" dirty="0">
                <a:solidFill>
                  <a:srgbClr val="FFFFFF"/>
                </a:solidFill>
                <a:latin typeface="Arial"/>
                <a:cs typeface="Arial"/>
              </a:rPr>
              <a:t>remains </a:t>
            </a:r>
            <a:r>
              <a:rPr lang="en-IN" sz="1600" spc="45" dirty="0">
                <a:solidFill>
                  <a:srgbClr val="FFFFFF"/>
                </a:solidFill>
                <a:latin typeface="Arial"/>
                <a:cs typeface="Arial"/>
              </a:rPr>
              <a:t>in </a:t>
            </a:r>
            <a:r>
              <a:rPr lang="en-IN" sz="1600" spc="15" dirty="0">
                <a:solidFill>
                  <a:srgbClr val="FFFFFF"/>
                </a:solidFill>
                <a:latin typeface="Arial"/>
                <a:cs typeface="Arial"/>
              </a:rPr>
              <a:t>contact </a:t>
            </a:r>
            <a:r>
              <a:rPr lang="en-IN" sz="1600" spc="70" dirty="0">
                <a:solidFill>
                  <a:srgbClr val="FFFFFF"/>
                </a:solidFill>
                <a:latin typeface="Arial"/>
                <a:cs typeface="Arial"/>
              </a:rPr>
              <a:t>with  </a:t>
            </a:r>
            <a:r>
              <a:rPr lang="en-IN" sz="1600" spc="50" dirty="0">
                <a:solidFill>
                  <a:srgbClr val="FFFFFF"/>
                </a:solidFill>
                <a:latin typeface="Arial"/>
                <a:cs typeface="Arial"/>
              </a:rPr>
              <a:t>moving </a:t>
            </a:r>
            <a:r>
              <a:rPr lang="en-IN" sz="1600" spc="-100" dirty="0">
                <a:solidFill>
                  <a:srgbClr val="FFFFFF"/>
                </a:solidFill>
                <a:latin typeface="Arial"/>
                <a:cs typeface="Arial"/>
              </a:rPr>
              <a:t>surfaces. </a:t>
            </a:r>
            <a:r>
              <a:rPr lang="en-IN" sz="1600" spc="75" dirty="0">
                <a:solidFill>
                  <a:srgbClr val="FFFFFF"/>
                </a:solidFill>
                <a:latin typeface="Arial"/>
                <a:cs typeface="Arial"/>
              </a:rPr>
              <a:t>It </a:t>
            </a:r>
            <a:r>
              <a:rPr lang="en-IN" sz="1600" spc="-35" dirty="0">
                <a:solidFill>
                  <a:srgbClr val="FFFFFF"/>
                </a:solidFill>
                <a:latin typeface="Arial"/>
                <a:cs typeface="Arial"/>
              </a:rPr>
              <a:t>does </a:t>
            </a:r>
            <a:r>
              <a:rPr lang="en-IN" sz="1600" spc="105" dirty="0">
                <a:solidFill>
                  <a:srgbClr val="FFFFFF"/>
                </a:solidFill>
                <a:latin typeface="Arial"/>
                <a:cs typeface="Arial"/>
              </a:rPr>
              <a:t>not </a:t>
            </a:r>
            <a:r>
              <a:rPr lang="en-IN" sz="1600" spc="-55" dirty="0">
                <a:solidFill>
                  <a:srgbClr val="FFFFFF"/>
                </a:solidFill>
                <a:latin typeface="Arial"/>
                <a:cs typeface="Arial"/>
              </a:rPr>
              <a:t>leak </a:t>
            </a:r>
            <a:r>
              <a:rPr lang="en-IN" sz="1600" spc="105" dirty="0">
                <a:solidFill>
                  <a:srgbClr val="FFFFFF"/>
                </a:solidFill>
                <a:latin typeface="Arial"/>
                <a:cs typeface="Arial"/>
              </a:rPr>
              <a:t>out </a:t>
            </a:r>
            <a:r>
              <a:rPr lang="en-IN" sz="1600" spc="80" dirty="0">
                <a:solidFill>
                  <a:srgbClr val="FFFFFF"/>
                </a:solidFill>
                <a:latin typeface="Arial"/>
                <a:cs typeface="Arial"/>
              </a:rPr>
              <a:t>from </a:t>
            </a:r>
            <a:r>
              <a:rPr lang="en-IN" sz="1600" spc="25" dirty="0">
                <a:solidFill>
                  <a:srgbClr val="FFFFFF"/>
                </a:solidFill>
                <a:latin typeface="Arial"/>
                <a:cs typeface="Arial"/>
              </a:rPr>
              <a:t>gravitational </a:t>
            </a:r>
            <a:r>
              <a:rPr lang="en-IN" sz="1600" spc="60" dirty="0">
                <a:solidFill>
                  <a:srgbClr val="FFFFFF"/>
                </a:solidFill>
                <a:latin typeface="Arial"/>
                <a:cs typeface="Arial"/>
              </a:rPr>
              <a:t>or  </a:t>
            </a:r>
            <a:r>
              <a:rPr lang="en-IN" sz="1600" spc="25" dirty="0">
                <a:solidFill>
                  <a:srgbClr val="FFFFFF"/>
                </a:solidFill>
                <a:latin typeface="Arial"/>
                <a:cs typeface="Arial"/>
              </a:rPr>
              <a:t>centrifugal </a:t>
            </a:r>
            <a:r>
              <a:rPr lang="en-IN" sz="1600" spc="-35" dirty="0">
                <a:solidFill>
                  <a:srgbClr val="FFFFFF"/>
                </a:solidFill>
                <a:latin typeface="Arial"/>
                <a:cs typeface="Arial"/>
              </a:rPr>
              <a:t>forces </a:t>
            </a:r>
            <a:r>
              <a:rPr lang="en-IN" sz="1600" spc="55" dirty="0">
                <a:solidFill>
                  <a:srgbClr val="FFFFFF"/>
                </a:solidFill>
                <a:latin typeface="Arial"/>
                <a:cs typeface="Arial"/>
              </a:rPr>
              <a:t>nor </a:t>
            </a:r>
            <a:r>
              <a:rPr lang="en-IN" sz="1600" spc="-35" dirty="0">
                <a:solidFill>
                  <a:srgbClr val="FFFFFF"/>
                </a:solidFill>
                <a:latin typeface="Arial"/>
                <a:cs typeface="Arial"/>
              </a:rPr>
              <a:t>does </a:t>
            </a:r>
            <a:r>
              <a:rPr lang="en-IN" sz="1600" spc="130" dirty="0">
                <a:solidFill>
                  <a:srgbClr val="FFFFFF"/>
                </a:solidFill>
                <a:latin typeface="Arial"/>
                <a:cs typeface="Arial"/>
              </a:rPr>
              <a:t>it </a:t>
            </a:r>
            <a:r>
              <a:rPr lang="en-IN" sz="1600" spc="20" dirty="0">
                <a:solidFill>
                  <a:srgbClr val="FFFFFF"/>
                </a:solidFill>
                <a:latin typeface="Arial"/>
                <a:cs typeface="Arial"/>
              </a:rPr>
              <a:t>stiffen </a:t>
            </a:r>
            <a:r>
              <a:rPr lang="en-IN" sz="1600" spc="45" dirty="0">
                <a:solidFill>
                  <a:srgbClr val="FFFFFF"/>
                </a:solidFill>
                <a:latin typeface="Arial"/>
                <a:cs typeface="Arial"/>
              </a:rPr>
              <a:t>in </a:t>
            </a:r>
            <a:r>
              <a:rPr lang="en-IN" sz="1600" spc="30" dirty="0">
                <a:solidFill>
                  <a:srgbClr val="FFFFFF"/>
                </a:solidFill>
                <a:latin typeface="Arial"/>
                <a:cs typeface="Arial"/>
              </a:rPr>
              <a:t>cold</a:t>
            </a:r>
            <a:r>
              <a:rPr lang="en-IN" sz="1600" spc="-385" dirty="0">
                <a:solidFill>
                  <a:srgbClr val="FFFFFF"/>
                </a:solidFill>
                <a:latin typeface="Arial"/>
                <a:cs typeface="Arial"/>
              </a:rPr>
              <a:t> </a:t>
            </a:r>
            <a:r>
              <a:rPr lang="en-IN" sz="1600" spc="-15" dirty="0">
                <a:solidFill>
                  <a:srgbClr val="FFFFFF"/>
                </a:solidFill>
                <a:latin typeface="Arial"/>
                <a:cs typeface="Arial"/>
              </a:rPr>
              <a:t>temperatures.</a:t>
            </a:r>
            <a:endParaRPr lang="en-IN" sz="1600" dirty="0">
              <a:latin typeface="Arial"/>
              <a:cs typeface="Arial"/>
            </a:endParaRPr>
          </a:p>
          <a:p>
            <a:endParaRPr lang="en-IN" sz="1600" dirty="0"/>
          </a:p>
        </p:txBody>
      </p:sp>
    </p:spTree>
    <p:extLst>
      <p:ext uri="{BB962C8B-B14F-4D97-AF65-F5344CB8AC3E}">
        <p14:creationId xmlns:p14="http://schemas.microsoft.com/office/powerpoint/2010/main" xmlns="" val="946407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TYPES OF LUBRICATION</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Solid lubrication</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Graphite , Zinc oxide , Molybdenum</a:t>
            </a:r>
          </a:p>
          <a:p>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Semi – solid  lubrication</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Greases </a:t>
            </a:r>
          </a:p>
          <a:p>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Liquid lubrication</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Oils</a:t>
            </a:r>
          </a:p>
          <a:p>
            <a:pPr marL="0" indent="0">
              <a:buNone/>
            </a:pPr>
            <a:endParaRPr lang="en-IN" sz="2800" dirty="0"/>
          </a:p>
        </p:txBody>
      </p:sp>
    </p:spTree>
    <p:extLst>
      <p:ext uri="{BB962C8B-B14F-4D97-AF65-F5344CB8AC3E}">
        <p14:creationId xmlns:p14="http://schemas.microsoft.com/office/powerpoint/2010/main" xmlns="" val="26132318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latin typeface="Times New Roman" panose="02020603050405020304" pitchFamily="18" charset="0"/>
                <a:cs typeface="Times New Roman" panose="02020603050405020304" pitchFamily="18" charset="0"/>
              </a:rPr>
              <a:t>COMMON METHODS OF LUBRICATION OF MACHINE TOOLS</a:t>
            </a:r>
            <a:endParaRPr lang="en-IN" sz="32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Grease cup</a:t>
            </a:r>
          </a:p>
          <a:p>
            <a:r>
              <a:rPr lang="en-US" sz="2800" dirty="0" smtClean="0">
                <a:latin typeface="Times New Roman" panose="02020603050405020304" pitchFamily="18" charset="0"/>
                <a:cs typeface="Times New Roman" panose="02020603050405020304" pitchFamily="18" charset="0"/>
              </a:rPr>
              <a:t>Gravity feed</a:t>
            </a:r>
          </a:p>
          <a:p>
            <a:r>
              <a:rPr lang="en-US" sz="2800" dirty="0" smtClean="0">
                <a:latin typeface="Times New Roman" panose="02020603050405020304" pitchFamily="18" charset="0"/>
                <a:cs typeface="Times New Roman" panose="02020603050405020304" pitchFamily="18" charset="0"/>
              </a:rPr>
              <a:t>Oil can </a:t>
            </a:r>
          </a:p>
          <a:p>
            <a:r>
              <a:rPr lang="en-US" sz="2800" dirty="0" smtClean="0">
                <a:latin typeface="Times New Roman" panose="02020603050405020304" pitchFamily="18" charset="0"/>
                <a:cs typeface="Times New Roman" panose="02020603050405020304" pitchFamily="18" charset="0"/>
              </a:rPr>
              <a:t>Force feed </a:t>
            </a:r>
          </a:p>
          <a:p>
            <a:r>
              <a:rPr lang="en-US" sz="2800" dirty="0" smtClean="0">
                <a:latin typeface="Times New Roman" panose="02020603050405020304" pitchFamily="18" charset="0"/>
                <a:cs typeface="Times New Roman" panose="02020603050405020304" pitchFamily="18" charset="0"/>
              </a:rPr>
              <a:t>Splash lubrication</a:t>
            </a:r>
          </a:p>
          <a:p>
            <a:r>
              <a:rPr lang="en-US" sz="2800" dirty="0" smtClean="0">
                <a:latin typeface="Times New Roman" panose="02020603050405020304" pitchFamily="18" charset="0"/>
                <a:cs typeface="Times New Roman" panose="02020603050405020304" pitchFamily="18" charset="0"/>
              </a:rPr>
              <a:t>Hand oiling</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43703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TotalTime>
  <Words>3401</Words>
  <Application>Microsoft Office PowerPoint</Application>
  <PresentationFormat>On-screen Show (4:3)</PresentationFormat>
  <Paragraphs>509</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WORKSHOP </vt:lpstr>
      <vt:lpstr> UNIT – I  CUTTING TOOLS AND CUTTING MATERIALS </vt:lpstr>
      <vt:lpstr>CUTTING TOOL AND ITS TYPE</vt:lpstr>
      <vt:lpstr>VARIOUS TYPES OF SINGLE POINT CUTTING TOOLS AND THEIR USES</vt:lpstr>
      <vt:lpstr>Tools for shapers</vt:lpstr>
      <vt:lpstr>IMPORTANT TERM RELATING TO SINGLE POINT CUTTING TOOL</vt:lpstr>
      <vt:lpstr>Slide 7</vt:lpstr>
      <vt:lpstr>Slide 8</vt:lpstr>
      <vt:lpstr>1. Shank 2. Flank  3. Face 4. Heel  5. Nose  6. Neck   7. Cutting edge  Angles The various angles of the single point cutting  tool have great importance. Each angle has its  own function and speciality.  </vt:lpstr>
      <vt:lpstr>                                TOOL SIGNATURE The shape of a tool is specified in a special  sequence and this special sequence is called tool  signature. The tool signature is given below  1. Back rake angle  2. Side rake angle  3. End relief / Clearance angle  4. Side relief / Clearance angle 5. End cutting edge angle  6. Side cutting edge angle  7. Nose radius    </vt:lpstr>
      <vt:lpstr>EFFECT OF HEAT PRODUCED DURING METAL CUTTING</vt:lpstr>
      <vt:lpstr>FEED</vt:lpstr>
      <vt:lpstr>PROPERTIES OF THE CUTTING TOOL MATERIALS</vt:lpstr>
      <vt:lpstr>CUTTING TOOL MATERIAL</vt:lpstr>
      <vt:lpstr>UNIT-II  LATHE</vt:lpstr>
      <vt:lpstr>FUNCTION OF LATHE</vt:lpstr>
      <vt:lpstr>Slide 17</vt:lpstr>
      <vt:lpstr>MAIN PART OF LATHE</vt:lpstr>
      <vt:lpstr>Working Principle of Lathe</vt:lpstr>
      <vt:lpstr>Slide 20</vt:lpstr>
      <vt:lpstr>WORKING PRINCIPLES OF LATHE</vt:lpstr>
      <vt:lpstr>TYPES OF LATHE MACHINE</vt:lpstr>
      <vt:lpstr>LATHE OPERATIONS</vt:lpstr>
      <vt:lpstr>LATHE ACCESSORIES</vt:lpstr>
      <vt:lpstr>ADVANTAGES OF LATHE MACHINE</vt:lpstr>
      <vt:lpstr>UNIT – III  DRILLING</vt:lpstr>
      <vt:lpstr>Slide 27</vt:lpstr>
      <vt:lpstr>MAIN PARTS OF DRILLING MACHINE</vt:lpstr>
      <vt:lpstr>Slide 29</vt:lpstr>
      <vt:lpstr>TYPES OF DRILLING MACHINE</vt:lpstr>
      <vt:lpstr>OPERATION OF DRILLING MACHINE</vt:lpstr>
      <vt:lpstr>UNIT – IV  BORING</vt:lpstr>
      <vt:lpstr>PRINCIPLE OF BORING</vt:lpstr>
      <vt:lpstr>CLASSIFICATION OF BORING MACHINES</vt:lpstr>
      <vt:lpstr>HORIZONTAL BORING MACHINE</vt:lpstr>
      <vt:lpstr>1. Bed</vt:lpstr>
      <vt:lpstr>VERTICAL BORING MACHINE</vt:lpstr>
      <vt:lpstr>CUTTING TOOLS FOR BORING </vt:lpstr>
      <vt:lpstr>Slide 39</vt:lpstr>
      <vt:lpstr>BORING OPERATIONS</vt:lpstr>
      <vt:lpstr>UNIT – V SHAPING, PLANNING AND SLOTTING</vt:lpstr>
      <vt:lpstr>DESCRIPTION OF SHAPER MACHINE</vt:lpstr>
      <vt:lpstr>MAIN PARTS OF SHAPER MACHINE</vt:lpstr>
      <vt:lpstr>CLASSIFICATION OF SHAPER MACHINE</vt:lpstr>
      <vt:lpstr>WORKS ON SHAPER MACHINE</vt:lpstr>
      <vt:lpstr>PLANER</vt:lpstr>
      <vt:lpstr>DESCRIPTION OF PLANER MACHINE</vt:lpstr>
      <vt:lpstr>MAIN PARTS OF PLANER MACHINE</vt:lpstr>
      <vt:lpstr>WORKS ON PLANER MACHINE</vt:lpstr>
      <vt:lpstr>DIFFERENCE SHAPER AND PLANER</vt:lpstr>
      <vt:lpstr>SALTTING MACHINE</vt:lpstr>
      <vt:lpstr>DESCRIPTION OF SLOTTING MACHINE</vt:lpstr>
      <vt:lpstr>MAIN PARTS OF SLOTTING MACHINE</vt:lpstr>
      <vt:lpstr>WORKS ON SLOTTING MACHINE</vt:lpstr>
      <vt:lpstr>DIFFERENCE BETWEEN SLOTTER AND PLANER</vt:lpstr>
      <vt:lpstr>UNIT – VI   BROACHING</vt:lpstr>
      <vt:lpstr>PRINCIPLE OF BROACHING MACHINE</vt:lpstr>
      <vt:lpstr>Slide 58</vt:lpstr>
      <vt:lpstr>NOMENCLATURE OF BROCHING TOOL</vt:lpstr>
      <vt:lpstr>Slide 60</vt:lpstr>
      <vt:lpstr>Slide 61</vt:lpstr>
      <vt:lpstr>NOMENCLATURE OF BROCHING TOOL</vt:lpstr>
      <vt:lpstr>TYPES OF BROACHES MACHINE</vt:lpstr>
      <vt:lpstr>CLASSIFICATION OF BROACHING MACHINE</vt:lpstr>
      <vt:lpstr>UNIT – VII  JIGS AND FIXTURES</vt:lpstr>
      <vt:lpstr>ELEMENT OF JIG AND FIXTURE</vt:lpstr>
      <vt:lpstr>USES OF JIGS AND FIXTURES</vt:lpstr>
      <vt:lpstr>MATERIALS FOR JIGS AND FIXTURES</vt:lpstr>
      <vt:lpstr>PRINCIPLES OF JIG AND FITURE DESIGN</vt:lpstr>
      <vt:lpstr>CLAMPING DEVICES</vt:lpstr>
      <vt:lpstr>Slide 71</vt:lpstr>
      <vt:lpstr>JIG BUSHES</vt:lpstr>
      <vt:lpstr>Slide 73</vt:lpstr>
      <vt:lpstr>PRINCIPLE OF LOCATION</vt:lpstr>
      <vt:lpstr>Slide 75</vt:lpstr>
      <vt:lpstr>LOCATING DEVICES </vt:lpstr>
      <vt:lpstr>PRINCIPLES OF CLAMPING</vt:lpstr>
      <vt:lpstr>Slide 78</vt:lpstr>
      <vt:lpstr>TYPES OF CLAMPING</vt:lpstr>
      <vt:lpstr>TYPES OF DRILLING JIGS</vt:lpstr>
      <vt:lpstr>Slide 81</vt:lpstr>
      <vt:lpstr>Slide 82</vt:lpstr>
      <vt:lpstr>JIG BUSHES </vt:lpstr>
      <vt:lpstr>DIFFERENCE BETWEEN JIGS AND FIXTURE</vt:lpstr>
      <vt:lpstr>UNIT – VIII  CUTTING FLUIDS AND LUBRICANTS</vt:lpstr>
      <vt:lpstr>FUNCTIONS OF CUTTING FLUID</vt:lpstr>
      <vt:lpstr>PROPERTIES OF CUTTING FLUID</vt:lpstr>
      <vt:lpstr>TYPES OF CUTTING FLUIDS</vt:lpstr>
      <vt:lpstr>APPLICATION OF CUTTING FLUIDS</vt:lpstr>
      <vt:lpstr>LUBRICANT</vt:lpstr>
      <vt:lpstr>TYPES OF LUBRICATION</vt:lpstr>
      <vt:lpstr>COMMON METHODS OF LUBRICATION OF MACHINE TOOLS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dc:title>
  <dc:creator>SHAUKET KHAN</dc:creator>
  <cp:lastModifiedBy>mechanical</cp:lastModifiedBy>
  <cp:revision>51</cp:revision>
  <dcterms:created xsi:type="dcterms:W3CDTF">2018-04-18T13:47:21Z</dcterms:created>
  <dcterms:modified xsi:type="dcterms:W3CDTF">2018-04-19T06:10:47Z</dcterms:modified>
</cp:coreProperties>
</file>