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sldIdLst>
    <p:sldId id="256" r:id="rId2"/>
    <p:sldId id="257" r:id="rId3"/>
    <p:sldId id="301" r:id="rId4"/>
    <p:sldId id="298" r:id="rId5"/>
    <p:sldId id="300" r:id="rId6"/>
    <p:sldId id="299" r:id="rId7"/>
    <p:sldId id="258" r:id="rId8"/>
    <p:sldId id="259" r:id="rId9"/>
    <p:sldId id="260" r:id="rId10"/>
    <p:sldId id="261" r:id="rId11"/>
    <p:sldId id="262" r:id="rId12"/>
    <p:sldId id="263" r:id="rId13"/>
    <p:sldId id="265" r:id="rId14"/>
    <p:sldId id="268" r:id="rId15"/>
    <p:sldId id="271" r:id="rId16"/>
    <p:sldId id="274" r:id="rId17"/>
    <p:sldId id="275" r:id="rId18"/>
    <p:sldId id="284" r:id="rId19"/>
    <p:sldId id="286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7" r:id="rId28"/>
    <p:sldId id="302" r:id="rId2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81717DA-F64D-47A9-8BBC-6C71E40A03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F1FB1-840B-4350-81D4-8AD58D3295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951D7-28E8-47ED-A02E-E65A391E4A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03F30-5529-4580-AFB4-DDBB175ADD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D76D070-0300-4FA2-A5C5-B5AB6C2B96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8F708E-DAF6-492F-897A-6DFD5A5733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4621D9-30AB-493F-9023-5101EAEFED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B704D1-EE38-4DA3-AFC0-52D01534F6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84A7-6F94-461B-A4BF-F57AE84A13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DDEFF1-8B99-48CA-93AE-0BE371C9E6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56E83E2-68B0-4E1F-B3B7-D2B0C1C455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6FAC3D3-9EE0-4F3B-AF8C-0037603F87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58" r:id="rId2"/>
    <p:sldLayoutId id="2147483763" r:id="rId3"/>
    <p:sldLayoutId id="2147483764" r:id="rId4"/>
    <p:sldLayoutId id="2147483765" r:id="rId5"/>
    <p:sldLayoutId id="2147483766" r:id="rId6"/>
    <p:sldLayoutId id="2147483759" r:id="rId7"/>
    <p:sldLayoutId id="2147483767" r:id="rId8"/>
    <p:sldLayoutId id="2147483768" r:id="rId9"/>
    <p:sldLayoutId id="2147483760" r:id="rId10"/>
    <p:sldLayoutId id="214748376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Multimedia Systems</a:t>
            </a:r>
            <a:endParaRPr lang="en-GB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GB" smtClean="0"/>
              <a:t>Pooja</a:t>
            </a:r>
          </a:p>
          <a:p>
            <a:pPr marR="0" eaLnBrk="1" hangingPunct="1"/>
            <a:r>
              <a:rPr lang="en-GB" smtClean="0"/>
              <a:t>GPES, Manesar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back/retrieval</a:t>
            </a:r>
          </a:p>
          <a:p>
            <a:pPr eaLnBrk="1" hangingPunct="1"/>
            <a:r>
              <a:rPr lang="en-US" smtClean="0"/>
              <a:t> What process are involved in the above.</a:t>
            </a:r>
          </a:p>
          <a:p>
            <a:pPr eaLnBrk="1" hangingPunct="1"/>
            <a:r>
              <a:rPr lang="en-US" smtClean="0"/>
              <a:t> Data has to be represented digitally.</a:t>
            </a:r>
          </a:p>
          <a:p>
            <a:pPr eaLnBrk="1" hangingPunct="1"/>
            <a:r>
              <a:rPr lang="en-US" smtClean="0"/>
              <a:t>Conversion, Sampling etc.</a:t>
            </a:r>
          </a:p>
          <a:p>
            <a:pPr eaLnBrk="1" hangingPunct="1"/>
            <a:r>
              <a:rPr lang="en-US" smtClean="0"/>
              <a:t> Large Data Requirements — bandwidth, storage, Data compression is usually mandatory.</a:t>
            </a:r>
          </a:p>
          <a:p>
            <a:pPr eaLnBrk="1" hangingPunct="1"/>
            <a:endParaRPr lang="en-US" smtClean="0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Key Issues for Multimedia Systems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Given the above challenges the following feature a desirable </a:t>
            </a:r>
            <a:r>
              <a:rPr lang="en-US" dirty="0"/>
              <a:t>(if not a prerequisite) for a Multimedia System: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-Very </a:t>
            </a:r>
            <a:r>
              <a:rPr lang="en-US" dirty="0"/>
              <a:t>High Processing Power — needed to deal with large data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-processing and real time delivery of media.</a:t>
            </a:r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Desirable Features for a Multimedia System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Special Hardware/Software needed.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Data Representations — File Formats that support multimedia should be easy to handle yet allow for compression/decompression in real-time.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Efficient and High I/O —input and output to the file subsystem needs to be efficient and fast. Needs to allow for real-time recording as well as playback of data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/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Desirable Features for a Multimedia System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Special Operating System —to allow access to file system and process data efficiently and quickly.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Storage and Memory — large storage units</a:t>
            </a:r>
            <a:r>
              <a:rPr lang="en-US" dirty="0" smtClean="0"/>
              <a:t>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Network Support — Client-server systems -Software Tools — user friendly tools needed to handle media, design and develop applications to deliver media.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 </a:t>
            </a:r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Desirable Features for a Multimedia System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693025" cy="4038600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Now let us consider the Components (Hardware and Software) required for a multimedia system: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400" dirty="0" smtClean="0"/>
              <a:t>Capture devices — Video Camera, Video Recorder, Audio Microphone, Keyboards, mice, graphics tablets.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Storage Devices — Hard disks, CD-ROMs, DVD-ROM, etc..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Communication Networks — Local Networks, Intranets, Internet, Multimedia or other special high speed networks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Char char="-"/>
              <a:defRPr/>
            </a:pPr>
            <a:endParaRPr lang="en-US" sz="2400" dirty="0" smtClean="0"/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Components of a Multimedia System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Computer Systems — Multimedia Desktop machines, Workstations.</a:t>
            </a:r>
          </a:p>
          <a:p>
            <a:pPr eaLnBrk="1" hangingPunct="1"/>
            <a:r>
              <a:rPr lang="en-US" smtClean="0"/>
              <a:t>Display Devices, quality speakers, HDTV. monitors, Colour printers etc</a:t>
            </a:r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Components of a Multimedia System</a:t>
            </a:r>
          </a:p>
        </p:txBody>
      </p:sp>
      <p:pic>
        <p:nvPicPr>
          <p:cNvPr id="23556" name="Picture 6" descr="PICT0003"/>
          <p:cNvPicPr>
            <a:picLocks noChangeAspect="1" noChangeArrowheads="1"/>
          </p:cNvPicPr>
          <p:nvPr/>
        </p:nvPicPr>
        <p:blipFill>
          <a:blip r:embed="rId2"/>
          <a:srcRect l="8496" r="15117"/>
          <a:stretch>
            <a:fillRect/>
          </a:stretch>
        </p:blipFill>
        <p:spPr bwMode="auto">
          <a:xfrm>
            <a:off x="2209800" y="4343400"/>
            <a:ext cx="1624013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8" descr="1_7_1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4343400"/>
            <a:ext cx="15525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9" descr="1_7_1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4267200"/>
            <a:ext cx="1582738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5" descr="1_7_1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4343400"/>
            <a:ext cx="14763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4" descr="1_7_1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42672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u="sng" smtClean="0"/>
              <a:t>Text and Static Data</a:t>
            </a:r>
          </a:p>
          <a:p>
            <a:pPr eaLnBrk="1" hangingPunct="1"/>
            <a:r>
              <a:rPr lang="en-US" smtClean="0"/>
              <a:t> Source: keyboard, speech input, optical character recognition,</a:t>
            </a:r>
          </a:p>
          <a:p>
            <a:pPr eaLnBrk="1" hangingPunct="1"/>
            <a:r>
              <a:rPr lang="en-US" smtClean="0"/>
              <a:t>data stored on disk.</a:t>
            </a:r>
          </a:p>
          <a:p>
            <a:pPr eaLnBrk="1" hangingPunct="1"/>
            <a:r>
              <a:rPr lang="en-US" smtClean="0"/>
              <a:t> Stored and input character by character: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 Brief Look at Multimedia Data:</a:t>
            </a:r>
            <a:br>
              <a:rPr lang="en-US" smtClean="0"/>
            </a:br>
            <a:r>
              <a:rPr lang="en-US" smtClean="0"/>
              <a:t>Input and Format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693025" cy="41148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u="sng" dirty="0" smtClean="0"/>
              <a:t>Text and Static Data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b="1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Storage of text is 1 byte per char / more bytes for Unicode.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 smtClean="0"/>
              <a:t>– For other forms of data (e.g. Spreadsheet files). May store format as text (with formatting) others may use binary encoding.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Format: Raw text or formatted text </a:t>
            </a:r>
            <a:r>
              <a:rPr lang="en-US" sz="2400" dirty="0" err="1" smtClean="0"/>
              <a:t>e.g</a:t>
            </a:r>
            <a:r>
              <a:rPr lang="en-US" sz="2400" dirty="0" smtClean="0"/>
              <a:t> HTML, Rich Text Format (RTF), Word or a program language source (C, Pascal, etc..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b="1" u="sng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 Brief Look at Multimedia Data:</a:t>
            </a:r>
            <a:br>
              <a:rPr lang="en-US" smtClean="0"/>
            </a:br>
            <a:r>
              <a:rPr lang="en-US" smtClean="0"/>
              <a:t>Input and Format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u="sng" smtClean="0"/>
              <a:t>Graphics</a:t>
            </a:r>
          </a:p>
          <a:p>
            <a:pPr eaLnBrk="1" hangingPunct="1"/>
            <a:r>
              <a:rPr lang="en-US" smtClean="0"/>
              <a:t> Format: constructed by the composition of primitive objects such as lines, polygons, circles, curves and arcs.</a:t>
            </a:r>
          </a:p>
          <a:p>
            <a:pPr eaLnBrk="1" hangingPunct="1"/>
            <a:r>
              <a:rPr lang="en-US" smtClean="0"/>
              <a:t> Input: Graphics are usually generated by a graphics editor program (e.g. Illustrator).</a:t>
            </a:r>
            <a:br>
              <a:rPr lang="en-US" smtClean="0"/>
            </a:br>
            <a:r>
              <a:rPr lang="en-US" smtClean="0"/>
              <a:t>Graphics are usually editable.</a:t>
            </a:r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 Brief Look at Multimedia Data:</a:t>
            </a:r>
            <a:br>
              <a:rPr lang="en-US" smtClean="0"/>
            </a:br>
            <a:r>
              <a:rPr lang="en-US" smtClean="0"/>
              <a:t>Input and Format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700"/>
          </a:xfrm>
        </p:spPr>
        <p:txBody>
          <a:bodyPr/>
          <a:lstStyle/>
          <a:p>
            <a:pPr eaLnBrk="1" hangingPunct="1"/>
            <a:r>
              <a:rPr lang="en-US" sz="2400" b="1" u="sng" smtClean="0"/>
              <a:t>Graphics</a:t>
            </a:r>
            <a:endParaRPr lang="en-US" sz="2400" smtClean="0"/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/>
            <a:r>
              <a:rPr lang="en-US" sz="2400" smtClean="0"/>
              <a:t>Graphics input devices: keyboard (for text and cursor control), mouse, trackball or graphics tablet.</a:t>
            </a:r>
          </a:p>
          <a:p>
            <a:pPr eaLnBrk="1" hangingPunct="1"/>
            <a:r>
              <a:rPr lang="en-US" sz="2400" smtClean="0"/>
              <a:t> graphics standards : OpenGL, PHIGS, GKS</a:t>
            </a:r>
          </a:p>
          <a:p>
            <a:pPr eaLnBrk="1" hangingPunct="1"/>
            <a:r>
              <a:rPr lang="en-US" sz="2400" smtClean="0"/>
              <a:t> Graphics files usually store the primitive assembly</a:t>
            </a:r>
          </a:p>
          <a:p>
            <a:pPr eaLnBrk="1" hangingPunct="1"/>
            <a:r>
              <a:rPr lang="en-US" sz="2400" smtClean="0"/>
              <a:t> Do not take up a very high storage overhead.</a:t>
            </a:r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 Brief Look at Multimedia Data:</a:t>
            </a:r>
            <a:br>
              <a:rPr lang="en-US" smtClean="0"/>
            </a:br>
            <a:r>
              <a:rPr lang="en-US" smtClean="0"/>
              <a:t>Input and Format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138"/>
            <a:ext cx="8229600" cy="3700462"/>
          </a:xfrm>
        </p:spPr>
        <p:txBody>
          <a:bodyPr/>
          <a:lstStyle/>
          <a:p>
            <a:pPr eaLnBrk="1" hangingPunct="1"/>
            <a:r>
              <a:rPr lang="en-US" sz="2400" smtClean="0"/>
              <a:t>A Multimedia System is a system capable of processing multimedia data and applications.</a:t>
            </a:r>
          </a:p>
          <a:p>
            <a:pPr eaLnBrk="1" hangingPunct="1">
              <a:buFont typeface="Wingdings 3" pitchFamily="18" charset="2"/>
              <a:buNone/>
            </a:pPr>
            <a:endParaRPr lang="en-US" sz="2400" smtClean="0"/>
          </a:p>
          <a:p>
            <a:pPr eaLnBrk="1" hangingPunct="1"/>
            <a:r>
              <a:rPr lang="en-US" sz="2400" smtClean="0"/>
              <a:t>A Multimedia System is characterized by the processing, storage, generation, manipulation and rendition of Multimedia information.</a:t>
            </a:r>
            <a:r>
              <a:rPr lang="en-GB" sz="2400" smtClean="0"/>
              <a:t> </a:t>
            </a:r>
          </a:p>
        </p:txBody>
      </p:sp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PH" dirty="0" smtClean="0"/>
              <a:t>WHAT IS MULTIMEDIA?</a:t>
            </a:r>
            <a:endParaRPr lang="en-GB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u="sng" smtClean="0"/>
              <a:t>Images</a:t>
            </a:r>
          </a:p>
          <a:p>
            <a:pPr eaLnBrk="1" hangingPunct="1"/>
            <a:r>
              <a:rPr lang="en-US" sz="2400" smtClean="0"/>
              <a:t> Still pictures which (uncompressed) are represented as a bitmap (a grid of pixels).</a:t>
            </a:r>
          </a:p>
          <a:p>
            <a:pPr eaLnBrk="1" hangingPunct="1"/>
            <a:r>
              <a:rPr lang="en-US" sz="2400" smtClean="0"/>
              <a:t> Input: digitally scanned photographs/pictures or direct from a digital camera.</a:t>
            </a:r>
          </a:p>
          <a:p>
            <a:pPr eaLnBrk="1" hangingPunct="1"/>
            <a:r>
              <a:rPr lang="en-US" sz="2400" smtClean="0"/>
              <a:t> Input: May also be generated by programs “similar” to graphics, or animation programs.</a:t>
            </a:r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 Brief Look at Multimedia Data:</a:t>
            </a:r>
            <a:br>
              <a:rPr lang="en-US" smtClean="0"/>
            </a:br>
            <a:r>
              <a:rPr lang="en-US" smtClean="0"/>
              <a:t>Input and Format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038600"/>
          </a:xfrm>
        </p:spPr>
        <p:txBody>
          <a:bodyPr/>
          <a:lstStyle/>
          <a:p>
            <a:pPr eaLnBrk="1" hangingPunct="1"/>
            <a:r>
              <a:rPr lang="en-US" sz="2400" b="1" u="sng" smtClean="0"/>
              <a:t>Images</a:t>
            </a:r>
            <a:endParaRPr lang="en-US" sz="2400" smtClean="0"/>
          </a:p>
          <a:p>
            <a:pPr eaLnBrk="1" hangingPunct="1"/>
            <a:r>
              <a:rPr lang="en-US" sz="2400" smtClean="0"/>
              <a:t>Stored at 1 bit per pixel (Black and White), 8 Bits per pixel (Grey Scale, Colour Map) or 24 Bits per pixel (True Colour)</a:t>
            </a:r>
          </a:p>
          <a:p>
            <a:pPr eaLnBrk="1" hangingPunct="1"/>
            <a:r>
              <a:rPr lang="en-US" sz="2400" smtClean="0"/>
              <a:t> Size: a 512x512 Grey scale image takes up 1/4 MB, a 512x512</a:t>
            </a:r>
          </a:p>
          <a:p>
            <a:pPr eaLnBrk="1" hangingPunct="1"/>
            <a:r>
              <a:rPr lang="en-US" sz="2400" smtClean="0"/>
              <a:t>24 bit image takes 3/4 MB with no compression.</a:t>
            </a:r>
          </a:p>
          <a:p>
            <a:pPr eaLnBrk="1" hangingPunct="1"/>
            <a:endParaRPr lang="en-US" smtClean="0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 Brief Look at Multimedia Data:</a:t>
            </a:r>
            <a:br>
              <a:rPr lang="en-US" smtClean="0"/>
            </a:br>
            <a:r>
              <a:rPr lang="en-US" smtClean="0"/>
              <a:t>Input and Format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u="sng" smtClean="0"/>
              <a:t>Images</a:t>
            </a:r>
            <a:endParaRPr lang="en-US" smtClean="0"/>
          </a:p>
          <a:p>
            <a:pPr eaLnBrk="1" hangingPunct="1"/>
            <a:r>
              <a:rPr lang="en-US" smtClean="0"/>
              <a:t>This overhead soon increases with image size — modern</a:t>
            </a:r>
          </a:p>
          <a:p>
            <a:pPr eaLnBrk="1" hangingPunct="1"/>
            <a:r>
              <a:rPr lang="en-US" smtClean="0"/>
              <a:t>high digital camera 10+ Megapixels  29MB uncompressed!</a:t>
            </a:r>
          </a:p>
          <a:p>
            <a:pPr eaLnBrk="1" hangingPunct="1"/>
            <a:r>
              <a:rPr lang="en-US" smtClean="0"/>
              <a:t> </a:t>
            </a:r>
            <a:r>
              <a:rPr lang="en-US" b="1" smtClean="0"/>
              <a:t>Compression is commonly applied.</a:t>
            </a:r>
            <a:endParaRPr lang="en-US" smtClean="0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 Brief Look at Multimedia Data:</a:t>
            </a:r>
            <a:br>
              <a:rPr lang="en-US" smtClean="0"/>
            </a:br>
            <a:r>
              <a:rPr lang="en-US" smtClean="0"/>
              <a:t>Input and Format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u="sng" smtClean="0"/>
              <a:t> Audio</a:t>
            </a:r>
          </a:p>
          <a:p>
            <a:pPr eaLnBrk="1" hangingPunct="1"/>
            <a:r>
              <a:rPr lang="en-US" smtClean="0"/>
              <a:t> Audio signals are continuous analog signals.</a:t>
            </a:r>
          </a:p>
          <a:p>
            <a:pPr eaLnBrk="1" hangingPunct="1"/>
            <a:r>
              <a:rPr lang="en-US" smtClean="0"/>
              <a:t> Input: microphones and then digitised and stored</a:t>
            </a:r>
          </a:p>
          <a:p>
            <a:pPr eaLnBrk="1" hangingPunct="1"/>
            <a:r>
              <a:rPr lang="en-US" smtClean="0"/>
              <a:t> CD Quality Audio requires 16-bit sampling at 44.1 KHz</a:t>
            </a:r>
          </a:p>
          <a:p>
            <a:pPr eaLnBrk="1" hangingPunct="1"/>
            <a:r>
              <a:rPr lang="en-US" smtClean="0"/>
              <a:t>Even higher audiophile rates (e.g. 24-bit, 96 KHz)</a:t>
            </a: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 Brief Look at Multimedia Data:</a:t>
            </a:r>
            <a:br>
              <a:rPr lang="en-US" smtClean="0"/>
            </a:br>
            <a:r>
              <a:rPr lang="en-US" smtClean="0"/>
              <a:t>Input and Format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4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u="sng" smtClean="0"/>
              <a:t> Audio</a:t>
            </a:r>
          </a:p>
          <a:p>
            <a:pPr eaLnBrk="1" hangingPunct="1"/>
            <a:r>
              <a:rPr lang="en-US" smtClean="0"/>
              <a:t>1 Minute of Mono CD quality (uncompressed) audio requires 5 MB.</a:t>
            </a:r>
          </a:p>
          <a:p>
            <a:pPr eaLnBrk="1" hangingPunct="1"/>
            <a:r>
              <a:rPr lang="en-US" smtClean="0"/>
              <a:t> 1 Minute of Stereo CD quality (uncompressed) audio requires 10 MB.</a:t>
            </a:r>
          </a:p>
          <a:p>
            <a:pPr eaLnBrk="1" hangingPunct="1"/>
            <a:r>
              <a:rPr lang="en-US" smtClean="0"/>
              <a:t> Usually </a:t>
            </a:r>
            <a:r>
              <a:rPr lang="en-US" b="1" smtClean="0"/>
              <a:t>compressed (E.g. MP3, AAC, Flac, Ogg Vorbis).</a:t>
            </a:r>
            <a:endParaRPr lang="en-US" smtClean="0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 Brief Look at Multimedia Data:</a:t>
            </a:r>
            <a:br>
              <a:rPr lang="en-US" smtClean="0"/>
            </a:br>
            <a:r>
              <a:rPr lang="en-US" smtClean="0"/>
              <a:t>Input and Format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1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u="sng" smtClean="0"/>
              <a:t>  Video </a:t>
            </a:r>
          </a:p>
          <a:p>
            <a:pPr eaLnBrk="1" hangingPunct="1"/>
            <a:r>
              <a:rPr lang="en-US" sz="2400" smtClean="0"/>
              <a:t>Input: Analog Video is usually captured by a video camera and then digitized.</a:t>
            </a:r>
          </a:p>
          <a:p>
            <a:pPr eaLnBrk="1" hangingPunct="1"/>
            <a:r>
              <a:rPr lang="en-US" sz="2400" smtClean="0"/>
              <a:t> There are a variety of video (analog and digital) formats</a:t>
            </a:r>
          </a:p>
          <a:p>
            <a:pPr eaLnBrk="1" hangingPunct="1"/>
            <a:r>
              <a:rPr lang="en-US" sz="2400" smtClean="0"/>
              <a:t> Raw video can be regarded as being a series of single images.</a:t>
            </a:r>
          </a:p>
          <a:p>
            <a:pPr eaLnBrk="1" hangingPunct="1"/>
            <a:r>
              <a:rPr lang="en-US" sz="2400" smtClean="0"/>
              <a:t>There are typically 25, 30 or 50 frames per second</a:t>
            </a:r>
            <a:r>
              <a:rPr lang="en-US" smtClean="0"/>
              <a:t>.</a:t>
            </a:r>
            <a:endParaRPr lang="en-US" u="sng" smtClean="0"/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 Brief Look at Multimedia Data:</a:t>
            </a:r>
            <a:br>
              <a:rPr lang="en-US" smtClean="0"/>
            </a:br>
            <a:r>
              <a:rPr lang="en-US" smtClean="0"/>
              <a:t>Input and Format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693025" cy="4191000"/>
          </a:xfrm>
        </p:spPr>
        <p:txBody>
          <a:bodyPr>
            <a:normAutofit fontScale="925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u="sng" dirty="0" smtClean="0"/>
              <a:t> Video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E.g. A 512  512 size monochrome video images take 6.25MB for a second to store uncompressed.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 Typical PAL digital video (720  576 pixels per </a:t>
            </a:r>
            <a:r>
              <a:rPr lang="en-US" sz="2400" dirty="0" err="1" smtClean="0"/>
              <a:t>colour</a:t>
            </a:r>
            <a:r>
              <a:rPr lang="en-US" sz="2400" dirty="0" smtClean="0"/>
              <a:t> frame).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High Definition video on Blu-ray (up to 19201080 = 2 Megapixels per frame) Digital </a:t>
            </a:r>
            <a:r>
              <a:rPr lang="en-US" sz="2400" dirty="0"/>
              <a:t>video clearly needs to be compressed for most times.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 </a:t>
            </a:r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 Brief Look at Multimedia Data:</a:t>
            </a:r>
            <a:br>
              <a:rPr lang="en-US" smtClean="0"/>
            </a:br>
            <a:r>
              <a:rPr lang="en-US" smtClean="0"/>
              <a:t>Input and Format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693025" cy="4038600"/>
          </a:xfrm>
        </p:spPr>
        <p:txBody>
          <a:bodyPr/>
          <a:lstStyle/>
          <a:p>
            <a:pPr eaLnBrk="1" hangingPunct="1"/>
            <a:r>
              <a:rPr lang="en-US" sz="2400" smtClean="0"/>
              <a:t>How can we compress data?</a:t>
            </a:r>
          </a:p>
          <a:p>
            <a:pPr eaLnBrk="1" hangingPunct="1"/>
            <a:r>
              <a:rPr lang="en-US" sz="2400" smtClean="0"/>
              <a:t>Lossy v Lossless :</a:t>
            </a:r>
          </a:p>
          <a:p>
            <a:pPr eaLnBrk="1" hangingPunct="1"/>
            <a:r>
              <a:rPr lang="en-US" sz="2400" smtClean="0"/>
              <a:t>Lossless : Ideal (e.g. zip, unix compress) not good enough for MM data!</a:t>
            </a:r>
          </a:p>
          <a:p>
            <a:pPr eaLnBrk="1" hangingPunct="1"/>
            <a:r>
              <a:rPr lang="en-US" sz="2400" smtClean="0"/>
              <a:t>Lossy :Throw away nonessential (perceptually less relevant) parts of the data stream FILTER the data somehow. Examples: MP3, JPEG, MPEG Video</a:t>
            </a:r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Multimedia Data Compression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eaLnBrk="1" hangingPunct="1">
              <a:buClr>
                <a:srgbClr val="FF0066"/>
              </a:buClr>
              <a:buSzTx/>
              <a:buFont typeface="Wingdings" pitchFamily="2" charset="2"/>
              <a:buNone/>
              <a:defRPr/>
            </a:pPr>
            <a:r>
              <a:rPr lang="en-US" altLang="zh-HK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Multimedia uses and application examples</a:t>
            </a:r>
            <a:r>
              <a:rPr lang="en-US" altLang="zh-TW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marL="839788" lvl="1" indent="-495300" eaLnBrk="1" hangingPunct="1">
              <a:defRPr/>
            </a:pPr>
            <a:r>
              <a:rPr lang="en-US" altLang="zh-TW" dirty="0" smtClean="0"/>
              <a:t>Video conferencing</a:t>
            </a:r>
          </a:p>
          <a:p>
            <a:pPr marL="839788" lvl="1" indent="-495300" eaLnBrk="1" hangingPunct="1">
              <a:defRPr/>
            </a:pPr>
            <a:r>
              <a:rPr lang="en-US" altLang="zh-TW" dirty="0" smtClean="0"/>
              <a:t>Multimedia kiosk in shopping mall</a:t>
            </a:r>
          </a:p>
          <a:p>
            <a:pPr marL="839788" lvl="1" indent="-495300" eaLnBrk="1" hangingPunct="1">
              <a:defRPr/>
            </a:pPr>
            <a:r>
              <a:rPr lang="en-US" altLang="zh-TW" dirty="0" smtClean="0"/>
              <a:t>LED display panel in bus stops</a:t>
            </a:r>
          </a:p>
          <a:p>
            <a:pPr marL="839788" lvl="1" indent="-495300" eaLnBrk="1" hangingPunct="1">
              <a:defRPr/>
            </a:pPr>
            <a:r>
              <a:rPr lang="en-US" altLang="zh-TW" dirty="0" smtClean="0"/>
              <a:t>Web-based learning systems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6868" name="Picture 5" descr="DSCN76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4267200"/>
            <a:ext cx="2362200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Picture 7" descr="DSCN7598"/>
          <p:cNvPicPr>
            <a:picLocks noChangeAspect="1" noChangeArrowheads="1"/>
          </p:cNvPicPr>
          <p:nvPr/>
        </p:nvPicPr>
        <p:blipFill>
          <a:blip r:embed="rId3" cstate="print"/>
          <a:srcRect t="13597"/>
          <a:stretch>
            <a:fillRect/>
          </a:stretch>
        </p:blipFill>
        <p:spPr bwMode="auto">
          <a:xfrm>
            <a:off x="4191000" y="4267200"/>
            <a:ext cx="182880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4" descr="DSCN759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4191000"/>
            <a:ext cx="162718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157662"/>
          </a:xfrm>
        </p:spPr>
        <p:txBody>
          <a:bodyPr>
            <a:normAutofit/>
          </a:bodyPr>
          <a:lstStyle/>
          <a:p>
            <a:pPr marL="495300" indent="-495300" eaLnBrk="1" fontAlgn="auto" hangingPunct="1">
              <a:spcAft>
                <a:spcPts val="0"/>
              </a:spcAft>
              <a:buClr>
                <a:srgbClr val="FF0066"/>
              </a:buClr>
              <a:buSzTx/>
              <a:buFont typeface="Wingdings" pitchFamily="2" charset="2"/>
              <a:buNone/>
              <a:defRPr/>
            </a:pPr>
            <a:r>
              <a:rPr lang="en-US" altLang="zh-TW" sz="3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Definition :</a:t>
            </a:r>
          </a:p>
          <a:p>
            <a:pPr marL="763588" lvl="1" indent="-419100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altLang="zh-TW" sz="3000" dirty="0" smtClean="0"/>
              <a:t>A </a:t>
            </a:r>
            <a:r>
              <a:rPr lang="en-US" altLang="zh-TW" sz="3000" b="1" i="1" dirty="0" smtClean="0"/>
              <a:t>computer platform</a:t>
            </a:r>
            <a:r>
              <a:rPr lang="en-US" altLang="zh-TW" sz="3000" dirty="0" smtClean="0"/>
              <a:t>, </a:t>
            </a:r>
            <a:r>
              <a:rPr lang="en-US" altLang="zh-TW" sz="3000" b="1" i="1" dirty="0" smtClean="0"/>
              <a:t>communications network</a:t>
            </a:r>
            <a:r>
              <a:rPr lang="en-US" altLang="zh-TW" sz="3000" dirty="0" smtClean="0"/>
              <a:t> or </a:t>
            </a:r>
            <a:r>
              <a:rPr lang="en-US" altLang="zh-TW" sz="3000" b="1" i="1" dirty="0" smtClean="0"/>
              <a:t>software tool</a:t>
            </a:r>
            <a:r>
              <a:rPr lang="en-US" altLang="zh-TW" sz="3000" dirty="0" smtClean="0"/>
              <a:t> that supports the </a:t>
            </a:r>
            <a:r>
              <a:rPr lang="en-US" altLang="zh-TW" sz="3000" b="1" i="1" dirty="0" smtClean="0"/>
              <a:t>interactive</a:t>
            </a:r>
            <a:r>
              <a:rPr lang="en-US" altLang="zh-TW" sz="3000" dirty="0" smtClean="0"/>
              <a:t> use of at least one of the following types of information - audio, still image, motion video, text and graphics.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63588" lvl="1" indent="-419100" eaLnBrk="1" hangingPunct="1"/>
            <a:endParaRPr lang="en-US" altLang="zh-TW" sz="2200" smtClean="0"/>
          </a:p>
          <a:p>
            <a:pPr marL="763588" lvl="1" indent="-419100" eaLnBrk="1" hangingPunct="1"/>
            <a:r>
              <a:rPr lang="en-US" altLang="zh-TW" sz="2200" smtClean="0"/>
              <a:t>1945 – Bush wrote about Memex</a:t>
            </a:r>
          </a:p>
          <a:p>
            <a:pPr marL="763588" lvl="1" indent="-419100" eaLnBrk="1" hangingPunct="1"/>
            <a:r>
              <a:rPr lang="en-US" altLang="zh-TW" sz="2200" smtClean="0"/>
              <a:t>1967 – Negroponte formed the Architecture Machine Group at MIT</a:t>
            </a:r>
          </a:p>
          <a:p>
            <a:pPr marL="763588" lvl="1" indent="-419100" eaLnBrk="1" hangingPunct="1"/>
            <a:r>
              <a:rPr lang="en-US" altLang="zh-TW" sz="2200" smtClean="0"/>
              <a:t>1969 – Nelson &amp; Van Dam hypertext editor at Brown</a:t>
            </a:r>
          </a:p>
          <a:p>
            <a:pPr marL="763588" lvl="1" indent="-419100" eaLnBrk="1" hangingPunct="1"/>
            <a:r>
              <a:rPr lang="en-US" altLang="zh-TW" sz="2200" smtClean="0"/>
              <a:t>Birth of The Internet</a:t>
            </a:r>
          </a:p>
          <a:p>
            <a:pPr marL="763588" lvl="1" indent="-419100" eaLnBrk="1" hangingPunct="1"/>
            <a:r>
              <a:rPr lang="en-US" altLang="zh-TW" sz="2200" smtClean="0"/>
              <a:t>1971 – Email</a:t>
            </a:r>
          </a:p>
          <a:p>
            <a:pPr marL="763588" lvl="1" indent="-419100" eaLnBrk="1" hangingPunct="1"/>
            <a:r>
              <a:rPr lang="en-US" altLang="zh-TW" sz="2200" smtClean="0"/>
              <a:t>1976 – Architecture Machine Group proposal to DARPA: Multiple Media</a:t>
            </a:r>
          </a:p>
          <a:p>
            <a:pPr marL="763588" lvl="1" indent="-419100" eaLnBrk="1" hangingPunct="1"/>
            <a:r>
              <a:rPr lang="en-US" altLang="zh-TW" sz="2200" smtClean="0"/>
              <a:t>1980 – Lippman &amp; Mohl: Aspen Movie Map</a:t>
            </a:r>
          </a:p>
          <a:p>
            <a:pPr eaLnBrk="1" hangingPunct="1"/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95300" indent="-495300" eaLnBrk="1" fontAlgn="auto" hangingPunct="1">
              <a:spcAft>
                <a:spcPts val="0"/>
              </a:spcAft>
              <a:defRPr/>
            </a:pPr>
            <a:r>
              <a:rPr lang="en-US" altLang="zh-HK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History of Multimedia Systems</a:t>
            </a:r>
            <a:r>
              <a:rPr lang="en-US" altLang="zh-TW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zh-TW" sz="2200" smtClean="0"/>
              <a:t>1983 – Backer: Electronic Book</a:t>
            </a:r>
          </a:p>
          <a:p>
            <a:pPr lvl="1" eaLnBrk="1" hangingPunct="1"/>
            <a:r>
              <a:rPr lang="en-US" altLang="zh-TW" sz="2200" smtClean="0"/>
              <a:t>1985 – Negroponte, Wiesner: opened MIT Media Lab</a:t>
            </a:r>
          </a:p>
          <a:p>
            <a:pPr lvl="1" eaLnBrk="1" hangingPunct="1"/>
            <a:r>
              <a:rPr lang="en-US" altLang="zh-TW" sz="2200" smtClean="0"/>
              <a:t>1989 – Tim Berners-Lee proposed the World Wide Web to CERN (European Council for Nuclear Research)</a:t>
            </a:r>
          </a:p>
          <a:p>
            <a:pPr lvl="1" eaLnBrk="1" hangingPunct="1"/>
            <a:r>
              <a:rPr lang="en-US" altLang="zh-TW" sz="2200" smtClean="0"/>
              <a:t>1990 – K. Hooper Woosey, Apple Multimedia Lab, 100 people, educ.</a:t>
            </a:r>
          </a:p>
          <a:p>
            <a:pPr lvl="1" eaLnBrk="1" hangingPunct="1"/>
            <a:r>
              <a:rPr lang="en-US" altLang="zh-TW" sz="2200" smtClean="0"/>
              <a:t>1991 – Apple Multimedia Lab: Visual Almanac, Classroom MM Kiosk</a:t>
            </a:r>
          </a:p>
          <a:p>
            <a:pPr lvl="1" eaLnBrk="1" hangingPunct="1"/>
            <a:r>
              <a:rPr lang="en-US" altLang="zh-TW" sz="2200" smtClean="0"/>
              <a:t>1992 – the first M-bone audio multicast on the Net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zh-TW" smtClean="0"/>
              <a:t>1993 – U. Illinois National Center for Supercomputing Applications: NCSA Mosaic</a:t>
            </a:r>
          </a:p>
          <a:p>
            <a:pPr lvl="1" eaLnBrk="1" hangingPunct="1"/>
            <a:r>
              <a:rPr lang="en-US" altLang="zh-TW" smtClean="0"/>
              <a:t>1994 – Jim Clark and Marc Andreesen: Netscape</a:t>
            </a:r>
          </a:p>
          <a:p>
            <a:pPr lvl="1" eaLnBrk="1" hangingPunct="1"/>
            <a:r>
              <a:rPr lang="en-US" altLang="zh-TW" smtClean="0"/>
              <a:t>1995 – JAVA for platform-independent application development. Duke is the first applet</a:t>
            </a:r>
          </a:p>
          <a:p>
            <a:pPr lvl="1" eaLnBrk="1" hangingPunct="1"/>
            <a:r>
              <a:rPr lang="en-US" altLang="zh-TW" smtClean="0"/>
              <a:t>1996 – Microsoft, Internet Explorer</a:t>
            </a:r>
          </a:p>
          <a:p>
            <a:pPr eaLnBrk="1" hangingPunct="1"/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H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History of Multimedia Systems</a:t>
            </a:r>
            <a:r>
              <a:rPr lang="en-US" altLang="zh-TW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: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A </a:t>
            </a:r>
            <a:r>
              <a:rPr lang="en-US" sz="2400" b="1" smtClean="0"/>
              <a:t>Multimedia system has four basic characteristics:</a:t>
            </a:r>
          </a:p>
          <a:p>
            <a:pPr eaLnBrk="1" hangingPunct="1"/>
            <a:r>
              <a:rPr lang="en-US" sz="2400" smtClean="0"/>
              <a:t> Multimedia systems must be computer controlled.</a:t>
            </a:r>
          </a:p>
          <a:p>
            <a:pPr eaLnBrk="1" hangingPunct="1"/>
            <a:r>
              <a:rPr lang="en-US" sz="2400" smtClean="0"/>
              <a:t> Multimedia systems are integrated.</a:t>
            </a:r>
          </a:p>
          <a:p>
            <a:pPr eaLnBrk="1" hangingPunct="1"/>
            <a:r>
              <a:rPr lang="en-US" sz="2400" smtClean="0"/>
              <a:t> The information they handle must be represented digitally.</a:t>
            </a:r>
          </a:p>
          <a:p>
            <a:pPr eaLnBrk="1" hangingPunct="1"/>
            <a:r>
              <a:rPr lang="en-US" sz="2400" smtClean="0"/>
              <a:t> The interface to the final presentation of media is usually interactive.</a:t>
            </a:r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Characteristics of a Multimedia System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Distributed Networks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 smtClean="0"/>
              <a:t> Temporal relationship between data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dirty="0" smtClean="0"/>
              <a:t>– </a:t>
            </a:r>
            <a:r>
              <a:rPr lang="en-US" sz="2400" dirty="0"/>
              <a:t>Render different data at same time — continuously.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/>
              <a:t>– Sequencing within the media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dirty="0"/>
              <a:t>playing frames in correct order/time frame in video.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dirty="0"/>
              <a:t>Synchronization — inter-media scheduling E.g. Video and Audio conversation</a:t>
            </a:r>
            <a:r>
              <a:rPr lang="en-US" b="1" dirty="0" smtClean="0"/>
              <a:t>.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b="1" dirty="0" smtClean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Challenges for Multimedia Systems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 key issues multimedia systems need to deal with here are: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/>
              <a:t>-</a:t>
            </a:r>
            <a:r>
              <a:rPr lang="en-US" dirty="0" smtClean="0"/>
              <a:t>How to represent and store temporal information.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/>
              <a:t>-</a:t>
            </a:r>
            <a:r>
              <a:rPr lang="en-US" dirty="0" smtClean="0"/>
              <a:t>How to strictly maintain the temporal relationships on play</a:t>
            </a:r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Key Issues for Multimedia Systems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187</TotalTime>
  <Words>1381</Words>
  <Application>Microsoft Office PowerPoint</Application>
  <PresentationFormat>On-screen Show (4:3)</PresentationFormat>
  <Paragraphs>147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Lucida Sans Unicode</vt:lpstr>
      <vt:lpstr>Wingdings 3</vt:lpstr>
      <vt:lpstr>Verdana</vt:lpstr>
      <vt:lpstr>Wingdings 2</vt:lpstr>
      <vt:lpstr>Calibri</vt:lpstr>
      <vt:lpstr>微軟正黑體</vt:lpstr>
      <vt:lpstr>Wingdings</vt:lpstr>
      <vt:lpstr>Concourse</vt:lpstr>
      <vt:lpstr>Multimedia Systems</vt:lpstr>
      <vt:lpstr>WHAT IS MULTIMEDIA?</vt:lpstr>
      <vt:lpstr>Slide 3</vt:lpstr>
      <vt:lpstr>History of Multimedia Systems :</vt:lpstr>
      <vt:lpstr>Slide 5</vt:lpstr>
      <vt:lpstr>History of Multimedia Systems :</vt:lpstr>
      <vt:lpstr>Characteristics of a Multimedia System</vt:lpstr>
      <vt:lpstr>Challenges for Multimedia Systems</vt:lpstr>
      <vt:lpstr>Key Issues for Multimedia Systems</vt:lpstr>
      <vt:lpstr>Key Issues for Multimedia Systems</vt:lpstr>
      <vt:lpstr>Desirable Features for a Multimedia System</vt:lpstr>
      <vt:lpstr>Desirable Features for a Multimedia System</vt:lpstr>
      <vt:lpstr>Desirable Features for a Multimedia System</vt:lpstr>
      <vt:lpstr>Components of a Multimedia System</vt:lpstr>
      <vt:lpstr>Components of a Multimedia System</vt:lpstr>
      <vt:lpstr>A Brief Look at Multimedia Data: Input and Format</vt:lpstr>
      <vt:lpstr>A Brief Look at Multimedia Data: Input and Format</vt:lpstr>
      <vt:lpstr>A Brief Look at Multimedia Data: Input and Format</vt:lpstr>
      <vt:lpstr>A Brief Look at Multimedia Data: Input and Format</vt:lpstr>
      <vt:lpstr>A Brief Look at Multimedia Data: Input and Format</vt:lpstr>
      <vt:lpstr>A Brief Look at Multimedia Data: Input and Format</vt:lpstr>
      <vt:lpstr>A Brief Look at Multimedia Data: Input and Format</vt:lpstr>
      <vt:lpstr>A Brief Look at Multimedia Data: Input and Format</vt:lpstr>
      <vt:lpstr>A Brief Look at Multimedia Data: Input and Format</vt:lpstr>
      <vt:lpstr>A Brief Look at Multimedia Data: Input and Format</vt:lpstr>
      <vt:lpstr>A Brief Look at Multimedia Data: Input and Format</vt:lpstr>
      <vt:lpstr>Multimedia Data Compression</vt:lpstr>
      <vt:lpstr>Slide 28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MULTIMEDIA</dc:title>
  <dc:creator>Kenshin</dc:creator>
  <cp:lastModifiedBy>promila</cp:lastModifiedBy>
  <cp:revision>94</cp:revision>
  <dcterms:created xsi:type="dcterms:W3CDTF">2010-06-17T04:15:48Z</dcterms:created>
  <dcterms:modified xsi:type="dcterms:W3CDTF">2018-07-30T03:59:04Z</dcterms:modified>
</cp:coreProperties>
</file>