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56"/>
  </p:notesMasterIdLst>
  <p:handoutMasterIdLst>
    <p:handoutMasterId r:id="rId57"/>
  </p:handoutMasterIdLst>
  <p:sldIdLst>
    <p:sldId id="256" r:id="rId2"/>
    <p:sldId id="391" r:id="rId3"/>
    <p:sldId id="258" r:id="rId4"/>
    <p:sldId id="370" r:id="rId5"/>
    <p:sldId id="260" r:id="rId6"/>
    <p:sldId id="266" r:id="rId7"/>
    <p:sldId id="267" r:id="rId8"/>
    <p:sldId id="269" r:id="rId9"/>
    <p:sldId id="372" r:id="rId10"/>
    <p:sldId id="374" r:id="rId11"/>
    <p:sldId id="273" r:id="rId12"/>
    <p:sldId id="274" r:id="rId13"/>
    <p:sldId id="275" r:id="rId14"/>
    <p:sldId id="279" r:id="rId15"/>
    <p:sldId id="294" r:id="rId16"/>
    <p:sldId id="281" r:id="rId17"/>
    <p:sldId id="280" r:id="rId18"/>
    <p:sldId id="282" r:id="rId19"/>
    <p:sldId id="380" r:id="rId20"/>
    <p:sldId id="289" r:id="rId21"/>
    <p:sldId id="290" r:id="rId22"/>
    <p:sldId id="295" r:id="rId23"/>
    <p:sldId id="296" r:id="rId24"/>
    <p:sldId id="297" r:id="rId25"/>
    <p:sldId id="298" r:id="rId26"/>
    <p:sldId id="389" r:id="rId27"/>
    <p:sldId id="299" r:id="rId28"/>
    <p:sldId id="390" r:id="rId29"/>
    <p:sldId id="300" r:id="rId30"/>
    <p:sldId id="301" r:id="rId31"/>
    <p:sldId id="302" r:id="rId32"/>
    <p:sldId id="313" r:id="rId33"/>
    <p:sldId id="316" r:id="rId34"/>
    <p:sldId id="320" r:id="rId35"/>
    <p:sldId id="321" r:id="rId36"/>
    <p:sldId id="324" r:id="rId37"/>
    <p:sldId id="325" r:id="rId38"/>
    <p:sldId id="327" r:id="rId39"/>
    <p:sldId id="330" r:id="rId40"/>
    <p:sldId id="337" r:id="rId41"/>
    <p:sldId id="338" r:id="rId42"/>
    <p:sldId id="340" r:id="rId43"/>
    <p:sldId id="342" r:id="rId44"/>
    <p:sldId id="344" r:id="rId45"/>
    <p:sldId id="354" r:id="rId46"/>
    <p:sldId id="358" r:id="rId47"/>
    <p:sldId id="359" r:id="rId48"/>
    <p:sldId id="361" r:id="rId49"/>
    <p:sldId id="362" r:id="rId50"/>
    <p:sldId id="367" r:id="rId51"/>
    <p:sldId id="365" r:id="rId52"/>
    <p:sldId id="366" r:id="rId53"/>
    <p:sldId id="368" r:id="rId54"/>
    <p:sldId id="369" r:id="rId5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2B6BA7C-318A-46DE-B035-5532F4D09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CEC28C5-A2D5-4635-B8CC-B3520968E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157D6-F60B-4FBA-8B4B-E275FFE8A493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15EAA-0E9A-466F-9ACE-075893793A73}" type="slidenum">
              <a:rPr lang="en-US" smtClean="0">
                <a:latin typeface="Times New Roman" pitchFamily="18" charset="0"/>
              </a:rPr>
              <a:pPr/>
              <a:t>34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DE95CB-F948-4056-AD1C-2CEC8261DC79}" type="slidenum">
              <a:rPr lang="en-US" smtClean="0">
                <a:latin typeface="Times New Roman" pitchFamily="18" charset="0"/>
              </a:rPr>
              <a:pPr/>
              <a:t>35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9544C3-CCD5-4049-9A47-9FCF86039C2B}" type="slidenum">
              <a:rPr lang="en-US" smtClean="0">
                <a:latin typeface="Times New Roman" pitchFamily="18" charset="0"/>
              </a:rPr>
              <a:pPr/>
              <a:t>39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kumimoji="0" lang="en-US" sz="2400" smtClean="0">
                <a:latin typeface="Times New Roman" pitchFamily="18" charset="0"/>
              </a:rPr>
              <a:t>Features to look for in an authoring tool: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ease of use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interface tools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transitions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navigation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search engines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media support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cross-platform capabilities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playback environment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development tools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efficiency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scripting language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kumimoji="0" lang="en-US" sz="2400" smtClean="0">
                <a:latin typeface="Times New Roman" pitchFamily="18" charset="0"/>
              </a:rPr>
              <a:t>logistic management tools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715844-0867-4A46-92D9-11867F2063E1}" type="slidenum">
              <a:rPr lang="en-US" smtClean="0">
                <a:latin typeface="Times New Roman" pitchFamily="18" charset="0"/>
              </a:rPr>
              <a:pPr/>
              <a:t>40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E0AD1A-9A29-4AC0-8927-238B2181E89F}" type="slidenum">
              <a:rPr lang="en-US" smtClean="0">
                <a:latin typeface="Times New Roman" pitchFamily="18" charset="0"/>
              </a:rPr>
              <a:pPr/>
              <a:t>44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7/30/2018</a:t>
            </a: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ISMT multimedia 2002 Lecture on Multimedia Application Development Lifecycle /Slide ‹#› © Dr Vojislav B Mišić </a:t>
            </a: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7/30/2018</a:t>
            </a: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DDAF631C-A0B3-42C8-AA01-E52BC4905A95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2DBD8-DB16-459F-8425-A2303C80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7/30/2018</a:t>
            </a: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171AE740-CDA0-44A0-A8B6-76901662927F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0B6BD-EAF2-4256-A56B-BA09F19E2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7/30/2018</a:t>
            </a: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07809A49-0ADB-4614-A400-E3871E866DFE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790CA-81E2-4500-804F-154BF0B947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7/30/2018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9A218648-404C-4E23-9CDB-F442341E5718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CDB2A5-696C-41F7-BB5B-DF2AA4B96E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7/30/2018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23A062D8-0F11-45B2-B906-BF75EA2A36C5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678CA0-6BD2-4CF7-9E7E-556D4DD4D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7/30/2018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6D99DB02-CC03-4FDD-B2DB-EE3C092C8EBB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122767-94AC-477A-B7A3-5651C61EC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7/30/2018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A40BCDF6-FBC9-412C-80D3-FFDF368D1E97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E6CCF4-64AE-4315-8FDA-18D96D4C1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7/30/2018</a:t>
            </a: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FF89BCD0-FB0F-4AE7-B427-22A8E1352DF1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40B9B-0B89-4183-9DBA-14B0F22D1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7/30/2018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4E3F4372-A328-4E76-A7AA-556A71D7DEB1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CD41BA-5A64-4B6C-ADB2-F09ABFAB2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7/30/2018</a:t>
            </a: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B0F1E1A5-D14D-400C-9EC4-E2E9E7E17D32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EF389C4-BDD6-4750-A311-D12343E07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7/30/2018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ISMT multimedia 2002 Lecture on Multimedia Application Development Lifecycle /Slide </a:t>
            </a:r>
            <a:fld id="{FFB5A8D4-DBD9-45DC-8622-59D3BF7CF516}" type="slidenum">
              <a:rPr lang="en-US"/>
              <a:pPr>
                <a:defRPr/>
              </a:pPr>
              <a:t>‹#›</a:t>
            </a:fld>
            <a:r>
              <a:rPr lang="en-US"/>
              <a:t> © Dr Vojislav B Mišić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BEABE5-A2BD-49BE-AE5D-E7E28E359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4" r:id="rId2"/>
    <p:sldLayoutId id="2147483699" r:id="rId3"/>
    <p:sldLayoutId id="2147483700" r:id="rId4"/>
    <p:sldLayoutId id="2147483701" r:id="rId5"/>
    <p:sldLayoutId id="2147483702" r:id="rId6"/>
    <p:sldLayoutId id="2147483695" r:id="rId7"/>
    <p:sldLayoutId id="2147483703" r:id="rId8"/>
    <p:sldLayoutId id="2147483704" r:id="rId9"/>
    <p:sldLayoutId id="2147483696" r:id="rId10"/>
    <p:sldLayoutId id="2147483697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2209800"/>
          </a:xfrm>
          <a:ln>
            <a:headEnd/>
            <a:tailEnd/>
          </a:ln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Multimedia Application Development Lifecycle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en-US" smtClean="0"/>
              <a:t>Pooja</a:t>
            </a:r>
          </a:p>
          <a:p>
            <a:pPr marR="0"/>
            <a:r>
              <a:rPr lang="en-US" smtClean="0"/>
              <a:t>GPES, Manesar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$"/>
            </a:pPr>
            <a:r>
              <a:rPr lang="en-US" smtClean="0"/>
              <a:t>Funding: the process of finding sources of capital to develop your product</a:t>
            </a:r>
          </a:p>
          <a:p>
            <a:pPr>
              <a:buFontTx/>
              <a:buChar char="$"/>
            </a:pPr>
            <a:r>
              <a:rPr lang="en-US" smtClean="0"/>
              <a:t>Various types of funding:</a:t>
            </a:r>
          </a:p>
          <a:p>
            <a:pPr lvl="1">
              <a:buFontTx/>
              <a:buChar char="$"/>
            </a:pPr>
            <a:r>
              <a:rPr lang="en-US" smtClean="0"/>
              <a:t>loans</a:t>
            </a:r>
          </a:p>
          <a:p>
            <a:pPr lvl="1">
              <a:buFontTx/>
              <a:buChar char="$"/>
            </a:pPr>
            <a:r>
              <a:rPr lang="en-US" smtClean="0"/>
              <a:t>grants</a:t>
            </a:r>
          </a:p>
          <a:p>
            <a:pPr lvl="1">
              <a:buFontTx/>
              <a:buChar char="$"/>
            </a:pPr>
            <a:r>
              <a:rPr lang="en-US" smtClean="0"/>
              <a:t>self-funding</a:t>
            </a:r>
          </a:p>
          <a:p>
            <a:pPr lvl="1">
              <a:buFontTx/>
              <a:buChar char="$"/>
            </a:pPr>
            <a:r>
              <a:rPr lang="en-US" smtClean="0"/>
              <a:t>venture capital</a:t>
            </a:r>
          </a:p>
          <a:p>
            <a:pPr>
              <a:buFont typeface="Wingdings" pitchFamily="2" charset="2"/>
              <a:buChar char="M"/>
            </a:pPr>
            <a:r>
              <a:rPr lang="en-US" smtClean="0"/>
              <a:t>But: each has good and bad sides</a:t>
            </a:r>
          </a:p>
        </p:txBody>
      </p:sp>
      <p:sp>
        <p:nvSpPr>
          <p:cNvPr id="1229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Finances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Many different specialties are required in each phase of the project</a:t>
            </a:r>
          </a:p>
          <a:p>
            <a:r>
              <a:rPr lang="en-US" smtClean="0"/>
              <a:t>Both technical and artistic specialties are needed</a:t>
            </a:r>
          </a:p>
          <a:p>
            <a:r>
              <a:rPr lang="en-US" smtClean="0"/>
              <a:t>They have different</a:t>
            </a:r>
          </a:p>
          <a:p>
            <a:pPr lvl="1"/>
            <a:r>
              <a:rPr lang="en-US" smtClean="0"/>
              <a:t>backgrounds (professional and cultural)</a:t>
            </a:r>
          </a:p>
          <a:p>
            <a:pPr lvl="1"/>
            <a:r>
              <a:rPr lang="en-US" smtClean="0"/>
              <a:t>skills and expertise</a:t>
            </a:r>
          </a:p>
          <a:p>
            <a:pPr lvl="1"/>
            <a:r>
              <a:rPr lang="en-US" smtClean="0"/>
              <a:t>and, of course, personalities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People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Different types of resources</a:t>
            </a:r>
          </a:p>
          <a:p>
            <a:pPr lvl="1"/>
            <a:r>
              <a:rPr lang="en-US" smtClean="0"/>
              <a:t>Computer hardware and software</a:t>
            </a:r>
          </a:p>
          <a:p>
            <a:pPr lvl="1"/>
            <a:r>
              <a:rPr lang="en-US" smtClean="0"/>
              <a:t>Production equipment</a:t>
            </a:r>
          </a:p>
          <a:p>
            <a:pPr lvl="1"/>
            <a:r>
              <a:rPr lang="en-US" smtClean="0"/>
              <a:t>Content (existing and new)</a:t>
            </a:r>
          </a:p>
          <a:p>
            <a:r>
              <a:rPr lang="en-US" smtClean="0"/>
              <a:t>How to obtain them?</a:t>
            </a:r>
          </a:p>
          <a:p>
            <a:pPr lvl="1"/>
            <a:r>
              <a:rPr lang="en-US" smtClean="0"/>
              <a:t>Borrow</a:t>
            </a:r>
          </a:p>
          <a:p>
            <a:pPr lvl="1"/>
            <a:r>
              <a:rPr lang="en-US" smtClean="0"/>
              <a:t>Lease</a:t>
            </a:r>
          </a:p>
          <a:p>
            <a:pPr lvl="1"/>
            <a:r>
              <a:rPr lang="en-US" smtClean="0"/>
              <a:t>Purchase</a:t>
            </a:r>
          </a:p>
          <a:p>
            <a:pPr lvl="1"/>
            <a:r>
              <a:rPr lang="en-US" smtClean="0"/>
              <a:t>Make your own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Material resources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Securing sources of funding</a:t>
            </a:r>
          </a:p>
          <a:p>
            <a:r>
              <a:rPr lang="en-US" smtClean="0"/>
              <a:t>Licensing content and/or technology</a:t>
            </a:r>
          </a:p>
          <a:p>
            <a:r>
              <a:rPr lang="en-US" smtClean="0"/>
              <a:t>Hiring employees or contractors</a:t>
            </a:r>
          </a:p>
          <a:p>
            <a:r>
              <a:rPr lang="en-US" smtClean="0"/>
              <a:t>Drafting contracts</a:t>
            </a:r>
          </a:p>
          <a:p>
            <a:r>
              <a:rPr lang="en-US" smtClean="0"/>
              <a:t>Purchasing or leasing the necessary equipment, props, office space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Legal issues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593850"/>
            <a:ext cx="5546725" cy="4425950"/>
          </a:xfrm>
        </p:spPr>
        <p:txBody>
          <a:bodyPr/>
          <a:lstStyle/>
          <a:p>
            <a:r>
              <a:rPr lang="en-US" smtClean="0"/>
              <a:t>Every multimedia project begins with an idea or concept</a:t>
            </a:r>
          </a:p>
          <a:p>
            <a:r>
              <a:rPr lang="en-US" smtClean="0"/>
              <a:t>The concept and the plan define a project</a:t>
            </a:r>
          </a:p>
          <a:p>
            <a:r>
              <a:rPr lang="en-US" smtClean="0"/>
              <a:t>Planning should make the realization of the concept as straightforward as possible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Phase 1: Conceptualization and Planning</a:t>
            </a:r>
          </a:p>
        </p:txBody>
      </p:sp>
      <p:pic>
        <p:nvPicPr>
          <p:cNvPr id="22532" name="Picture 4" descr="E:\Clipart\MISC\Cliche\FSA06966.WMF"/>
          <p:cNvPicPr>
            <a:picLocks noChangeAspect="1" noChangeArrowheads="1"/>
          </p:cNvPicPr>
          <p:nvPr>
            <p:ph type="clipArt"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166938"/>
            <a:ext cx="2343150" cy="313690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idx="1"/>
          </p:nvPr>
        </p:nvSpPr>
        <p:spPr>
          <a:xfrm>
            <a:off x="855663" y="2133600"/>
            <a:ext cx="8105775" cy="3886200"/>
          </a:xfrm>
        </p:spPr>
        <p:txBody>
          <a:bodyPr/>
          <a:lstStyle/>
          <a:p>
            <a:r>
              <a:rPr lang="en-US" smtClean="0"/>
              <a:t>Projects often start with a</a:t>
            </a:r>
            <a:br>
              <a:rPr lang="en-US" smtClean="0"/>
            </a:br>
            <a:r>
              <a:rPr lang="en-US" smtClean="0"/>
              <a:t>meeting to discuss the</a:t>
            </a:r>
            <a:br>
              <a:rPr lang="en-US" smtClean="0"/>
            </a:br>
            <a:r>
              <a:rPr lang="en-US" smtClean="0"/>
              <a:t>project direction and plan</a:t>
            </a:r>
          </a:p>
          <a:p>
            <a:r>
              <a:rPr lang="en-US" smtClean="0"/>
              <a:t>Usually only a group of key players</a:t>
            </a:r>
          </a:p>
          <a:p>
            <a:r>
              <a:rPr lang="en-US" smtClean="0"/>
              <a:t>Serves to create and unite the team</a:t>
            </a:r>
          </a:p>
          <a:p>
            <a:r>
              <a:rPr lang="en-US" smtClean="0"/>
              <a:t>Defines and/or clarifies goals, roles, expectations, and strategies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Kickoff Meeting</a:t>
            </a:r>
          </a:p>
        </p:txBody>
      </p:sp>
      <p:pic>
        <p:nvPicPr>
          <p:cNvPr id="23556" name="Picture 2" descr="E:\Clipart\People1\People\PEPOS003.WMF"/>
          <p:cNvPicPr>
            <a:picLocks noChangeArrowheads="1"/>
          </p:cNvPicPr>
          <p:nvPr>
            <p:ph type="clipArt"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013450" y="1676400"/>
            <a:ext cx="3130550" cy="167163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855663" y="1593850"/>
            <a:ext cx="5697537" cy="4425950"/>
          </a:xfrm>
        </p:spPr>
        <p:txBody>
          <a:bodyPr/>
          <a:lstStyle/>
          <a:p>
            <a:r>
              <a:rPr lang="en-US" smtClean="0"/>
              <a:t>What are you making? … </a:t>
            </a:r>
          </a:p>
          <a:p>
            <a:r>
              <a:rPr lang="en-US" smtClean="0"/>
              <a:t>What is it for? … </a:t>
            </a:r>
          </a:p>
          <a:p>
            <a:r>
              <a:rPr lang="en-US" smtClean="0"/>
              <a:t>What do you want to say? … </a:t>
            </a:r>
          </a:p>
          <a:p>
            <a:r>
              <a:rPr lang="en-US" smtClean="0"/>
              <a:t>What will be used? …</a:t>
            </a:r>
            <a:r>
              <a:rPr lang="en-US" sz="2400" smtClean="0"/>
              <a:t> </a:t>
            </a:r>
          </a:p>
        </p:txBody>
      </p:sp>
      <p:sp>
        <p:nvSpPr>
          <p:cNvPr id="168967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pPr algn="r">
              <a:buFont typeface="Monotype Sorts" pitchFamily="2" charset="2"/>
              <a:buNone/>
            </a:pPr>
            <a:r>
              <a:rPr lang="en-US" sz="2400" smtClean="0">
                <a:solidFill>
                  <a:schemeClr val="tx2"/>
                </a:solidFill>
              </a:rPr>
              <a:t> </a:t>
            </a:r>
            <a:r>
              <a:rPr lang="en-US" smtClean="0">
                <a:solidFill>
                  <a:schemeClr val="tx2"/>
                </a:solidFill>
              </a:rPr>
              <a:t>… the concept</a:t>
            </a:r>
          </a:p>
          <a:p>
            <a:pPr algn="r">
              <a:buFont typeface="Monotype Sorts" pitchFamily="2" charset="2"/>
              <a:buNone/>
            </a:pPr>
            <a:r>
              <a:rPr lang="en-US" smtClean="0">
                <a:solidFill>
                  <a:schemeClr val="tx2"/>
                </a:solidFill>
              </a:rPr>
              <a:t> … the purpose</a:t>
            </a:r>
          </a:p>
          <a:p>
            <a:pPr algn="r">
              <a:buFont typeface="Monotype Sorts" pitchFamily="2" charset="2"/>
              <a:buNone/>
            </a:pPr>
            <a:r>
              <a:rPr lang="en-US" smtClean="0">
                <a:solidFill>
                  <a:schemeClr val="tx2"/>
                </a:solidFill>
              </a:rPr>
              <a:t> … the message</a:t>
            </a:r>
          </a:p>
          <a:p>
            <a:pPr algn="r">
              <a:buFont typeface="Monotype Sorts" pitchFamily="2" charset="2"/>
              <a:buNone/>
            </a:pPr>
            <a:r>
              <a:rPr lang="en-US" smtClean="0">
                <a:solidFill>
                  <a:schemeClr val="tx2"/>
                </a:solidFill>
              </a:rPr>
              <a:t> … the approach</a:t>
            </a:r>
            <a:endParaRPr lang="en-US" sz="2400" smtClean="0">
              <a:solidFill>
                <a:schemeClr val="tx2"/>
              </a:solidFill>
            </a:endParaRP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Project Scope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8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89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9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89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89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89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8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8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8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89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89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89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89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89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55663" y="1593850"/>
            <a:ext cx="3981450" cy="4425950"/>
          </a:xfrm>
        </p:spPr>
        <p:txBody>
          <a:bodyPr/>
          <a:lstStyle/>
          <a:p>
            <a:pPr lvl="1"/>
            <a:r>
              <a:rPr lang="en-US" smtClean="0"/>
              <a:t>Electronic Books and Magazines</a:t>
            </a:r>
          </a:p>
          <a:p>
            <a:pPr lvl="1"/>
            <a:r>
              <a:rPr lang="en-US" smtClean="0"/>
              <a:t>Kiosks and Information Centers</a:t>
            </a:r>
          </a:p>
          <a:p>
            <a:pPr lvl="1"/>
            <a:r>
              <a:rPr lang="en-US" smtClean="0"/>
              <a:t>Multimedia Databases</a:t>
            </a:r>
          </a:p>
          <a:p>
            <a:pPr lvl="1"/>
            <a:r>
              <a:rPr lang="en-US" smtClean="0"/>
              <a:t>Corporate Training</a:t>
            </a:r>
          </a:p>
          <a:p>
            <a:pPr lvl="1"/>
            <a:r>
              <a:rPr lang="en-US" smtClean="0"/>
              <a:t>Interactive Education</a:t>
            </a:r>
          </a:p>
          <a:p>
            <a:pPr lvl="1"/>
            <a:r>
              <a:rPr lang="en-US" smtClean="0"/>
              <a:t>Interactive Games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79988" y="1593850"/>
            <a:ext cx="3981450" cy="4425950"/>
          </a:xfrm>
        </p:spPr>
        <p:txBody>
          <a:bodyPr/>
          <a:lstStyle/>
          <a:p>
            <a:pPr lvl="1"/>
            <a:r>
              <a:rPr lang="en-US" smtClean="0"/>
              <a:t>Interactive Music</a:t>
            </a:r>
          </a:p>
          <a:p>
            <a:pPr lvl="1"/>
            <a:r>
              <a:rPr lang="en-US" smtClean="0"/>
              <a:t>Interactive Movies</a:t>
            </a:r>
          </a:p>
          <a:p>
            <a:pPr lvl="1"/>
            <a:r>
              <a:rPr lang="en-US" smtClean="0"/>
              <a:t>Interactive Art and Performance</a:t>
            </a:r>
          </a:p>
          <a:p>
            <a:pPr lvl="1"/>
            <a:r>
              <a:rPr lang="en-US" smtClean="0"/>
              <a:t>Interactive Sales and Marketing</a:t>
            </a:r>
          </a:p>
          <a:p>
            <a:pPr lvl="1"/>
            <a:r>
              <a:rPr lang="en-US" smtClean="0"/>
              <a:t>Presentations and Communications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Types of projects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their background (with respect to age, education, gender, …)</a:t>
            </a:r>
          </a:p>
          <a:p>
            <a:r>
              <a:rPr lang="en-US" smtClean="0"/>
              <a:t>what are their preferences (even those prescribed by current fashion)</a:t>
            </a:r>
          </a:p>
          <a:p>
            <a:r>
              <a:rPr lang="en-US" smtClean="0"/>
              <a:t>are there some cultural and other constraints to be observed</a:t>
            </a:r>
          </a:p>
          <a:p>
            <a:r>
              <a:rPr lang="en-US" smtClean="0"/>
              <a:t>what equipment will they use to access your product (environment)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Target Audience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the message that you want to convey to your audience</a:t>
            </a:r>
          </a:p>
          <a:p>
            <a:r>
              <a:rPr lang="en-US" smtClean="0"/>
              <a:t>All components of your project must be related to its message</a:t>
            </a:r>
          </a:p>
          <a:p>
            <a:pPr lvl="1"/>
            <a:r>
              <a:rPr lang="en-US" smtClean="0"/>
              <a:t>Consistency</a:t>
            </a:r>
          </a:p>
          <a:p>
            <a:pPr lvl="1"/>
            <a:r>
              <a:rPr lang="en-US" smtClean="0"/>
              <a:t>Focusing</a:t>
            </a:r>
          </a:p>
          <a:p>
            <a:pPr lvl="1"/>
            <a:r>
              <a:rPr lang="en-US" smtClean="0"/>
              <a:t>Creativity</a:t>
            </a:r>
          </a:p>
          <a:p>
            <a:r>
              <a:rPr lang="en-US" smtClean="0"/>
              <a:t>Closely related to the “approach”</a:t>
            </a:r>
          </a:p>
        </p:txBody>
      </p:sp>
      <p:sp>
        <p:nvSpPr>
          <p:cNvPr id="2150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Message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Multimedia application development lifecycle</a:t>
            </a:r>
          </a:p>
          <a:p>
            <a:r>
              <a:rPr lang="en-US" smtClean="0"/>
              <a:t>What is the same as in other product dev’t lifecycles</a:t>
            </a:r>
          </a:p>
          <a:p>
            <a:r>
              <a:rPr lang="en-US" smtClean="0"/>
              <a:t>.. And what is different</a:t>
            </a:r>
          </a:p>
          <a:p>
            <a:r>
              <a:rPr lang="en-US" smtClean="0"/>
              <a:t>Individual phases and their characteristics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Lecture Overview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Identification:</a:t>
            </a:r>
          </a:p>
          <a:p>
            <a:pPr lvl="1"/>
            <a:r>
              <a:rPr lang="en-US" smtClean="0"/>
              <a:t>Is there a target audience at all?</a:t>
            </a:r>
          </a:p>
          <a:p>
            <a:pPr lvl="1"/>
            <a:r>
              <a:rPr lang="en-US" smtClean="0"/>
              <a:t>Is there significant competition?</a:t>
            </a:r>
          </a:p>
          <a:p>
            <a:pPr lvl="1"/>
            <a:r>
              <a:rPr lang="en-US" smtClean="0"/>
              <a:t>What could be our edge</a:t>
            </a:r>
            <a:br>
              <a:rPr lang="en-US" smtClean="0"/>
            </a:br>
            <a:r>
              <a:rPr lang="en-US" smtClean="0"/>
              <a:t>in the marketplace?</a:t>
            </a:r>
          </a:p>
          <a:p>
            <a:r>
              <a:rPr lang="en-US" smtClean="0"/>
              <a:t>Classification</a:t>
            </a:r>
          </a:p>
          <a:p>
            <a:pPr lvl="1"/>
            <a:r>
              <a:rPr lang="en-US" smtClean="0"/>
              <a:t>business vs. consumer</a:t>
            </a:r>
          </a:p>
          <a:p>
            <a:pPr lvl="1"/>
            <a:r>
              <a:rPr lang="en-US" smtClean="0"/>
              <a:t>early adopters vs. lazy ones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Market Research First …</a:t>
            </a:r>
          </a:p>
        </p:txBody>
      </p:sp>
      <p:pic>
        <p:nvPicPr>
          <p:cNvPr id="28676" name="Picture 4" descr="E:\Clipart\Cartoon1\Cartmen1\BL1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657600"/>
            <a:ext cx="3298825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Is it technically feasible to create a product that is better, cheaper, more useful than anything else available</a:t>
            </a:r>
          </a:p>
          <a:p>
            <a:r>
              <a:rPr lang="en-US" smtClean="0"/>
              <a:t>Think about:</a:t>
            </a:r>
          </a:p>
          <a:p>
            <a:pPr lvl="1"/>
            <a:r>
              <a:rPr lang="en-US" smtClean="0"/>
              <a:t>Delivery media</a:t>
            </a:r>
          </a:p>
          <a:p>
            <a:pPr lvl="1"/>
            <a:r>
              <a:rPr lang="en-US" smtClean="0"/>
              <a:t>Installed base</a:t>
            </a:r>
          </a:p>
          <a:p>
            <a:pPr lvl="1"/>
            <a:r>
              <a:rPr lang="en-US" smtClean="0"/>
              <a:t>Storage capacity</a:t>
            </a:r>
          </a:p>
          <a:p>
            <a:pPr lvl="1"/>
            <a:r>
              <a:rPr lang="en-US" smtClean="0"/>
              <a:t>Speed</a:t>
            </a:r>
          </a:p>
          <a:p>
            <a:pPr lvl="1"/>
            <a:r>
              <a:rPr lang="en-US" smtClean="0"/>
              <a:t>Economy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… Technical Research Later</a:t>
            </a:r>
          </a:p>
        </p:txBody>
      </p:sp>
      <p:pic>
        <p:nvPicPr>
          <p:cNvPr id="29700" name="Picture 4" descr="E:\Clipart\Cartoon1\Cartmen1\BL09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895600"/>
            <a:ext cx="2649538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idx="1"/>
          </p:nvPr>
        </p:nvSpPr>
        <p:spPr/>
        <p:txBody>
          <a:bodyPr anchor="b"/>
          <a:lstStyle/>
          <a:p>
            <a:r>
              <a:rPr lang="en-US" smtClean="0"/>
              <a:t>Bridging the gap between</a:t>
            </a:r>
            <a:br>
              <a:rPr lang="en-US" smtClean="0"/>
            </a:br>
            <a:r>
              <a:rPr lang="en-US" smtClean="0"/>
              <a:t>the audience and you</a:t>
            </a:r>
          </a:p>
          <a:p>
            <a:r>
              <a:rPr lang="en-US" smtClean="0"/>
              <a:t>Design should embody </a:t>
            </a:r>
            <a:br>
              <a:rPr lang="en-US" smtClean="0"/>
            </a:br>
            <a:r>
              <a:rPr lang="en-US" smtClean="0"/>
              <a:t>concept, purpose, and messages</a:t>
            </a:r>
          </a:p>
          <a:p>
            <a:r>
              <a:rPr lang="en-US" smtClean="0"/>
              <a:t>Technology helps and often is indispensable – but technology alone without the proper design creativity cannot do the trick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Phase 2: Design</a:t>
            </a:r>
          </a:p>
        </p:txBody>
      </p:sp>
      <p:pic>
        <p:nvPicPr>
          <p:cNvPr id="30724" name="Picture 2" descr="E:\Clipart\People1\Menprof\MENP015.WMF"/>
          <p:cNvPicPr>
            <a:picLocks noChangeAspect="1" noChangeArrowheads="1"/>
          </p:cNvPicPr>
          <p:nvPr>
            <p:ph type="clipArt"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992813" y="1295400"/>
            <a:ext cx="3151187" cy="2687638"/>
          </a:xfrm>
          <a:gradFill rotWithShape="0">
            <a:gsLst>
              <a:gs pos="0">
                <a:schemeClr val="bg1"/>
              </a:gs>
              <a:gs pos="100000">
                <a:srgbClr val="000099"/>
              </a:gs>
            </a:gsLst>
            <a:lin ang="5400000" scaled="1"/>
          </a:gradFill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1198563" y="1758950"/>
            <a:ext cx="6578600" cy="4197350"/>
          </a:xfrm>
        </p:spPr>
        <p:txBody>
          <a:bodyPr/>
          <a:lstStyle/>
          <a:p>
            <a:r>
              <a:rPr lang="en-US" smtClean="0"/>
              <a:t>Simplicity</a:t>
            </a:r>
          </a:p>
          <a:p>
            <a:r>
              <a:rPr lang="en-US" smtClean="0"/>
              <a:t>Consistency</a:t>
            </a:r>
          </a:p>
          <a:p>
            <a:r>
              <a:rPr lang="en-US" smtClean="0"/>
              <a:t>User involvement</a:t>
            </a:r>
          </a:p>
          <a:p>
            <a:r>
              <a:rPr lang="en-US" smtClean="0"/>
              <a:t>Affordability</a:t>
            </a:r>
          </a:p>
          <a:p>
            <a:r>
              <a:rPr lang="en-US" smtClean="0"/>
              <a:t>Fun, efficiency, timing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Design goals</a:t>
            </a:r>
          </a:p>
        </p:txBody>
      </p:sp>
      <p:pic>
        <p:nvPicPr>
          <p:cNvPr id="31748" name="Picture 4" descr="E:\Clipart\MISC\Finance\SY04415.WMF"/>
          <p:cNvPicPr>
            <a:picLocks noChangeAspect="1" noChangeArrowheads="1"/>
          </p:cNvPicPr>
          <p:nvPr>
            <p:ph type="clipArt"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486525" y="1995488"/>
            <a:ext cx="2657475" cy="2182812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Multimedia by definition includes user interaction and exploration</a:t>
            </a:r>
          </a:p>
          <a:p>
            <a:r>
              <a:rPr lang="en-US" smtClean="0"/>
              <a:t>Note: prettiest designs may not be the simplest, nor the easiest to use</a:t>
            </a:r>
          </a:p>
          <a:p>
            <a:r>
              <a:rPr lang="en-US" smtClean="0"/>
              <a:t>Good interaction design should instill a desire to go on and find out more</a:t>
            </a:r>
          </a:p>
          <a:p>
            <a:r>
              <a:rPr lang="en-US" smtClean="0"/>
              <a:t>However, efficiency is always an issue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Simplicity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Primarily related to user interface (we will have more to say about this)</a:t>
            </a:r>
          </a:p>
          <a:p>
            <a:r>
              <a:rPr lang="en-US" smtClean="0"/>
              <a:t>A good product should behave in a consistent manner</a:t>
            </a:r>
          </a:p>
          <a:p>
            <a:r>
              <a:rPr lang="en-US" smtClean="0"/>
              <a:t>Consistency reduces learning time and reduces chances for surprise, even with functions you have never used before</a:t>
            </a:r>
          </a:p>
          <a:p>
            <a:r>
              <a:rPr lang="en-US" smtClean="0"/>
              <a:t>Increased familiarity translates into increased productivity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Consistency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Most people like to get “involved”</a:t>
            </a:r>
          </a:p>
          <a:p>
            <a:r>
              <a:rPr lang="en-US" smtClean="0"/>
              <a:t>Adding a human dimension to the communication with a mindless machine</a:t>
            </a:r>
          </a:p>
          <a:p>
            <a:r>
              <a:rPr lang="en-US" smtClean="0"/>
              <a:t>People enjoy exploring and discovering new paths – reward curiosity by designing depth</a:t>
            </a:r>
          </a:p>
          <a:p>
            <a:r>
              <a:rPr lang="en-US" smtClean="0"/>
              <a:t>Allow users to explore more than one level of information – but only if they explicitly choose to do so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User involvement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idx="1"/>
          </p:nvPr>
        </p:nvSpPr>
        <p:spPr>
          <a:xfrm>
            <a:off x="855663" y="1593850"/>
            <a:ext cx="7396162" cy="4425950"/>
          </a:xfrm>
        </p:spPr>
        <p:txBody>
          <a:bodyPr anchor="b"/>
          <a:lstStyle/>
          <a:p>
            <a:r>
              <a:rPr lang="en-US" smtClean="0"/>
              <a:t>Analyze what the users from</a:t>
            </a:r>
            <a:br>
              <a:rPr lang="en-US" smtClean="0"/>
            </a:br>
            <a:r>
              <a:rPr lang="en-US" smtClean="0"/>
              <a:t>the target group can afford</a:t>
            </a:r>
          </a:p>
          <a:p>
            <a:r>
              <a:rPr lang="en-US" smtClean="0"/>
              <a:t>Different audience segments have different amounts they are willing to spend on a given product</a:t>
            </a:r>
          </a:p>
          <a:p>
            <a:r>
              <a:rPr lang="en-US" smtClean="0"/>
              <a:t>Design goal: accommodate as much as possible within a given price range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Affordability</a:t>
            </a:r>
          </a:p>
        </p:txBody>
      </p:sp>
      <p:pic>
        <p:nvPicPr>
          <p:cNvPr id="35844" name="Picture 2" descr="E:\Clipart\MISC\Finance\PBANK006.WMF"/>
          <p:cNvPicPr>
            <a:picLocks noChangeAspect="1" noChangeArrowheads="1"/>
          </p:cNvPicPr>
          <p:nvPr>
            <p:ph type="clipArt"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618288" y="1447800"/>
            <a:ext cx="2525712" cy="1962150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some applications can be fun to use (but  each user can have his or her own definition of what exactly is “fun”)</a:t>
            </a:r>
          </a:p>
          <a:p>
            <a:r>
              <a:rPr lang="en-US" smtClean="0"/>
              <a:t>user comprehension has its own pace – try to be neither too fast, nor too slow</a:t>
            </a:r>
          </a:p>
          <a:p>
            <a:r>
              <a:rPr lang="en-US" smtClean="0"/>
              <a:t>performance is always an issue: but this is predominantly a technical problem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Other qualities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idx="1"/>
          </p:nvPr>
        </p:nvSpPr>
        <p:spPr>
          <a:xfrm>
            <a:off x="855663" y="1922463"/>
            <a:ext cx="8105775" cy="4097337"/>
          </a:xfrm>
        </p:spPr>
        <p:txBody>
          <a:bodyPr/>
          <a:lstStyle/>
          <a:p>
            <a:r>
              <a:rPr lang="en-US" smtClean="0"/>
              <a:t>Often begins with a</a:t>
            </a:r>
            <a:br>
              <a:rPr lang="en-US" smtClean="0"/>
            </a:br>
            <a:r>
              <a:rPr lang="en-US" smtClean="0"/>
              <a:t>brainstorming session</a:t>
            </a:r>
          </a:p>
          <a:p>
            <a:pPr lvl="1"/>
            <a:r>
              <a:rPr lang="en-US" smtClean="0"/>
              <a:t>a dynamic process of gathering</a:t>
            </a:r>
            <a:br>
              <a:rPr lang="en-US" smtClean="0"/>
            </a:br>
            <a:r>
              <a:rPr lang="en-US" smtClean="0"/>
              <a:t>ideas and exploring possibilities</a:t>
            </a:r>
            <a:br>
              <a:rPr lang="en-US" smtClean="0"/>
            </a:br>
            <a:r>
              <a:rPr lang="en-US" smtClean="0"/>
              <a:t>without judgement or constraint</a:t>
            </a:r>
          </a:p>
          <a:p>
            <a:r>
              <a:rPr lang="en-US" smtClean="0"/>
              <a:t>A good brainstorming session results in a collection of ideas and solutions that become the foundation for both the design and the prototype developed from it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Shaping the Design</a:t>
            </a:r>
          </a:p>
        </p:txBody>
      </p:sp>
      <p:pic>
        <p:nvPicPr>
          <p:cNvPr id="37892" name="Picture 2" descr="D:\Voja\installations\brains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2209800"/>
            <a:ext cx="21113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Most similarities can be found with the software development lifecycle</a:t>
            </a:r>
          </a:p>
          <a:p>
            <a:pPr lvl="1"/>
            <a:r>
              <a:rPr lang="en-US" smtClean="0"/>
              <a:t>computers involved – the product itself is software</a:t>
            </a:r>
          </a:p>
          <a:p>
            <a:pPr lvl="1"/>
            <a:r>
              <a:rPr lang="en-US" smtClean="0"/>
              <a:t>requirements often vague and unstable</a:t>
            </a:r>
          </a:p>
          <a:p>
            <a:r>
              <a:rPr lang="en-US" smtClean="0"/>
              <a:t>Important differences:</a:t>
            </a:r>
          </a:p>
          <a:p>
            <a:pPr lvl="1"/>
            <a:r>
              <a:rPr lang="en-US" smtClean="0"/>
              <a:t>both technical and creative/artistic parts are present, with creative/artistic aspect often more important</a:t>
            </a:r>
          </a:p>
          <a:p>
            <a:pPr lvl="1"/>
            <a:r>
              <a:rPr lang="en-US" smtClean="0"/>
              <a:t>special equipment – interface/conversion problems</a:t>
            </a:r>
          </a:p>
          <a:p>
            <a:pPr lvl="1"/>
            <a:r>
              <a:rPr lang="en-US" smtClean="0"/>
              <a:t>prototyping is a must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Multimedia application development lifecycle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illustrated scene-by-scene plan for telling a story: represents actions, images and narration unfolding over time</a:t>
            </a:r>
          </a:p>
          <a:p>
            <a:r>
              <a:rPr lang="en-US" smtClean="0"/>
              <a:t>Each significant frame is described in (some) detail, the actors are outlined, and their important actions are spelled out</a:t>
            </a:r>
          </a:p>
          <a:p>
            <a:r>
              <a:rPr lang="en-US" smtClean="0"/>
              <a:t>Storyboard may be considered to be a specification of the prototype (and, ultimately, the product itself)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Storyboard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idx="1"/>
          </p:nvPr>
        </p:nvSpPr>
        <p:spPr>
          <a:xfrm>
            <a:off x="855663" y="1593850"/>
            <a:ext cx="8105775" cy="3360738"/>
          </a:xfrm>
        </p:spPr>
        <p:txBody>
          <a:bodyPr/>
          <a:lstStyle/>
          <a:p>
            <a:r>
              <a:rPr lang="en-US" smtClean="0"/>
              <a:t>How to organize and present information in a clear, accurate, meaningful and useful form</a:t>
            </a:r>
          </a:p>
          <a:p>
            <a:r>
              <a:rPr lang="en-US" smtClean="0"/>
              <a:t>Includes the information in all media and their visual interaction (to an extent)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Information Design</a:t>
            </a:r>
          </a:p>
        </p:txBody>
      </p:sp>
      <p:pic>
        <p:nvPicPr>
          <p:cNvPr id="39940" name="Picture 2" descr="D:\Voja\installations\inf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572000"/>
            <a:ext cx="7840663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3"/>
          <p:cNvSpPr>
            <a:spLocks noGrp="1" noChangeArrowheads="1"/>
          </p:cNvSpPr>
          <p:nvPr>
            <p:ph idx="1"/>
          </p:nvPr>
        </p:nvSpPr>
        <p:spPr>
          <a:xfrm>
            <a:off x="855663" y="1593850"/>
            <a:ext cx="6002337" cy="4425950"/>
          </a:xfrm>
        </p:spPr>
        <p:txBody>
          <a:bodyPr/>
          <a:lstStyle/>
          <a:p>
            <a:r>
              <a:rPr lang="en-US" smtClean="0"/>
              <a:t>A limited implementation of a design</a:t>
            </a:r>
          </a:p>
          <a:p>
            <a:pPr lvl="1"/>
            <a:r>
              <a:rPr lang="en-US" smtClean="0"/>
              <a:t>Emphasizes exploration and experimentation</a:t>
            </a:r>
          </a:p>
          <a:p>
            <a:pPr lvl="1"/>
            <a:r>
              <a:rPr lang="en-US" smtClean="0"/>
              <a:t>Prototyping helps simplify and improve production process</a:t>
            </a:r>
          </a:p>
          <a:p>
            <a:pPr lvl="1"/>
            <a:r>
              <a:rPr lang="en-US" smtClean="0"/>
              <a:t>Often used as proof-of-concept and/or testing purposes</a:t>
            </a:r>
          </a:p>
          <a:p>
            <a:r>
              <a:rPr lang="en-US" smtClean="0"/>
              <a:t>Multimedia applications must be prototyped</a:t>
            </a:r>
          </a:p>
        </p:txBody>
      </p:sp>
      <p:sp>
        <p:nvSpPr>
          <p:cNvPr id="34820" name="Rectangle 1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Phase 3: Prototyping</a:t>
            </a:r>
          </a:p>
        </p:txBody>
      </p:sp>
      <p:pic>
        <p:nvPicPr>
          <p:cNvPr id="201887" name="Picture 159" descr="E:\Clipart\Objects\Toys\TOY06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0463" y="1524000"/>
            <a:ext cx="2903537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 flipV="1">
            <a:off x="6848475" y="2819400"/>
            <a:ext cx="2295525" cy="2597150"/>
            <a:chOff x="4416" y="1440"/>
            <a:chExt cx="1566" cy="1636"/>
          </a:xfrm>
        </p:grpSpPr>
        <p:sp>
          <p:nvSpPr>
            <p:cNvPr id="40966" name="Freeform 3"/>
            <p:cNvSpPr>
              <a:spLocks/>
            </p:cNvSpPr>
            <p:nvPr/>
          </p:nvSpPr>
          <p:spPr bwMode="auto">
            <a:xfrm>
              <a:off x="4416" y="1440"/>
              <a:ext cx="1566" cy="1636"/>
            </a:xfrm>
            <a:custGeom>
              <a:avLst/>
              <a:gdLst>
                <a:gd name="T0" fmla="*/ 774 w 1566"/>
                <a:gd name="T1" fmla="*/ 1606 h 1636"/>
                <a:gd name="T2" fmla="*/ 762 w 1566"/>
                <a:gd name="T3" fmla="*/ 1576 h 1636"/>
                <a:gd name="T4" fmla="*/ 516 w 1566"/>
                <a:gd name="T5" fmla="*/ 1636 h 1636"/>
                <a:gd name="T6" fmla="*/ 510 w 1566"/>
                <a:gd name="T7" fmla="*/ 1582 h 1636"/>
                <a:gd name="T8" fmla="*/ 744 w 1566"/>
                <a:gd name="T9" fmla="*/ 1324 h 1636"/>
                <a:gd name="T10" fmla="*/ 726 w 1566"/>
                <a:gd name="T11" fmla="*/ 1115 h 1636"/>
                <a:gd name="T12" fmla="*/ 672 w 1566"/>
                <a:gd name="T13" fmla="*/ 863 h 1636"/>
                <a:gd name="T14" fmla="*/ 576 w 1566"/>
                <a:gd name="T15" fmla="*/ 905 h 1636"/>
                <a:gd name="T16" fmla="*/ 558 w 1566"/>
                <a:gd name="T17" fmla="*/ 995 h 1636"/>
                <a:gd name="T18" fmla="*/ 540 w 1566"/>
                <a:gd name="T19" fmla="*/ 941 h 1636"/>
                <a:gd name="T20" fmla="*/ 528 w 1566"/>
                <a:gd name="T21" fmla="*/ 941 h 1636"/>
                <a:gd name="T22" fmla="*/ 486 w 1566"/>
                <a:gd name="T23" fmla="*/ 947 h 1636"/>
                <a:gd name="T24" fmla="*/ 480 w 1566"/>
                <a:gd name="T25" fmla="*/ 1073 h 1636"/>
                <a:gd name="T26" fmla="*/ 426 w 1566"/>
                <a:gd name="T27" fmla="*/ 1055 h 1636"/>
                <a:gd name="T28" fmla="*/ 414 w 1566"/>
                <a:gd name="T29" fmla="*/ 1013 h 1636"/>
                <a:gd name="T30" fmla="*/ 0 w 1566"/>
                <a:gd name="T31" fmla="*/ 1175 h 1636"/>
                <a:gd name="T32" fmla="*/ 6 w 1566"/>
                <a:gd name="T33" fmla="*/ 1079 h 1636"/>
                <a:gd name="T34" fmla="*/ 408 w 1566"/>
                <a:gd name="T35" fmla="*/ 749 h 1636"/>
                <a:gd name="T36" fmla="*/ 426 w 1566"/>
                <a:gd name="T37" fmla="*/ 725 h 1636"/>
                <a:gd name="T38" fmla="*/ 540 w 1566"/>
                <a:gd name="T39" fmla="*/ 647 h 1636"/>
                <a:gd name="T40" fmla="*/ 684 w 1566"/>
                <a:gd name="T41" fmla="*/ 443 h 1636"/>
                <a:gd name="T42" fmla="*/ 732 w 1566"/>
                <a:gd name="T43" fmla="*/ 288 h 1636"/>
                <a:gd name="T44" fmla="*/ 744 w 1566"/>
                <a:gd name="T45" fmla="*/ 72 h 1636"/>
                <a:gd name="T46" fmla="*/ 774 w 1566"/>
                <a:gd name="T47" fmla="*/ 6 h 1636"/>
                <a:gd name="T48" fmla="*/ 792 w 1566"/>
                <a:gd name="T49" fmla="*/ 6 h 1636"/>
                <a:gd name="T50" fmla="*/ 816 w 1566"/>
                <a:gd name="T51" fmla="*/ 72 h 1636"/>
                <a:gd name="T52" fmla="*/ 828 w 1566"/>
                <a:gd name="T53" fmla="*/ 288 h 1636"/>
                <a:gd name="T54" fmla="*/ 882 w 1566"/>
                <a:gd name="T55" fmla="*/ 443 h 1636"/>
                <a:gd name="T56" fmla="*/ 1026 w 1566"/>
                <a:gd name="T57" fmla="*/ 647 h 1636"/>
                <a:gd name="T58" fmla="*/ 1140 w 1566"/>
                <a:gd name="T59" fmla="*/ 725 h 1636"/>
                <a:gd name="T60" fmla="*/ 1548 w 1566"/>
                <a:gd name="T61" fmla="*/ 1055 h 1636"/>
                <a:gd name="T62" fmla="*/ 1566 w 1566"/>
                <a:gd name="T63" fmla="*/ 1127 h 1636"/>
                <a:gd name="T64" fmla="*/ 1554 w 1566"/>
                <a:gd name="T65" fmla="*/ 1205 h 1636"/>
                <a:gd name="T66" fmla="*/ 1182 w 1566"/>
                <a:gd name="T67" fmla="*/ 1073 h 1636"/>
                <a:gd name="T68" fmla="*/ 1134 w 1566"/>
                <a:gd name="T69" fmla="*/ 1079 h 1636"/>
                <a:gd name="T70" fmla="*/ 1086 w 1566"/>
                <a:gd name="T71" fmla="*/ 1049 h 1636"/>
                <a:gd name="T72" fmla="*/ 1038 w 1566"/>
                <a:gd name="T73" fmla="*/ 965 h 1636"/>
                <a:gd name="T74" fmla="*/ 1038 w 1566"/>
                <a:gd name="T75" fmla="*/ 935 h 1636"/>
                <a:gd name="T76" fmla="*/ 1020 w 1566"/>
                <a:gd name="T77" fmla="*/ 965 h 1636"/>
                <a:gd name="T78" fmla="*/ 996 w 1566"/>
                <a:gd name="T79" fmla="*/ 977 h 1636"/>
                <a:gd name="T80" fmla="*/ 930 w 1566"/>
                <a:gd name="T81" fmla="*/ 875 h 1636"/>
                <a:gd name="T82" fmla="*/ 882 w 1566"/>
                <a:gd name="T83" fmla="*/ 863 h 1636"/>
                <a:gd name="T84" fmla="*/ 828 w 1566"/>
                <a:gd name="T85" fmla="*/ 1121 h 1636"/>
                <a:gd name="T86" fmla="*/ 1038 w 1566"/>
                <a:gd name="T87" fmla="*/ 1558 h 1636"/>
                <a:gd name="T88" fmla="*/ 1056 w 1566"/>
                <a:gd name="T89" fmla="*/ 1594 h 1636"/>
                <a:gd name="T90" fmla="*/ 804 w 1566"/>
                <a:gd name="T91" fmla="*/ 1546 h 1636"/>
                <a:gd name="T92" fmla="*/ 792 w 1566"/>
                <a:gd name="T93" fmla="*/ 1582 h 1636"/>
                <a:gd name="T94" fmla="*/ 780 w 1566"/>
                <a:gd name="T95" fmla="*/ 1624 h 16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566"/>
                <a:gd name="T145" fmla="*/ 0 h 1636"/>
                <a:gd name="T146" fmla="*/ 1566 w 1566"/>
                <a:gd name="T147" fmla="*/ 1636 h 16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566" h="1636">
                  <a:moveTo>
                    <a:pt x="780" y="1624"/>
                  </a:moveTo>
                  <a:lnTo>
                    <a:pt x="774" y="1588"/>
                  </a:lnTo>
                  <a:lnTo>
                    <a:pt x="774" y="1606"/>
                  </a:lnTo>
                  <a:lnTo>
                    <a:pt x="774" y="1582"/>
                  </a:lnTo>
                  <a:lnTo>
                    <a:pt x="768" y="1582"/>
                  </a:lnTo>
                  <a:lnTo>
                    <a:pt x="762" y="1576"/>
                  </a:lnTo>
                  <a:lnTo>
                    <a:pt x="762" y="1570"/>
                  </a:lnTo>
                  <a:lnTo>
                    <a:pt x="756" y="1546"/>
                  </a:lnTo>
                  <a:lnTo>
                    <a:pt x="756" y="1504"/>
                  </a:lnTo>
                  <a:lnTo>
                    <a:pt x="516" y="1636"/>
                  </a:lnTo>
                  <a:lnTo>
                    <a:pt x="516" y="1624"/>
                  </a:lnTo>
                  <a:lnTo>
                    <a:pt x="510" y="1618"/>
                  </a:lnTo>
                  <a:lnTo>
                    <a:pt x="510" y="1594"/>
                  </a:lnTo>
                  <a:lnTo>
                    <a:pt x="510" y="1582"/>
                  </a:lnTo>
                  <a:lnTo>
                    <a:pt x="516" y="1576"/>
                  </a:lnTo>
                  <a:lnTo>
                    <a:pt x="516" y="1564"/>
                  </a:lnTo>
                  <a:lnTo>
                    <a:pt x="522" y="1558"/>
                  </a:lnTo>
                  <a:lnTo>
                    <a:pt x="744" y="1324"/>
                  </a:lnTo>
                  <a:lnTo>
                    <a:pt x="738" y="1223"/>
                  </a:lnTo>
                  <a:lnTo>
                    <a:pt x="738" y="1175"/>
                  </a:lnTo>
                  <a:lnTo>
                    <a:pt x="732" y="1121"/>
                  </a:lnTo>
                  <a:lnTo>
                    <a:pt x="726" y="1115"/>
                  </a:lnTo>
                  <a:lnTo>
                    <a:pt x="708" y="1007"/>
                  </a:lnTo>
                  <a:lnTo>
                    <a:pt x="690" y="1007"/>
                  </a:lnTo>
                  <a:lnTo>
                    <a:pt x="678" y="863"/>
                  </a:lnTo>
                  <a:lnTo>
                    <a:pt x="672" y="863"/>
                  </a:lnTo>
                  <a:lnTo>
                    <a:pt x="660" y="863"/>
                  </a:lnTo>
                  <a:lnTo>
                    <a:pt x="648" y="869"/>
                  </a:lnTo>
                  <a:lnTo>
                    <a:pt x="630" y="875"/>
                  </a:lnTo>
                  <a:lnTo>
                    <a:pt x="576" y="905"/>
                  </a:lnTo>
                  <a:lnTo>
                    <a:pt x="576" y="929"/>
                  </a:lnTo>
                  <a:lnTo>
                    <a:pt x="576" y="959"/>
                  </a:lnTo>
                  <a:lnTo>
                    <a:pt x="570" y="977"/>
                  </a:lnTo>
                  <a:lnTo>
                    <a:pt x="558" y="995"/>
                  </a:lnTo>
                  <a:lnTo>
                    <a:pt x="558" y="989"/>
                  </a:lnTo>
                  <a:lnTo>
                    <a:pt x="552" y="983"/>
                  </a:lnTo>
                  <a:lnTo>
                    <a:pt x="546" y="965"/>
                  </a:lnTo>
                  <a:lnTo>
                    <a:pt x="540" y="941"/>
                  </a:lnTo>
                  <a:lnTo>
                    <a:pt x="540" y="917"/>
                  </a:lnTo>
                  <a:lnTo>
                    <a:pt x="516" y="929"/>
                  </a:lnTo>
                  <a:lnTo>
                    <a:pt x="522" y="935"/>
                  </a:lnTo>
                  <a:lnTo>
                    <a:pt x="528" y="941"/>
                  </a:lnTo>
                  <a:lnTo>
                    <a:pt x="528" y="947"/>
                  </a:lnTo>
                  <a:lnTo>
                    <a:pt x="528" y="953"/>
                  </a:lnTo>
                  <a:lnTo>
                    <a:pt x="528" y="965"/>
                  </a:lnTo>
                  <a:lnTo>
                    <a:pt x="486" y="947"/>
                  </a:lnTo>
                  <a:lnTo>
                    <a:pt x="456" y="965"/>
                  </a:lnTo>
                  <a:lnTo>
                    <a:pt x="444" y="1013"/>
                  </a:lnTo>
                  <a:lnTo>
                    <a:pt x="474" y="1049"/>
                  </a:lnTo>
                  <a:lnTo>
                    <a:pt x="480" y="1073"/>
                  </a:lnTo>
                  <a:lnTo>
                    <a:pt x="444" y="1055"/>
                  </a:lnTo>
                  <a:lnTo>
                    <a:pt x="432" y="1055"/>
                  </a:lnTo>
                  <a:lnTo>
                    <a:pt x="432" y="1079"/>
                  </a:lnTo>
                  <a:lnTo>
                    <a:pt x="426" y="1055"/>
                  </a:lnTo>
                  <a:lnTo>
                    <a:pt x="420" y="1055"/>
                  </a:lnTo>
                  <a:lnTo>
                    <a:pt x="378" y="1073"/>
                  </a:lnTo>
                  <a:lnTo>
                    <a:pt x="384" y="1049"/>
                  </a:lnTo>
                  <a:lnTo>
                    <a:pt x="414" y="1013"/>
                  </a:lnTo>
                  <a:lnTo>
                    <a:pt x="408" y="989"/>
                  </a:lnTo>
                  <a:lnTo>
                    <a:pt x="6" y="1205"/>
                  </a:lnTo>
                  <a:lnTo>
                    <a:pt x="6" y="1193"/>
                  </a:lnTo>
                  <a:lnTo>
                    <a:pt x="0" y="1175"/>
                  </a:lnTo>
                  <a:lnTo>
                    <a:pt x="0" y="1151"/>
                  </a:lnTo>
                  <a:lnTo>
                    <a:pt x="0" y="1127"/>
                  </a:lnTo>
                  <a:lnTo>
                    <a:pt x="0" y="1103"/>
                  </a:lnTo>
                  <a:lnTo>
                    <a:pt x="6" y="1079"/>
                  </a:lnTo>
                  <a:lnTo>
                    <a:pt x="12" y="1067"/>
                  </a:lnTo>
                  <a:lnTo>
                    <a:pt x="12" y="1061"/>
                  </a:lnTo>
                  <a:lnTo>
                    <a:pt x="18" y="1055"/>
                  </a:lnTo>
                  <a:lnTo>
                    <a:pt x="408" y="749"/>
                  </a:lnTo>
                  <a:lnTo>
                    <a:pt x="414" y="737"/>
                  </a:lnTo>
                  <a:lnTo>
                    <a:pt x="414" y="731"/>
                  </a:lnTo>
                  <a:lnTo>
                    <a:pt x="420" y="725"/>
                  </a:lnTo>
                  <a:lnTo>
                    <a:pt x="426" y="725"/>
                  </a:lnTo>
                  <a:lnTo>
                    <a:pt x="432" y="725"/>
                  </a:lnTo>
                  <a:lnTo>
                    <a:pt x="438" y="725"/>
                  </a:lnTo>
                  <a:lnTo>
                    <a:pt x="540" y="647"/>
                  </a:lnTo>
                  <a:lnTo>
                    <a:pt x="678" y="521"/>
                  </a:lnTo>
                  <a:lnTo>
                    <a:pt x="678" y="449"/>
                  </a:lnTo>
                  <a:lnTo>
                    <a:pt x="678" y="443"/>
                  </a:lnTo>
                  <a:lnTo>
                    <a:pt x="684" y="443"/>
                  </a:lnTo>
                  <a:lnTo>
                    <a:pt x="690" y="437"/>
                  </a:lnTo>
                  <a:lnTo>
                    <a:pt x="702" y="437"/>
                  </a:lnTo>
                  <a:lnTo>
                    <a:pt x="732" y="431"/>
                  </a:lnTo>
                  <a:lnTo>
                    <a:pt x="732" y="288"/>
                  </a:lnTo>
                  <a:lnTo>
                    <a:pt x="738" y="216"/>
                  </a:lnTo>
                  <a:lnTo>
                    <a:pt x="738" y="162"/>
                  </a:lnTo>
                  <a:lnTo>
                    <a:pt x="744" y="108"/>
                  </a:lnTo>
                  <a:lnTo>
                    <a:pt x="744" y="72"/>
                  </a:lnTo>
                  <a:lnTo>
                    <a:pt x="756" y="42"/>
                  </a:lnTo>
                  <a:lnTo>
                    <a:pt x="762" y="18"/>
                  </a:lnTo>
                  <a:lnTo>
                    <a:pt x="768" y="12"/>
                  </a:lnTo>
                  <a:lnTo>
                    <a:pt x="774" y="6"/>
                  </a:lnTo>
                  <a:lnTo>
                    <a:pt x="774" y="0"/>
                  </a:lnTo>
                  <a:lnTo>
                    <a:pt x="780" y="0"/>
                  </a:lnTo>
                  <a:lnTo>
                    <a:pt x="786" y="0"/>
                  </a:lnTo>
                  <a:lnTo>
                    <a:pt x="792" y="6"/>
                  </a:lnTo>
                  <a:lnTo>
                    <a:pt x="798" y="12"/>
                  </a:lnTo>
                  <a:lnTo>
                    <a:pt x="804" y="18"/>
                  </a:lnTo>
                  <a:lnTo>
                    <a:pt x="810" y="42"/>
                  </a:lnTo>
                  <a:lnTo>
                    <a:pt x="816" y="72"/>
                  </a:lnTo>
                  <a:lnTo>
                    <a:pt x="822" y="108"/>
                  </a:lnTo>
                  <a:lnTo>
                    <a:pt x="828" y="162"/>
                  </a:lnTo>
                  <a:lnTo>
                    <a:pt x="828" y="216"/>
                  </a:lnTo>
                  <a:lnTo>
                    <a:pt x="828" y="288"/>
                  </a:lnTo>
                  <a:lnTo>
                    <a:pt x="828" y="431"/>
                  </a:lnTo>
                  <a:lnTo>
                    <a:pt x="864" y="437"/>
                  </a:lnTo>
                  <a:lnTo>
                    <a:pt x="876" y="437"/>
                  </a:lnTo>
                  <a:lnTo>
                    <a:pt x="882" y="443"/>
                  </a:lnTo>
                  <a:lnTo>
                    <a:pt x="882" y="449"/>
                  </a:lnTo>
                  <a:lnTo>
                    <a:pt x="888" y="521"/>
                  </a:lnTo>
                  <a:lnTo>
                    <a:pt x="1026" y="647"/>
                  </a:lnTo>
                  <a:lnTo>
                    <a:pt x="1128" y="725"/>
                  </a:lnTo>
                  <a:lnTo>
                    <a:pt x="1134" y="725"/>
                  </a:lnTo>
                  <a:lnTo>
                    <a:pt x="1140" y="725"/>
                  </a:lnTo>
                  <a:lnTo>
                    <a:pt x="1146" y="725"/>
                  </a:lnTo>
                  <a:lnTo>
                    <a:pt x="1146" y="731"/>
                  </a:lnTo>
                  <a:lnTo>
                    <a:pt x="1158" y="749"/>
                  </a:lnTo>
                  <a:lnTo>
                    <a:pt x="1548" y="1055"/>
                  </a:lnTo>
                  <a:lnTo>
                    <a:pt x="1554" y="1067"/>
                  </a:lnTo>
                  <a:lnTo>
                    <a:pt x="1560" y="1079"/>
                  </a:lnTo>
                  <a:lnTo>
                    <a:pt x="1560" y="1103"/>
                  </a:lnTo>
                  <a:lnTo>
                    <a:pt x="1566" y="1127"/>
                  </a:lnTo>
                  <a:lnTo>
                    <a:pt x="1566" y="1151"/>
                  </a:lnTo>
                  <a:lnTo>
                    <a:pt x="1560" y="1175"/>
                  </a:lnTo>
                  <a:lnTo>
                    <a:pt x="1560" y="1193"/>
                  </a:lnTo>
                  <a:lnTo>
                    <a:pt x="1554" y="1205"/>
                  </a:lnTo>
                  <a:lnTo>
                    <a:pt x="1158" y="989"/>
                  </a:lnTo>
                  <a:lnTo>
                    <a:pt x="1152" y="1013"/>
                  </a:lnTo>
                  <a:lnTo>
                    <a:pt x="1182" y="1049"/>
                  </a:lnTo>
                  <a:lnTo>
                    <a:pt x="1182" y="1073"/>
                  </a:lnTo>
                  <a:lnTo>
                    <a:pt x="1146" y="1055"/>
                  </a:lnTo>
                  <a:lnTo>
                    <a:pt x="1140" y="1055"/>
                  </a:lnTo>
                  <a:lnTo>
                    <a:pt x="1140" y="1073"/>
                  </a:lnTo>
                  <a:lnTo>
                    <a:pt x="1134" y="1079"/>
                  </a:lnTo>
                  <a:lnTo>
                    <a:pt x="1128" y="1055"/>
                  </a:lnTo>
                  <a:lnTo>
                    <a:pt x="1122" y="1055"/>
                  </a:lnTo>
                  <a:lnTo>
                    <a:pt x="1086" y="1073"/>
                  </a:lnTo>
                  <a:lnTo>
                    <a:pt x="1086" y="1049"/>
                  </a:lnTo>
                  <a:lnTo>
                    <a:pt x="1116" y="1013"/>
                  </a:lnTo>
                  <a:lnTo>
                    <a:pt x="1110" y="965"/>
                  </a:lnTo>
                  <a:lnTo>
                    <a:pt x="1074" y="947"/>
                  </a:lnTo>
                  <a:lnTo>
                    <a:pt x="1038" y="965"/>
                  </a:lnTo>
                  <a:lnTo>
                    <a:pt x="1038" y="953"/>
                  </a:lnTo>
                  <a:lnTo>
                    <a:pt x="1038" y="947"/>
                  </a:lnTo>
                  <a:lnTo>
                    <a:pt x="1038" y="941"/>
                  </a:lnTo>
                  <a:lnTo>
                    <a:pt x="1038" y="935"/>
                  </a:lnTo>
                  <a:lnTo>
                    <a:pt x="1044" y="929"/>
                  </a:lnTo>
                  <a:lnTo>
                    <a:pt x="1026" y="917"/>
                  </a:lnTo>
                  <a:lnTo>
                    <a:pt x="1020" y="941"/>
                  </a:lnTo>
                  <a:lnTo>
                    <a:pt x="1020" y="965"/>
                  </a:lnTo>
                  <a:lnTo>
                    <a:pt x="1014" y="983"/>
                  </a:lnTo>
                  <a:lnTo>
                    <a:pt x="1008" y="995"/>
                  </a:lnTo>
                  <a:lnTo>
                    <a:pt x="1002" y="989"/>
                  </a:lnTo>
                  <a:lnTo>
                    <a:pt x="996" y="977"/>
                  </a:lnTo>
                  <a:lnTo>
                    <a:pt x="990" y="959"/>
                  </a:lnTo>
                  <a:lnTo>
                    <a:pt x="984" y="929"/>
                  </a:lnTo>
                  <a:lnTo>
                    <a:pt x="984" y="905"/>
                  </a:lnTo>
                  <a:lnTo>
                    <a:pt x="930" y="875"/>
                  </a:lnTo>
                  <a:lnTo>
                    <a:pt x="918" y="869"/>
                  </a:lnTo>
                  <a:lnTo>
                    <a:pt x="900" y="863"/>
                  </a:lnTo>
                  <a:lnTo>
                    <a:pt x="894" y="863"/>
                  </a:lnTo>
                  <a:lnTo>
                    <a:pt x="882" y="863"/>
                  </a:lnTo>
                  <a:lnTo>
                    <a:pt x="876" y="1007"/>
                  </a:lnTo>
                  <a:lnTo>
                    <a:pt x="858" y="1007"/>
                  </a:lnTo>
                  <a:lnTo>
                    <a:pt x="840" y="1115"/>
                  </a:lnTo>
                  <a:lnTo>
                    <a:pt x="828" y="1121"/>
                  </a:lnTo>
                  <a:lnTo>
                    <a:pt x="828" y="1175"/>
                  </a:lnTo>
                  <a:lnTo>
                    <a:pt x="822" y="1223"/>
                  </a:lnTo>
                  <a:lnTo>
                    <a:pt x="816" y="1324"/>
                  </a:lnTo>
                  <a:lnTo>
                    <a:pt x="1038" y="1558"/>
                  </a:lnTo>
                  <a:lnTo>
                    <a:pt x="1044" y="1564"/>
                  </a:lnTo>
                  <a:lnTo>
                    <a:pt x="1050" y="1576"/>
                  </a:lnTo>
                  <a:lnTo>
                    <a:pt x="1056" y="1582"/>
                  </a:lnTo>
                  <a:lnTo>
                    <a:pt x="1056" y="1594"/>
                  </a:lnTo>
                  <a:lnTo>
                    <a:pt x="1050" y="1618"/>
                  </a:lnTo>
                  <a:lnTo>
                    <a:pt x="1044" y="1636"/>
                  </a:lnTo>
                  <a:lnTo>
                    <a:pt x="810" y="1504"/>
                  </a:lnTo>
                  <a:lnTo>
                    <a:pt x="804" y="1546"/>
                  </a:lnTo>
                  <a:lnTo>
                    <a:pt x="804" y="1570"/>
                  </a:lnTo>
                  <a:lnTo>
                    <a:pt x="798" y="1582"/>
                  </a:lnTo>
                  <a:lnTo>
                    <a:pt x="792" y="1582"/>
                  </a:lnTo>
                  <a:lnTo>
                    <a:pt x="792" y="1606"/>
                  </a:lnTo>
                  <a:lnTo>
                    <a:pt x="786" y="1606"/>
                  </a:lnTo>
                  <a:lnTo>
                    <a:pt x="786" y="1588"/>
                  </a:lnTo>
                  <a:lnTo>
                    <a:pt x="780" y="1624"/>
                  </a:lnTo>
                  <a:close/>
                </a:path>
              </a:pathLst>
            </a:custGeom>
            <a:solidFill>
              <a:srgbClr val="FFFF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" name="Freeform 4"/>
            <p:cNvSpPr>
              <a:spLocks/>
            </p:cNvSpPr>
            <p:nvPr/>
          </p:nvSpPr>
          <p:spPr bwMode="auto">
            <a:xfrm>
              <a:off x="4416" y="1440"/>
              <a:ext cx="1566" cy="1636"/>
            </a:xfrm>
            <a:custGeom>
              <a:avLst/>
              <a:gdLst>
                <a:gd name="T0" fmla="*/ 774 w 1566"/>
                <a:gd name="T1" fmla="*/ 1606 h 1636"/>
                <a:gd name="T2" fmla="*/ 762 w 1566"/>
                <a:gd name="T3" fmla="*/ 1576 h 1636"/>
                <a:gd name="T4" fmla="*/ 516 w 1566"/>
                <a:gd name="T5" fmla="*/ 1636 h 1636"/>
                <a:gd name="T6" fmla="*/ 510 w 1566"/>
                <a:gd name="T7" fmla="*/ 1582 h 1636"/>
                <a:gd name="T8" fmla="*/ 744 w 1566"/>
                <a:gd name="T9" fmla="*/ 1324 h 1636"/>
                <a:gd name="T10" fmla="*/ 726 w 1566"/>
                <a:gd name="T11" fmla="*/ 1115 h 1636"/>
                <a:gd name="T12" fmla="*/ 672 w 1566"/>
                <a:gd name="T13" fmla="*/ 863 h 1636"/>
                <a:gd name="T14" fmla="*/ 576 w 1566"/>
                <a:gd name="T15" fmla="*/ 905 h 1636"/>
                <a:gd name="T16" fmla="*/ 558 w 1566"/>
                <a:gd name="T17" fmla="*/ 995 h 1636"/>
                <a:gd name="T18" fmla="*/ 540 w 1566"/>
                <a:gd name="T19" fmla="*/ 941 h 1636"/>
                <a:gd name="T20" fmla="*/ 528 w 1566"/>
                <a:gd name="T21" fmla="*/ 941 h 1636"/>
                <a:gd name="T22" fmla="*/ 486 w 1566"/>
                <a:gd name="T23" fmla="*/ 947 h 1636"/>
                <a:gd name="T24" fmla="*/ 480 w 1566"/>
                <a:gd name="T25" fmla="*/ 1073 h 1636"/>
                <a:gd name="T26" fmla="*/ 426 w 1566"/>
                <a:gd name="T27" fmla="*/ 1055 h 1636"/>
                <a:gd name="T28" fmla="*/ 414 w 1566"/>
                <a:gd name="T29" fmla="*/ 1013 h 1636"/>
                <a:gd name="T30" fmla="*/ 0 w 1566"/>
                <a:gd name="T31" fmla="*/ 1175 h 1636"/>
                <a:gd name="T32" fmla="*/ 6 w 1566"/>
                <a:gd name="T33" fmla="*/ 1079 h 1636"/>
                <a:gd name="T34" fmla="*/ 408 w 1566"/>
                <a:gd name="T35" fmla="*/ 749 h 1636"/>
                <a:gd name="T36" fmla="*/ 426 w 1566"/>
                <a:gd name="T37" fmla="*/ 725 h 1636"/>
                <a:gd name="T38" fmla="*/ 540 w 1566"/>
                <a:gd name="T39" fmla="*/ 647 h 1636"/>
                <a:gd name="T40" fmla="*/ 684 w 1566"/>
                <a:gd name="T41" fmla="*/ 443 h 1636"/>
                <a:gd name="T42" fmla="*/ 732 w 1566"/>
                <a:gd name="T43" fmla="*/ 288 h 1636"/>
                <a:gd name="T44" fmla="*/ 744 w 1566"/>
                <a:gd name="T45" fmla="*/ 72 h 1636"/>
                <a:gd name="T46" fmla="*/ 774 w 1566"/>
                <a:gd name="T47" fmla="*/ 6 h 1636"/>
                <a:gd name="T48" fmla="*/ 792 w 1566"/>
                <a:gd name="T49" fmla="*/ 6 h 1636"/>
                <a:gd name="T50" fmla="*/ 816 w 1566"/>
                <a:gd name="T51" fmla="*/ 72 h 1636"/>
                <a:gd name="T52" fmla="*/ 828 w 1566"/>
                <a:gd name="T53" fmla="*/ 288 h 1636"/>
                <a:gd name="T54" fmla="*/ 882 w 1566"/>
                <a:gd name="T55" fmla="*/ 443 h 1636"/>
                <a:gd name="T56" fmla="*/ 1026 w 1566"/>
                <a:gd name="T57" fmla="*/ 647 h 1636"/>
                <a:gd name="T58" fmla="*/ 1140 w 1566"/>
                <a:gd name="T59" fmla="*/ 725 h 1636"/>
                <a:gd name="T60" fmla="*/ 1548 w 1566"/>
                <a:gd name="T61" fmla="*/ 1055 h 1636"/>
                <a:gd name="T62" fmla="*/ 1566 w 1566"/>
                <a:gd name="T63" fmla="*/ 1127 h 1636"/>
                <a:gd name="T64" fmla="*/ 1554 w 1566"/>
                <a:gd name="T65" fmla="*/ 1205 h 1636"/>
                <a:gd name="T66" fmla="*/ 1182 w 1566"/>
                <a:gd name="T67" fmla="*/ 1073 h 1636"/>
                <a:gd name="T68" fmla="*/ 1134 w 1566"/>
                <a:gd name="T69" fmla="*/ 1079 h 1636"/>
                <a:gd name="T70" fmla="*/ 1086 w 1566"/>
                <a:gd name="T71" fmla="*/ 1049 h 1636"/>
                <a:gd name="T72" fmla="*/ 1038 w 1566"/>
                <a:gd name="T73" fmla="*/ 965 h 1636"/>
                <a:gd name="T74" fmla="*/ 1038 w 1566"/>
                <a:gd name="T75" fmla="*/ 935 h 1636"/>
                <a:gd name="T76" fmla="*/ 1020 w 1566"/>
                <a:gd name="T77" fmla="*/ 965 h 1636"/>
                <a:gd name="T78" fmla="*/ 996 w 1566"/>
                <a:gd name="T79" fmla="*/ 977 h 1636"/>
                <a:gd name="T80" fmla="*/ 930 w 1566"/>
                <a:gd name="T81" fmla="*/ 875 h 1636"/>
                <a:gd name="T82" fmla="*/ 882 w 1566"/>
                <a:gd name="T83" fmla="*/ 863 h 1636"/>
                <a:gd name="T84" fmla="*/ 828 w 1566"/>
                <a:gd name="T85" fmla="*/ 1121 h 1636"/>
                <a:gd name="T86" fmla="*/ 1038 w 1566"/>
                <a:gd name="T87" fmla="*/ 1558 h 1636"/>
                <a:gd name="T88" fmla="*/ 1056 w 1566"/>
                <a:gd name="T89" fmla="*/ 1594 h 1636"/>
                <a:gd name="T90" fmla="*/ 804 w 1566"/>
                <a:gd name="T91" fmla="*/ 1546 h 1636"/>
                <a:gd name="T92" fmla="*/ 792 w 1566"/>
                <a:gd name="T93" fmla="*/ 1582 h 1636"/>
                <a:gd name="T94" fmla="*/ 780 w 1566"/>
                <a:gd name="T95" fmla="*/ 1624 h 16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566"/>
                <a:gd name="T145" fmla="*/ 0 h 1636"/>
                <a:gd name="T146" fmla="*/ 1566 w 1566"/>
                <a:gd name="T147" fmla="*/ 1636 h 16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566" h="1636">
                  <a:moveTo>
                    <a:pt x="780" y="1624"/>
                  </a:moveTo>
                  <a:lnTo>
                    <a:pt x="774" y="1588"/>
                  </a:lnTo>
                  <a:lnTo>
                    <a:pt x="774" y="1606"/>
                  </a:lnTo>
                  <a:lnTo>
                    <a:pt x="774" y="1582"/>
                  </a:lnTo>
                  <a:lnTo>
                    <a:pt x="768" y="1582"/>
                  </a:lnTo>
                  <a:lnTo>
                    <a:pt x="762" y="1576"/>
                  </a:lnTo>
                  <a:lnTo>
                    <a:pt x="762" y="1570"/>
                  </a:lnTo>
                  <a:lnTo>
                    <a:pt x="756" y="1546"/>
                  </a:lnTo>
                  <a:lnTo>
                    <a:pt x="756" y="1504"/>
                  </a:lnTo>
                  <a:lnTo>
                    <a:pt x="516" y="1636"/>
                  </a:lnTo>
                  <a:lnTo>
                    <a:pt x="516" y="1624"/>
                  </a:lnTo>
                  <a:lnTo>
                    <a:pt x="510" y="1618"/>
                  </a:lnTo>
                  <a:lnTo>
                    <a:pt x="510" y="1594"/>
                  </a:lnTo>
                  <a:lnTo>
                    <a:pt x="510" y="1582"/>
                  </a:lnTo>
                  <a:lnTo>
                    <a:pt x="516" y="1576"/>
                  </a:lnTo>
                  <a:lnTo>
                    <a:pt x="516" y="1564"/>
                  </a:lnTo>
                  <a:lnTo>
                    <a:pt x="522" y="1558"/>
                  </a:lnTo>
                  <a:lnTo>
                    <a:pt x="744" y="1324"/>
                  </a:lnTo>
                  <a:lnTo>
                    <a:pt x="738" y="1223"/>
                  </a:lnTo>
                  <a:lnTo>
                    <a:pt x="738" y="1175"/>
                  </a:lnTo>
                  <a:lnTo>
                    <a:pt x="732" y="1121"/>
                  </a:lnTo>
                  <a:lnTo>
                    <a:pt x="726" y="1115"/>
                  </a:lnTo>
                  <a:lnTo>
                    <a:pt x="708" y="1007"/>
                  </a:lnTo>
                  <a:lnTo>
                    <a:pt x="690" y="1007"/>
                  </a:lnTo>
                  <a:lnTo>
                    <a:pt x="678" y="863"/>
                  </a:lnTo>
                  <a:lnTo>
                    <a:pt x="672" y="863"/>
                  </a:lnTo>
                  <a:lnTo>
                    <a:pt x="660" y="863"/>
                  </a:lnTo>
                  <a:lnTo>
                    <a:pt x="648" y="869"/>
                  </a:lnTo>
                  <a:lnTo>
                    <a:pt x="630" y="875"/>
                  </a:lnTo>
                  <a:lnTo>
                    <a:pt x="576" y="905"/>
                  </a:lnTo>
                  <a:lnTo>
                    <a:pt x="576" y="929"/>
                  </a:lnTo>
                  <a:lnTo>
                    <a:pt x="576" y="959"/>
                  </a:lnTo>
                  <a:lnTo>
                    <a:pt x="570" y="977"/>
                  </a:lnTo>
                  <a:lnTo>
                    <a:pt x="558" y="995"/>
                  </a:lnTo>
                  <a:lnTo>
                    <a:pt x="558" y="989"/>
                  </a:lnTo>
                  <a:lnTo>
                    <a:pt x="552" y="983"/>
                  </a:lnTo>
                  <a:lnTo>
                    <a:pt x="546" y="965"/>
                  </a:lnTo>
                  <a:lnTo>
                    <a:pt x="540" y="941"/>
                  </a:lnTo>
                  <a:lnTo>
                    <a:pt x="540" y="917"/>
                  </a:lnTo>
                  <a:lnTo>
                    <a:pt x="516" y="929"/>
                  </a:lnTo>
                  <a:lnTo>
                    <a:pt x="522" y="935"/>
                  </a:lnTo>
                  <a:lnTo>
                    <a:pt x="528" y="941"/>
                  </a:lnTo>
                  <a:lnTo>
                    <a:pt x="528" y="947"/>
                  </a:lnTo>
                  <a:lnTo>
                    <a:pt x="528" y="953"/>
                  </a:lnTo>
                  <a:lnTo>
                    <a:pt x="528" y="965"/>
                  </a:lnTo>
                  <a:lnTo>
                    <a:pt x="486" y="947"/>
                  </a:lnTo>
                  <a:lnTo>
                    <a:pt x="456" y="965"/>
                  </a:lnTo>
                  <a:lnTo>
                    <a:pt x="444" y="1013"/>
                  </a:lnTo>
                  <a:lnTo>
                    <a:pt x="474" y="1049"/>
                  </a:lnTo>
                  <a:lnTo>
                    <a:pt x="480" y="1073"/>
                  </a:lnTo>
                  <a:lnTo>
                    <a:pt x="444" y="1055"/>
                  </a:lnTo>
                  <a:lnTo>
                    <a:pt x="432" y="1055"/>
                  </a:lnTo>
                  <a:lnTo>
                    <a:pt x="432" y="1079"/>
                  </a:lnTo>
                  <a:lnTo>
                    <a:pt x="426" y="1055"/>
                  </a:lnTo>
                  <a:lnTo>
                    <a:pt x="420" y="1055"/>
                  </a:lnTo>
                  <a:lnTo>
                    <a:pt x="378" y="1073"/>
                  </a:lnTo>
                  <a:lnTo>
                    <a:pt x="384" y="1049"/>
                  </a:lnTo>
                  <a:lnTo>
                    <a:pt x="414" y="1013"/>
                  </a:lnTo>
                  <a:lnTo>
                    <a:pt x="408" y="989"/>
                  </a:lnTo>
                  <a:lnTo>
                    <a:pt x="6" y="1205"/>
                  </a:lnTo>
                  <a:lnTo>
                    <a:pt x="6" y="1193"/>
                  </a:lnTo>
                  <a:lnTo>
                    <a:pt x="0" y="1175"/>
                  </a:lnTo>
                  <a:lnTo>
                    <a:pt x="0" y="1151"/>
                  </a:lnTo>
                  <a:lnTo>
                    <a:pt x="0" y="1127"/>
                  </a:lnTo>
                  <a:lnTo>
                    <a:pt x="0" y="1103"/>
                  </a:lnTo>
                  <a:lnTo>
                    <a:pt x="6" y="1079"/>
                  </a:lnTo>
                  <a:lnTo>
                    <a:pt x="12" y="1067"/>
                  </a:lnTo>
                  <a:lnTo>
                    <a:pt x="12" y="1061"/>
                  </a:lnTo>
                  <a:lnTo>
                    <a:pt x="18" y="1055"/>
                  </a:lnTo>
                  <a:lnTo>
                    <a:pt x="408" y="749"/>
                  </a:lnTo>
                  <a:lnTo>
                    <a:pt x="414" y="737"/>
                  </a:lnTo>
                  <a:lnTo>
                    <a:pt x="414" y="731"/>
                  </a:lnTo>
                  <a:lnTo>
                    <a:pt x="420" y="725"/>
                  </a:lnTo>
                  <a:lnTo>
                    <a:pt x="426" y="725"/>
                  </a:lnTo>
                  <a:lnTo>
                    <a:pt x="432" y="725"/>
                  </a:lnTo>
                  <a:lnTo>
                    <a:pt x="438" y="725"/>
                  </a:lnTo>
                  <a:lnTo>
                    <a:pt x="540" y="647"/>
                  </a:lnTo>
                  <a:lnTo>
                    <a:pt x="678" y="521"/>
                  </a:lnTo>
                  <a:lnTo>
                    <a:pt x="678" y="449"/>
                  </a:lnTo>
                  <a:lnTo>
                    <a:pt x="678" y="443"/>
                  </a:lnTo>
                  <a:lnTo>
                    <a:pt x="684" y="443"/>
                  </a:lnTo>
                  <a:lnTo>
                    <a:pt x="690" y="437"/>
                  </a:lnTo>
                  <a:lnTo>
                    <a:pt x="702" y="437"/>
                  </a:lnTo>
                  <a:lnTo>
                    <a:pt x="732" y="431"/>
                  </a:lnTo>
                  <a:lnTo>
                    <a:pt x="732" y="288"/>
                  </a:lnTo>
                  <a:lnTo>
                    <a:pt x="738" y="216"/>
                  </a:lnTo>
                  <a:lnTo>
                    <a:pt x="738" y="162"/>
                  </a:lnTo>
                  <a:lnTo>
                    <a:pt x="744" y="108"/>
                  </a:lnTo>
                  <a:lnTo>
                    <a:pt x="744" y="72"/>
                  </a:lnTo>
                  <a:lnTo>
                    <a:pt x="756" y="42"/>
                  </a:lnTo>
                  <a:lnTo>
                    <a:pt x="762" y="18"/>
                  </a:lnTo>
                  <a:lnTo>
                    <a:pt x="768" y="12"/>
                  </a:lnTo>
                  <a:lnTo>
                    <a:pt x="774" y="6"/>
                  </a:lnTo>
                  <a:lnTo>
                    <a:pt x="774" y="0"/>
                  </a:lnTo>
                  <a:lnTo>
                    <a:pt x="780" y="0"/>
                  </a:lnTo>
                  <a:lnTo>
                    <a:pt x="786" y="0"/>
                  </a:lnTo>
                  <a:lnTo>
                    <a:pt x="792" y="6"/>
                  </a:lnTo>
                  <a:lnTo>
                    <a:pt x="798" y="12"/>
                  </a:lnTo>
                  <a:lnTo>
                    <a:pt x="804" y="18"/>
                  </a:lnTo>
                  <a:lnTo>
                    <a:pt x="810" y="42"/>
                  </a:lnTo>
                  <a:lnTo>
                    <a:pt x="816" y="72"/>
                  </a:lnTo>
                  <a:lnTo>
                    <a:pt x="822" y="108"/>
                  </a:lnTo>
                  <a:lnTo>
                    <a:pt x="828" y="162"/>
                  </a:lnTo>
                  <a:lnTo>
                    <a:pt x="828" y="216"/>
                  </a:lnTo>
                  <a:lnTo>
                    <a:pt x="828" y="288"/>
                  </a:lnTo>
                  <a:lnTo>
                    <a:pt x="828" y="431"/>
                  </a:lnTo>
                  <a:lnTo>
                    <a:pt x="864" y="437"/>
                  </a:lnTo>
                  <a:lnTo>
                    <a:pt x="876" y="437"/>
                  </a:lnTo>
                  <a:lnTo>
                    <a:pt x="882" y="443"/>
                  </a:lnTo>
                  <a:lnTo>
                    <a:pt x="882" y="449"/>
                  </a:lnTo>
                  <a:lnTo>
                    <a:pt x="888" y="521"/>
                  </a:lnTo>
                  <a:lnTo>
                    <a:pt x="1026" y="647"/>
                  </a:lnTo>
                  <a:lnTo>
                    <a:pt x="1128" y="725"/>
                  </a:lnTo>
                  <a:lnTo>
                    <a:pt x="1134" y="725"/>
                  </a:lnTo>
                  <a:lnTo>
                    <a:pt x="1140" y="725"/>
                  </a:lnTo>
                  <a:lnTo>
                    <a:pt x="1146" y="725"/>
                  </a:lnTo>
                  <a:lnTo>
                    <a:pt x="1146" y="731"/>
                  </a:lnTo>
                  <a:lnTo>
                    <a:pt x="1158" y="749"/>
                  </a:lnTo>
                  <a:lnTo>
                    <a:pt x="1548" y="1055"/>
                  </a:lnTo>
                  <a:lnTo>
                    <a:pt x="1554" y="1067"/>
                  </a:lnTo>
                  <a:lnTo>
                    <a:pt x="1560" y="1079"/>
                  </a:lnTo>
                  <a:lnTo>
                    <a:pt x="1560" y="1103"/>
                  </a:lnTo>
                  <a:lnTo>
                    <a:pt x="1566" y="1127"/>
                  </a:lnTo>
                  <a:lnTo>
                    <a:pt x="1566" y="1151"/>
                  </a:lnTo>
                  <a:lnTo>
                    <a:pt x="1560" y="1175"/>
                  </a:lnTo>
                  <a:lnTo>
                    <a:pt x="1560" y="1193"/>
                  </a:lnTo>
                  <a:lnTo>
                    <a:pt x="1554" y="1205"/>
                  </a:lnTo>
                  <a:lnTo>
                    <a:pt x="1158" y="989"/>
                  </a:lnTo>
                  <a:lnTo>
                    <a:pt x="1152" y="1013"/>
                  </a:lnTo>
                  <a:lnTo>
                    <a:pt x="1182" y="1049"/>
                  </a:lnTo>
                  <a:lnTo>
                    <a:pt x="1182" y="1073"/>
                  </a:lnTo>
                  <a:lnTo>
                    <a:pt x="1146" y="1055"/>
                  </a:lnTo>
                  <a:lnTo>
                    <a:pt x="1140" y="1055"/>
                  </a:lnTo>
                  <a:lnTo>
                    <a:pt x="1140" y="1073"/>
                  </a:lnTo>
                  <a:lnTo>
                    <a:pt x="1134" y="1079"/>
                  </a:lnTo>
                  <a:lnTo>
                    <a:pt x="1128" y="1055"/>
                  </a:lnTo>
                  <a:lnTo>
                    <a:pt x="1122" y="1055"/>
                  </a:lnTo>
                  <a:lnTo>
                    <a:pt x="1086" y="1073"/>
                  </a:lnTo>
                  <a:lnTo>
                    <a:pt x="1086" y="1049"/>
                  </a:lnTo>
                  <a:lnTo>
                    <a:pt x="1116" y="1013"/>
                  </a:lnTo>
                  <a:lnTo>
                    <a:pt x="1110" y="965"/>
                  </a:lnTo>
                  <a:lnTo>
                    <a:pt x="1074" y="947"/>
                  </a:lnTo>
                  <a:lnTo>
                    <a:pt x="1038" y="965"/>
                  </a:lnTo>
                  <a:lnTo>
                    <a:pt x="1038" y="953"/>
                  </a:lnTo>
                  <a:lnTo>
                    <a:pt x="1038" y="947"/>
                  </a:lnTo>
                  <a:lnTo>
                    <a:pt x="1038" y="941"/>
                  </a:lnTo>
                  <a:lnTo>
                    <a:pt x="1038" y="935"/>
                  </a:lnTo>
                  <a:lnTo>
                    <a:pt x="1044" y="929"/>
                  </a:lnTo>
                  <a:lnTo>
                    <a:pt x="1026" y="917"/>
                  </a:lnTo>
                  <a:lnTo>
                    <a:pt x="1020" y="941"/>
                  </a:lnTo>
                  <a:lnTo>
                    <a:pt x="1020" y="965"/>
                  </a:lnTo>
                  <a:lnTo>
                    <a:pt x="1014" y="983"/>
                  </a:lnTo>
                  <a:lnTo>
                    <a:pt x="1008" y="995"/>
                  </a:lnTo>
                  <a:lnTo>
                    <a:pt x="1002" y="989"/>
                  </a:lnTo>
                  <a:lnTo>
                    <a:pt x="996" y="977"/>
                  </a:lnTo>
                  <a:lnTo>
                    <a:pt x="990" y="959"/>
                  </a:lnTo>
                  <a:lnTo>
                    <a:pt x="984" y="929"/>
                  </a:lnTo>
                  <a:lnTo>
                    <a:pt x="984" y="905"/>
                  </a:lnTo>
                  <a:lnTo>
                    <a:pt x="930" y="875"/>
                  </a:lnTo>
                  <a:lnTo>
                    <a:pt x="918" y="869"/>
                  </a:lnTo>
                  <a:lnTo>
                    <a:pt x="900" y="863"/>
                  </a:lnTo>
                  <a:lnTo>
                    <a:pt x="894" y="863"/>
                  </a:lnTo>
                  <a:lnTo>
                    <a:pt x="882" y="863"/>
                  </a:lnTo>
                  <a:lnTo>
                    <a:pt x="876" y="1007"/>
                  </a:lnTo>
                  <a:lnTo>
                    <a:pt x="858" y="1007"/>
                  </a:lnTo>
                  <a:lnTo>
                    <a:pt x="840" y="1115"/>
                  </a:lnTo>
                  <a:lnTo>
                    <a:pt x="828" y="1121"/>
                  </a:lnTo>
                  <a:lnTo>
                    <a:pt x="828" y="1175"/>
                  </a:lnTo>
                  <a:lnTo>
                    <a:pt x="822" y="1223"/>
                  </a:lnTo>
                  <a:lnTo>
                    <a:pt x="816" y="1324"/>
                  </a:lnTo>
                  <a:lnTo>
                    <a:pt x="1038" y="1558"/>
                  </a:lnTo>
                  <a:lnTo>
                    <a:pt x="1044" y="1564"/>
                  </a:lnTo>
                  <a:lnTo>
                    <a:pt x="1050" y="1576"/>
                  </a:lnTo>
                  <a:lnTo>
                    <a:pt x="1056" y="1582"/>
                  </a:lnTo>
                  <a:lnTo>
                    <a:pt x="1056" y="1594"/>
                  </a:lnTo>
                  <a:lnTo>
                    <a:pt x="1050" y="1618"/>
                  </a:lnTo>
                  <a:lnTo>
                    <a:pt x="1044" y="1636"/>
                  </a:lnTo>
                  <a:lnTo>
                    <a:pt x="810" y="1504"/>
                  </a:lnTo>
                  <a:lnTo>
                    <a:pt x="804" y="1546"/>
                  </a:lnTo>
                  <a:lnTo>
                    <a:pt x="804" y="1570"/>
                  </a:lnTo>
                  <a:lnTo>
                    <a:pt x="798" y="1582"/>
                  </a:lnTo>
                  <a:lnTo>
                    <a:pt x="792" y="1582"/>
                  </a:lnTo>
                  <a:lnTo>
                    <a:pt x="792" y="1606"/>
                  </a:lnTo>
                  <a:lnTo>
                    <a:pt x="786" y="1606"/>
                  </a:lnTo>
                  <a:lnTo>
                    <a:pt x="786" y="1588"/>
                  </a:lnTo>
                  <a:lnTo>
                    <a:pt x="780" y="16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8" name="Freeform 5"/>
            <p:cNvSpPr>
              <a:spLocks/>
            </p:cNvSpPr>
            <p:nvPr/>
          </p:nvSpPr>
          <p:spPr bwMode="auto">
            <a:xfrm>
              <a:off x="5178" y="2686"/>
              <a:ext cx="36" cy="342"/>
            </a:xfrm>
            <a:custGeom>
              <a:avLst/>
              <a:gdLst>
                <a:gd name="T0" fmla="*/ 12 w 36"/>
                <a:gd name="T1" fmla="*/ 342 h 342"/>
                <a:gd name="T2" fmla="*/ 6 w 36"/>
                <a:gd name="T3" fmla="*/ 288 h 342"/>
                <a:gd name="T4" fmla="*/ 6 w 36"/>
                <a:gd name="T5" fmla="*/ 234 h 342"/>
                <a:gd name="T6" fmla="*/ 0 w 36"/>
                <a:gd name="T7" fmla="*/ 174 h 342"/>
                <a:gd name="T8" fmla="*/ 0 w 36"/>
                <a:gd name="T9" fmla="*/ 120 h 342"/>
                <a:gd name="T10" fmla="*/ 6 w 36"/>
                <a:gd name="T11" fmla="*/ 72 h 342"/>
                <a:gd name="T12" fmla="*/ 6 w 36"/>
                <a:gd name="T13" fmla="*/ 36 h 342"/>
                <a:gd name="T14" fmla="*/ 12 w 36"/>
                <a:gd name="T15" fmla="*/ 18 h 342"/>
                <a:gd name="T16" fmla="*/ 12 w 36"/>
                <a:gd name="T17" fmla="*/ 12 h 342"/>
                <a:gd name="T18" fmla="*/ 18 w 36"/>
                <a:gd name="T19" fmla="*/ 0 h 342"/>
                <a:gd name="T20" fmla="*/ 18 w 36"/>
                <a:gd name="T21" fmla="*/ 0 h 342"/>
                <a:gd name="T22" fmla="*/ 24 w 36"/>
                <a:gd name="T23" fmla="*/ 0 h 342"/>
                <a:gd name="T24" fmla="*/ 30 w 36"/>
                <a:gd name="T25" fmla="*/ 12 h 342"/>
                <a:gd name="T26" fmla="*/ 30 w 36"/>
                <a:gd name="T27" fmla="*/ 36 h 342"/>
                <a:gd name="T28" fmla="*/ 36 w 36"/>
                <a:gd name="T29" fmla="*/ 72 h 342"/>
                <a:gd name="T30" fmla="*/ 36 w 36"/>
                <a:gd name="T31" fmla="*/ 120 h 342"/>
                <a:gd name="T32" fmla="*/ 36 w 36"/>
                <a:gd name="T33" fmla="*/ 174 h 342"/>
                <a:gd name="T34" fmla="*/ 36 w 36"/>
                <a:gd name="T35" fmla="*/ 234 h 342"/>
                <a:gd name="T36" fmla="*/ 30 w 36"/>
                <a:gd name="T37" fmla="*/ 288 h 342"/>
                <a:gd name="T38" fmla="*/ 24 w 36"/>
                <a:gd name="T39" fmla="*/ 342 h 342"/>
                <a:gd name="T40" fmla="*/ 30 w 36"/>
                <a:gd name="T41" fmla="*/ 336 h 3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6"/>
                <a:gd name="T64" fmla="*/ 0 h 342"/>
                <a:gd name="T65" fmla="*/ 36 w 36"/>
                <a:gd name="T66" fmla="*/ 342 h 3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6" h="342">
                  <a:moveTo>
                    <a:pt x="12" y="342"/>
                  </a:moveTo>
                  <a:lnTo>
                    <a:pt x="6" y="288"/>
                  </a:lnTo>
                  <a:lnTo>
                    <a:pt x="6" y="234"/>
                  </a:lnTo>
                  <a:lnTo>
                    <a:pt x="0" y="174"/>
                  </a:lnTo>
                  <a:lnTo>
                    <a:pt x="0" y="120"/>
                  </a:lnTo>
                  <a:lnTo>
                    <a:pt x="6" y="72"/>
                  </a:lnTo>
                  <a:lnTo>
                    <a:pt x="6" y="36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12"/>
                  </a:lnTo>
                  <a:lnTo>
                    <a:pt x="30" y="36"/>
                  </a:lnTo>
                  <a:lnTo>
                    <a:pt x="36" y="72"/>
                  </a:lnTo>
                  <a:lnTo>
                    <a:pt x="36" y="120"/>
                  </a:lnTo>
                  <a:lnTo>
                    <a:pt x="36" y="174"/>
                  </a:lnTo>
                  <a:lnTo>
                    <a:pt x="36" y="234"/>
                  </a:lnTo>
                  <a:lnTo>
                    <a:pt x="30" y="288"/>
                  </a:lnTo>
                  <a:lnTo>
                    <a:pt x="24" y="342"/>
                  </a:lnTo>
                  <a:lnTo>
                    <a:pt x="30" y="33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" name="Line 6"/>
            <p:cNvSpPr>
              <a:spLocks noChangeShapeType="1"/>
            </p:cNvSpPr>
            <p:nvPr/>
          </p:nvSpPr>
          <p:spPr bwMode="auto">
            <a:xfrm flipH="1">
              <a:off x="5208" y="3004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" name="Line 7"/>
            <p:cNvSpPr>
              <a:spLocks noChangeShapeType="1"/>
            </p:cNvSpPr>
            <p:nvPr/>
          </p:nvSpPr>
          <p:spPr bwMode="auto">
            <a:xfrm flipH="1">
              <a:off x="5178" y="3004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8"/>
            <p:cNvSpPr>
              <a:spLocks noChangeShapeType="1"/>
            </p:cNvSpPr>
            <p:nvPr/>
          </p:nvSpPr>
          <p:spPr bwMode="auto">
            <a:xfrm>
              <a:off x="5190" y="3022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Freeform 9"/>
            <p:cNvSpPr>
              <a:spLocks/>
            </p:cNvSpPr>
            <p:nvPr/>
          </p:nvSpPr>
          <p:spPr bwMode="auto">
            <a:xfrm>
              <a:off x="5190" y="2908"/>
              <a:ext cx="18" cy="156"/>
            </a:xfrm>
            <a:custGeom>
              <a:avLst/>
              <a:gdLst>
                <a:gd name="T0" fmla="*/ 6 w 18"/>
                <a:gd name="T1" fmla="*/ 156 h 156"/>
                <a:gd name="T2" fmla="*/ 0 w 18"/>
                <a:gd name="T3" fmla="*/ 108 h 156"/>
                <a:gd name="T4" fmla="*/ 0 w 18"/>
                <a:gd name="T5" fmla="*/ 54 h 156"/>
                <a:gd name="T6" fmla="*/ 0 w 18"/>
                <a:gd name="T7" fmla="*/ 18 h 156"/>
                <a:gd name="T8" fmla="*/ 6 w 18"/>
                <a:gd name="T9" fmla="*/ 6 h 156"/>
                <a:gd name="T10" fmla="*/ 6 w 18"/>
                <a:gd name="T11" fmla="*/ 0 h 156"/>
                <a:gd name="T12" fmla="*/ 6 w 18"/>
                <a:gd name="T13" fmla="*/ 0 h 156"/>
                <a:gd name="T14" fmla="*/ 12 w 18"/>
                <a:gd name="T15" fmla="*/ 0 h 156"/>
                <a:gd name="T16" fmla="*/ 12 w 18"/>
                <a:gd name="T17" fmla="*/ 6 h 156"/>
                <a:gd name="T18" fmla="*/ 12 w 18"/>
                <a:gd name="T19" fmla="*/ 18 h 156"/>
                <a:gd name="T20" fmla="*/ 18 w 18"/>
                <a:gd name="T21" fmla="*/ 36 h 156"/>
                <a:gd name="T22" fmla="*/ 18 w 18"/>
                <a:gd name="T23" fmla="*/ 54 h 156"/>
                <a:gd name="T24" fmla="*/ 12 w 18"/>
                <a:gd name="T25" fmla="*/ 108 h 156"/>
                <a:gd name="T26" fmla="*/ 6 w 18"/>
                <a:gd name="T27" fmla="*/ 156 h 1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8"/>
                <a:gd name="T43" fmla="*/ 0 h 156"/>
                <a:gd name="T44" fmla="*/ 18 w 18"/>
                <a:gd name="T45" fmla="*/ 156 h 15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8" h="156">
                  <a:moveTo>
                    <a:pt x="6" y="156"/>
                  </a:moveTo>
                  <a:lnTo>
                    <a:pt x="0" y="108"/>
                  </a:lnTo>
                  <a:lnTo>
                    <a:pt x="0" y="54"/>
                  </a:lnTo>
                  <a:lnTo>
                    <a:pt x="0" y="18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8"/>
                  </a:lnTo>
                  <a:lnTo>
                    <a:pt x="18" y="36"/>
                  </a:lnTo>
                  <a:lnTo>
                    <a:pt x="18" y="54"/>
                  </a:lnTo>
                  <a:lnTo>
                    <a:pt x="12" y="108"/>
                  </a:lnTo>
                  <a:lnTo>
                    <a:pt x="6" y="156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0"/>
            <p:cNvSpPr>
              <a:spLocks noChangeShapeType="1"/>
            </p:cNvSpPr>
            <p:nvPr/>
          </p:nvSpPr>
          <p:spPr bwMode="auto">
            <a:xfrm>
              <a:off x="5214" y="2938"/>
              <a:ext cx="12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Freeform 11"/>
            <p:cNvSpPr>
              <a:spLocks/>
            </p:cNvSpPr>
            <p:nvPr/>
          </p:nvSpPr>
          <p:spPr bwMode="auto">
            <a:xfrm>
              <a:off x="5214" y="2926"/>
              <a:ext cx="84" cy="60"/>
            </a:xfrm>
            <a:custGeom>
              <a:avLst/>
              <a:gdLst>
                <a:gd name="T0" fmla="*/ 0 w 84"/>
                <a:gd name="T1" fmla="*/ 0 h 60"/>
                <a:gd name="T2" fmla="*/ 84 w 84"/>
                <a:gd name="T3" fmla="*/ 48 h 60"/>
                <a:gd name="T4" fmla="*/ 84 w 84"/>
                <a:gd name="T5" fmla="*/ 60 h 60"/>
                <a:gd name="T6" fmla="*/ 0 60000 65536"/>
                <a:gd name="T7" fmla="*/ 0 60000 65536"/>
                <a:gd name="T8" fmla="*/ 0 60000 65536"/>
                <a:gd name="T9" fmla="*/ 0 w 84"/>
                <a:gd name="T10" fmla="*/ 0 h 60"/>
                <a:gd name="T11" fmla="*/ 84 w 84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4" h="60">
                  <a:moveTo>
                    <a:pt x="0" y="0"/>
                  </a:moveTo>
                  <a:lnTo>
                    <a:pt x="84" y="48"/>
                  </a:lnTo>
                  <a:lnTo>
                    <a:pt x="84" y="6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2"/>
            <p:cNvSpPr>
              <a:spLocks noChangeShapeType="1"/>
            </p:cNvSpPr>
            <p:nvPr/>
          </p:nvSpPr>
          <p:spPr bwMode="auto">
            <a:xfrm flipV="1">
              <a:off x="5400" y="3010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Line 13"/>
            <p:cNvSpPr>
              <a:spLocks noChangeShapeType="1"/>
            </p:cNvSpPr>
            <p:nvPr/>
          </p:nvSpPr>
          <p:spPr bwMode="auto">
            <a:xfrm>
              <a:off x="5340" y="2980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7" name="Line 14"/>
            <p:cNvSpPr>
              <a:spLocks noChangeShapeType="1"/>
            </p:cNvSpPr>
            <p:nvPr/>
          </p:nvSpPr>
          <p:spPr bwMode="auto">
            <a:xfrm flipV="1">
              <a:off x="5286" y="2944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8" name="Line 15"/>
            <p:cNvSpPr>
              <a:spLocks noChangeShapeType="1"/>
            </p:cNvSpPr>
            <p:nvPr/>
          </p:nvSpPr>
          <p:spPr bwMode="auto">
            <a:xfrm>
              <a:off x="5214" y="2908"/>
              <a:ext cx="240" cy="1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9" name="Line 16"/>
            <p:cNvSpPr>
              <a:spLocks noChangeShapeType="1"/>
            </p:cNvSpPr>
            <p:nvPr/>
          </p:nvSpPr>
          <p:spPr bwMode="auto">
            <a:xfrm flipV="1">
              <a:off x="5454" y="2998"/>
              <a:ext cx="1" cy="7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Line 17"/>
            <p:cNvSpPr>
              <a:spLocks noChangeShapeType="1"/>
            </p:cNvSpPr>
            <p:nvPr/>
          </p:nvSpPr>
          <p:spPr bwMode="auto">
            <a:xfrm flipH="1" flipV="1">
              <a:off x="5214" y="2776"/>
              <a:ext cx="240" cy="2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1" name="Line 18"/>
            <p:cNvSpPr>
              <a:spLocks noChangeShapeType="1"/>
            </p:cNvSpPr>
            <p:nvPr/>
          </p:nvSpPr>
          <p:spPr bwMode="auto">
            <a:xfrm flipH="1">
              <a:off x="4938" y="2776"/>
              <a:ext cx="240" cy="2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2" name="Line 19"/>
            <p:cNvSpPr>
              <a:spLocks noChangeShapeType="1"/>
            </p:cNvSpPr>
            <p:nvPr/>
          </p:nvSpPr>
          <p:spPr bwMode="auto">
            <a:xfrm>
              <a:off x="4938" y="2998"/>
              <a:ext cx="6" cy="7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3" name="Line 20"/>
            <p:cNvSpPr>
              <a:spLocks noChangeShapeType="1"/>
            </p:cNvSpPr>
            <p:nvPr/>
          </p:nvSpPr>
          <p:spPr bwMode="auto">
            <a:xfrm flipV="1">
              <a:off x="4938" y="2908"/>
              <a:ext cx="246" cy="13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4" name="Line 21"/>
            <p:cNvSpPr>
              <a:spLocks noChangeShapeType="1"/>
            </p:cNvSpPr>
            <p:nvPr/>
          </p:nvSpPr>
          <p:spPr bwMode="auto">
            <a:xfrm flipH="1">
              <a:off x="5172" y="2938"/>
              <a:ext cx="12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5" name="Freeform 22"/>
            <p:cNvSpPr>
              <a:spLocks/>
            </p:cNvSpPr>
            <p:nvPr/>
          </p:nvSpPr>
          <p:spPr bwMode="auto">
            <a:xfrm>
              <a:off x="5100" y="2926"/>
              <a:ext cx="84" cy="60"/>
            </a:xfrm>
            <a:custGeom>
              <a:avLst/>
              <a:gdLst>
                <a:gd name="T0" fmla="*/ 84 w 84"/>
                <a:gd name="T1" fmla="*/ 0 h 60"/>
                <a:gd name="T2" fmla="*/ 0 w 84"/>
                <a:gd name="T3" fmla="*/ 48 h 60"/>
                <a:gd name="T4" fmla="*/ 0 w 84"/>
                <a:gd name="T5" fmla="*/ 60 h 60"/>
                <a:gd name="T6" fmla="*/ 0 60000 65536"/>
                <a:gd name="T7" fmla="*/ 0 60000 65536"/>
                <a:gd name="T8" fmla="*/ 0 60000 65536"/>
                <a:gd name="T9" fmla="*/ 0 w 84"/>
                <a:gd name="T10" fmla="*/ 0 h 60"/>
                <a:gd name="T11" fmla="*/ 84 w 84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4" h="60">
                  <a:moveTo>
                    <a:pt x="84" y="0"/>
                  </a:moveTo>
                  <a:lnTo>
                    <a:pt x="0" y="48"/>
                  </a:lnTo>
                  <a:lnTo>
                    <a:pt x="0" y="6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6" name="Line 23"/>
            <p:cNvSpPr>
              <a:spLocks noChangeShapeType="1"/>
            </p:cNvSpPr>
            <p:nvPr/>
          </p:nvSpPr>
          <p:spPr bwMode="auto">
            <a:xfrm flipV="1">
              <a:off x="5112" y="2944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7" name="Line 24"/>
            <p:cNvSpPr>
              <a:spLocks noChangeShapeType="1"/>
            </p:cNvSpPr>
            <p:nvPr/>
          </p:nvSpPr>
          <p:spPr bwMode="auto">
            <a:xfrm>
              <a:off x="5052" y="2980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8" name="Line 25"/>
            <p:cNvSpPr>
              <a:spLocks noChangeShapeType="1"/>
            </p:cNvSpPr>
            <p:nvPr/>
          </p:nvSpPr>
          <p:spPr bwMode="auto">
            <a:xfrm flipV="1">
              <a:off x="4998" y="3010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9" name="Freeform 26"/>
            <p:cNvSpPr>
              <a:spLocks/>
            </p:cNvSpPr>
            <p:nvPr/>
          </p:nvSpPr>
          <p:spPr bwMode="auto">
            <a:xfrm>
              <a:off x="5178" y="2567"/>
              <a:ext cx="36" cy="245"/>
            </a:xfrm>
            <a:custGeom>
              <a:avLst/>
              <a:gdLst>
                <a:gd name="T0" fmla="*/ 0 w 36"/>
                <a:gd name="T1" fmla="*/ 245 h 245"/>
                <a:gd name="T2" fmla="*/ 6 w 36"/>
                <a:gd name="T3" fmla="*/ 161 h 245"/>
                <a:gd name="T4" fmla="*/ 6 w 36"/>
                <a:gd name="T5" fmla="*/ 90 h 245"/>
                <a:gd name="T6" fmla="*/ 12 w 36"/>
                <a:gd name="T7" fmla="*/ 36 h 245"/>
                <a:gd name="T8" fmla="*/ 18 w 36"/>
                <a:gd name="T9" fmla="*/ 18 h 245"/>
                <a:gd name="T10" fmla="*/ 18 w 36"/>
                <a:gd name="T11" fmla="*/ 0 h 245"/>
                <a:gd name="T12" fmla="*/ 30 w 36"/>
                <a:gd name="T13" fmla="*/ 36 h 245"/>
                <a:gd name="T14" fmla="*/ 30 w 36"/>
                <a:gd name="T15" fmla="*/ 90 h 245"/>
                <a:gd name="T16" fmla="*/ 36 w 36"/>
                <a:gd name="T17" fmla="*/ 161 h 245"/>
                <a:gd name="T18" fmla="*/ 36 w 36"/>
                <a:gd name="T19" fmla="*/ 245 h 2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"/>
                <a:gd name="T31" fmla="*/ 0 h 245"/>
                <a:gd name="T32" fmla="*/ 36 w 36"/>
                <a:gd name="T33" fmla="*/ 245 h 24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" h="245">
                  <a:moveTo>
                    <a:pt x="0" y="245"/>
                  </a:moveTo>
                  <a:lnTo>
                    <a:pt x="6" y="161"/>
                  </a:lnTo>
                  <a:lnTo>
                    <a:pt x="6" y="90"/>
                  </a:lnTo>
                  <a:lnTo>
                    <a:pt x="12" y="36"/>
                  </a:lnTo>
                  <a:lnTo>
                    <a:pt x="18" y="18"/>
                  </a:lnTo>
                  <a:lnTo>
                    <a:pt x="18" y="0"/>
                  </a:lnTo>
                  <a:lnTo>
                    <a:pt x="30" y="36"/>
                  </a:lnTo>
                  <a:lnTo>
                    <a:pt x="30" y="90"/>
                  </a:lnTo>
                  <a:lnTo>
                    <a:pt x="36" y="161"/>
                  </a:lnTo>
                  <a:lnTo>
                    <a:pt x="36" y="245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0" name="Line 27"/>
            <p:cNvSpPr>
              <a:spLocks noChangeShapeType="1"/>
            </p:cNvSpPr>
            <p:nvPr/>
          </p:nvSpPr>
          <p:spPr bwMode="auto">
            <a:xfrm flipV="1">
              <a:off x="5196" y="2567"/>
              <a:ext cx="1" cy="3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1" name="Line 28"/>
            <p:cNvSpPr>
              <a:spLocks noChangeShapeType="1"/>
            </p:cNvSpPr>
            <p:nvPr/>
          </p:nvSpPr>
          <p:spPr bwMode="auto">
            <a:xfrm flipH="1" flipV="1">
              <a:off x="5214" y="2746"/>
              <a:ext cx="18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2" name="Line 29"/>
            <p:cNvSpPr>
              <a:spLocks noChangeShapeType="1"/>
            </p:cNvSpPr>
            <p:nvPr/>
          </p:nvSpPr>
          <p:spPr bwMode="auto">
            <a:xfrm>
              <a:off x="5214" y="2746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3" name="Line 30"/>
            <p:cNvSpPr>
              <a:spLocks noChangeShapeType="1"/>
            </p:cNvSpPr>
            <p:nvPr/>
          </p:nvSpPr>
          <p:spPr bwMode="auto">
            <a:xfrm>
              <a:off x="5160" y="2746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4" name="Line 31"/>
            <p:cNvSpPr>
              <a:spLocks noChangeShapeType="1"/>
            </p:cNvSpPr>
            <p:nvPr/>
          </p:nvSpPr>
          <p:spPr bwMode="auto">
            <a:xfrm flipH="1">
              <a:off x="5160" y="2746"/>
              <a:ext cx="24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5" name="Freeform 32"/>
            <p:cNvSpPr>
              <a:spLocks/>
            </p:cNvSpPr>
            <p:nvPr/>
          </p:nvSpPr>
          <p:spPr bwMode="auto">
            <a:xfrm>
              <a:off x="5148" y="1871"/>
              <a:ext cx="18" cy="690"/>
            </a:xfrm>
            <a:custGeom>
              <a:avLst/>
              <a:gdLst>
                <a:gd name="T0" fmla="*/ 0 w 18"/>
                <a:gd name="T1" fmla="*/ 690 h 690"/>
                <a:gd name="T2" fmla="*/ 6 w 18"/>
                <a:gd name="T3" fmla="*/ 654 h 690"/>
                <a:gd name="T4" fmla="*/ 6 w 18"/>
                <a:gd name="T5" fmla="*/ 612 h 690"/>
                <a:gd name="T6" fmla="*/ 12 w 18"/>
                <a:gd name="T7" fmla="*/ 528 h 690"/>
                <a:gd name="T8" fmla="*/ 12 w 18"/>
                <a:gd name="T9" fmla="*/ 438 h 690"/>
                <a:gd name="T10" fmla="*/ 18 w 18"/>
                <a:gd name="T11" fmla="*/ 390 h 690"/>
                <a:gd name="T12" fmla="*/ 18 w 18"/>
                <a:gd name="T13" fmla="*/ 336 h 690"/>
                <a:gd name="T14" fmla="*/ 18 w 18"/>
                <a:gd name="T15" fmla="*/ 288 h 690"/>
                <a:gd name="T16" fmla="*/ 12 w 18"/>
                <a:gd name="T17" fmla="*/ 240 h 690"/>
                <a:gd name="T18" fmla="*/ 12 w 18"/>
                <a:gd name="T19" fmla="*/ 156 h 690"/>
                <a:gd name="T20" fmla="*/ 6 w 18"/>
                <a:gd name="T21" fmla="*/ 84 h 690"/>
                <a:gd name="T22" fmla="*/ 0 w 18"/>
                <a:gd name="T23" fmla="*/ 0 h 6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"/>
                <a:gd name="T37" fmla="*/ 0 h 690"/>
                <a:gd name="T38" fmla="*/ 18 w 18"/>
                <a:gd name="T39" fmla="*/ 690 h 69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" h="690">
                  <a:moveTo>
                    <a:pt x="0" y="690"/>
                  </a:moveTo>
                  <a:lnTo>
                    <a:pt x="6" y="654"/>
                  </a:lnTo>
                  <a:lnTo>
                    <a:pt x="6" y="612"/>
                  </a:lnTo>
                  <a:lnTo>
                    <a:pt x="12" y="528"/>
                  </a:lnTo>
                  <a:lnTo>
                    <a:pt x="12" y="438"/>
                  </a:lnTo>
                  <a:lnTo>
                    <a:pt x="18" y="390"/>
                  </a:lnTo>
                  <a:lnTo>
                    <a:pt x="18" y="336"/>
                  </a:lnTo>
                  <a:lnTo>
                    <a:pt x="18" y="288"/>
                  </a:lnTo>
                  <a:lnTo>
                    <a:pt x="12" y="240"/>
                  </a:lnTo>
                  <a:lnTo>
                    <a:pt x="12" y="156"/>
                  </a:lnTo>
                  <a:lnTo>
                    <a:pt x="6" y="8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6" name="Line 33"/>
            <p:cNvSpPr>
              <a:spLocks noChangeShapeType="1"/>
            </p:cNvSpPr>
            <p:nvPr/>
          </p:nvSpPr>
          <p:spPr bwMode="auto">
            <a:xfrm flipH="1">
              <a:off x="5094" y="1883"/>
              <a:ext cx="54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7" name="Freeform 34"/>
            <p:cNvSpPr>
              <a:spLocks/>
            </p:cNvSpPr>
            <p:nvPr/>
          </p:nvSpPr>
          <p:spPr bwMode="auto">
            <a:xfrm>
              <a:off x="5010" y="1961"/>
              <a:ext cx="108" cy="372"/>
            </a:xfrm>
            <a:custGeom>
              <a:avLst/>
              <a:gdLst>
                <a:gd name="T0" fmla="*/ 84 w 108"/>
                <a:gd name="T1" fmla="*/ 0 h 372"/>
                <a:gd name="T2" fmla="*/ 96 w 108"/>
                <a:gd name="T3" fmla="*/ 90 h 372"/>
                <a:gd name="T4" fmla="*/ 102 w 108"/>
                <a:gd name="T5" fmla="*/ 138 h 372"/>
                <a:gd name="T6" fmla="*/ 108 w 108"/>
                <a:gd name="T7" fmla="*/ 186 h 372"/>
                <a:gd name="T8" fmla="*/ 108 w 108"/>
                <a:gd name="T9" fmla="*/ 234 h 372"/>
                <a:gd name="T10" fmla="*/ 108 w 108"/>
                <a:gd name="T11" fmla="*/ 258 h 372"/>
                <a:gd name="T12" fmla="*/ 102 w 108"/>
                <a:gd name="T13" fmla="*/ 276 h 372"/>
                <a:gd name="T14" fmla="*/ 102 w 108"/>
                <a:gd name="T15" fmla="*/ 294 h 372"/>
                <a:gd name="T16" fmla="*/ 96 w 108"/>
                <a:gd name="T17" fmla="*/ 312 h 372"/>
                <a:gd name="T18" fmla="*/ 96 w 108"/>
                <a:gd name="T19" fmla="*/ 330 h 372"/>
                <a:gd name="T20" fmla="*/ 84 w 108"/>
                <a:gd name="T21" fmla="*/ 342 h 372"/>
                <a:gd name="T22" fmla="*/ 84 w 108"/>
                <a:gd name="T23" fmla="*/ 276 h 372"/>
                <a:gd name="T24" fmla="*/ 0 w 108"/>
                <a:gd name="T25" fmla="*/ 324 h 372"/>
                <a:gd name="T26" fmla="*/ 0 w 108"/>
                <a:gd name="T27" fmla="*/ 372 h 3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8"/>
                <a:gd name="T43" fmla="*/ 0 h 372"/>
                <a:gd name="T44" fmla="*/ 108 w 108"/>
                <a:gd name="T45" fmla="*/ 372 h 3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8" h="372">
                  <a:moveTo>
                    <a:pt x="84" y="0"/>
                  </a:moveTo>
                  <a:lnTo>
                    <a:pt x="96" y="90"/>
                  </a:lnTo>
                  <a:lnTo>
                    <a:pt x="102" y="138"/>
                  </a:lnTo>
                  <a:lnTo>
                    <a:pt x="108" y="186"/>
                  </a:lnTo>
                  <a:lnTo>
                    <a:pt x="108" y="234"/>
                  </a:lnTo>
                  <a:lnTo>
                    <a:pt x="108" y="258"/>
                  </a:lnTo>
                  <a:lnTo>
                    <a:pt x="102" y="276"/>
                  </a:lnTo>
                  <a:lnTo>
                    <a:pt x="102" y="294"/>
                  </a:lnTo>
                  <a:lnTo>
                    <a:pt x="96" y="312"/>
                  </a:lnTo>
                  <a:lnTo>
                    <a:pt x="96" y="330"/>
                  </a:lnTo>
                  <a:lnTo>
                    <a:pt x="84" y="342"/>
                  </a:lnTo>
                  <a:lnTo>
                    <a:pt x="84" y="276"/>
                  </a:lnTo>
                  <a:lnTo>
                    <a:pt x="0" y="324"/>
                  </a:lnTo>
                  <a:lnTo>
                    <a:pt x="0" y="37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8" name="Freeform 35"/>
            <p:cNvSpPr>
              <a:spLocks/>
            </p:cNvSpPr>
            <p:nvPr/>
          </p:nvSpPr>
          <p:spPr bwMode="auto">
            <a:xfrm>
              <a:off x="4956" y="2255"/>
              <a:ext cx="36" cy="102"/>
            </a:xfrm>
            <a:custGeom>
              <a:avLst/>
              <a:gdLst>
                <a:gd name="T0" fmla="*/ 36 w 36"/>
                <a:gd name="T1" fmla="*/ 90 h 102"/>
                <a:gd name="T2" fmla="*/ 36 w 36"/>
                <a:gd name="T3" fmla="*/ 60 h 102"/>
                <a:gd name="T4" fmla="*/ 36 w 36"/>
                <a:gd name="T5" fmla="*/ 36 h 102"/>
                <a:gd name="T6" fmla="*/ 30 w 36"/>
                <a:gd name="T7" fmla="*/ 18 h 102"/>
                <a:gd name="T8" fmla="*/ 18 w 36"/>
                <a:gd name="T9" fmla="*/ 0 h 102"/>
                <a:gd name="T10" fmla="*/ 12 w 36"/>
                <a:gd name="T11" fmla="*/ 6 h 102"/>
                <a:gd name="T12" fmla="*/ 12 w 36"/>
                <a:gd name="T13" fmla="*/ 18 h 102"/>
                <a:gd name="T14" fmla="*/ 6 w 36"/>
                <a:gd name="T15" fmla="*/ 42 h 102"/>
                <a:gd name="T16" fmla="*/ 0 w 36"/>
                <a:gd name="T17" fmla="*/ 72 h 102"/>
                <a:gd name="T18" fmla="*/ 0 w 36"/>
                <a:gd name="T19" fmla="*/ 102 h 1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"/>
                <a:gd name="T31" fmla="*/ 0 h 102"/>
                <a:gd name="T32" fmla="*/ 36 w 36"/>
                <a:gd name="T33" fmla="*/ 102 h 1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" h="102">
                  <a:moveTo>
                    <a:pt x="36" y="90"/>
                  </a:moveTo>
                  <a:lnTo>
                    <a:pt x="36" y="60"/>
                  </a:lnTo>
                  <a:lnTo>
                    <a:pt x="36" y="36"/>
                  </a:lnTo>
                  <a:lnTo>
                    <a:pt x="30" y="18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12" y="18"/>
                  </a:lnTo>
                  <a:lnTo>
                    <a:pt x="6" y="42"/>
                  </a:lnTo>
                  <a:lnTo>
                    <a:pt x="0" y="72"/>
                  </a:lnTo>
                  <a:lnTo>
                    <a:pt x="0" y="10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9" name="Line 36"/>
            <p:cNvSpPr>
              <a:spLocks noChangeShapeType="1"/>
            </p:cNvSpPr>
            <p:nvPr/>
          </p:nvSpPr>
          <p:spPr bwMode="auto">
            <a:xfrm>
              <a:off x="4968" y="2423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0" name="Line 37"/>
            <p:cNvSpPr>
              <a:spLocks noChangeShapeType="1"/>
            </p:cNvSpPr>
            <p:nvPr/>
          </p:nvSpPr>
          <p:spPr bwMode="auto">
            <a:xfrm flipH="1">
              <a:off x="4956" y="2369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1" name="Line 38"/>
            <p:cNvSpPr>
              <a:spLocks noChangeShapeType="1"/>
            </p:cNvSpPr>
            <p:nvPr/>
          </p:nvSpPr>
          <p:spPr bwMode="auto">
            <a:xfrm>
              <a:off x="4956" y="2321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2" name="Line 39"/>
            <p:cNvSpPr>
              <a:spLocks noChangeShapeType="1"/>
            </p:cNvSpPr>
            <p:nvPr/>
          </p:nvSpPr>
          <p:spPr bwMode="auto">
            <a:xfrm flipH="1">
              <a:off x="4968" y="2267"/>
              <a:ext cx="1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3" name="Line 40"/>
            <p:cNvSpPr>
              <a:spLocks noChangeShapeType="1"/>
            </p:cNvSpPr>
            <p:nvPr/>
          </p:nvSpPr>
          <p:spPr bwMode="auto">
            <a:xfrm flipV="1">
              <a:off x="4956" y="2087"/>
              <a:ext cx="1" cy="2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4" name="Line 41"/>
            <p:cNvSpPr>
              <a:spLocks noChangeShapeType="1"/>
            </p:cNvSpPr>
            <p:nvPr/>
          </p:nvSpPr>
          <p:spPr bwMode="auto">
            <a:xfrm flipH="1">
              <a:off x="4824" y="2165"/>
              <a:ext cx="3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5" name="Line 42"/>
            <p:cNvSpPr>
              <a:spLocks noChangeShapeType="1"/>
            </p:cNvSpPr>
            <p:nvPr/>
          </p:nvSpPr>
          <p:spPr bwMode="auto">
            <a:xfrm flipH="1">
              <a:off x="4824" y="2405"/>
              <a:ext cx="48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6" name="Line 43"/>
            <p:cNvSpPr>
              <a:spLocks noChangeShapeType="1"/>
            </p:cNvSpPr>
            <p:nvPr/>
          </p:nvSpPr>
          <p:spPr bwMode="auto">
            <a:xfrm flipV="1">
              <a:off x="4830" y="2441"/>
              <a:ext cx="12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7" name="Line 44"/>
            <p:cNvSpPr>
              <a:spLocks noChangeShapeType="1"/>
            </p:cNvSpPr>
            <p:nvPr/>
          </p:nvSpPr>
          <p:spPr bwMode="auto">
            <a:xfrm>
              <a:off x="4848" y="2441"/>
              <a:ext cx="12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8" name="Line 45"/>
            <p:cNvSpPr>
              <a:spLocks noChangeShapeType="1"/>
            </p:cNvSpPr>
            <p:nvPr/>
          </p:nvSpPr>
          <p:spPr bwMode="auto">
            <a:xfrm flipH="1" flipV="1">
              <a:off x="4848" y="2489"/>
              <a:ext cx="12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9" name="Freeform 46"/>
            <p:cNvSpPr>
              <a:spLocks/>
            </p:cNvSpPr>
            <p:nvPr/>
          </p:nvSpPr>
          <p:spPr bwMode="auto">
            <a:xfrm>
              <a:off x="4836" y="2441"/>
              <a:ext cx="18" cy="54"/>
            </a:xfrm>
            <a:custGeom>
              <a:avLst/>
              <a:gdLst>
                <a:gd name="T0" fmla="*/ 12 w 18"/>
                <a:gd name="T1" fmla="*/ 54 h 54"/>
                <a:gd name="T2" fmla="*/ 18 w 18"/>
                <a:gd name="T3" fmla="*/ 36 h 54"/>
                <a:gd name="T4" fmla="*/ 18 w 18"/>
                <a:gd name="T5" fmla="*/ 18 h 54"/>
                <a:gd name="T6" fmla="*/ 12 w 18"/>
                <a:gd name="T7" fmla="*/ 6 h 54"/>
                <a:gd name="T8" fmla="*/ 12 w 18"/>
                <a:gd name="T9" fmla="*/ 0 h 54"/>
                <a:gd name="T10" fmla="*/ 12 w 18"/>
                <a:gd name="T11" fmla="*/ 0 h 54"/>
                <a:gd name="T12" fmla="*/ 6 w 18"/>
                <a:gd name="T13" fmla="*/ 0 h 54"/>
                <a:gd name="T14" fmla="*/ 6 w 18"/>
                <a:gd name="T15" fmla="*/ 6 h 54"/>
                <a:gd name="T16" fmla="*/ 0 w 18"/>
                <a:gd name="T17" fmla="*/ 18 h 54"/>
                <a:gd name="T18" fmla="*/ 6 w 18"/>
                <a:gd name="T19" fmla="*/ 36 h 54"/>
                <a:gd name="T20" fmla="*/ 6 w 18"/>
                <a:gd name="T21" fmla="*/ 54 h 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8"/>
                <a:gd name="T34" fmla="*/ 0 h 54"/>
                <a:gd name="T35" fmla="*/ 18 w 18"/>
                <a:gd name="T36" fmla="*/ 54 h 5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8" h="54">
                  <a:moveTo>
                    <a:pt x="12" y="54"/>
                  </a:moveTo>
                  <a:lnTo>
                    <a:pt x="18" y="36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36"/>
                  </a:lnTo>
                  <a:lnTo>
                    <a:pt x="6" y="5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0" name="Line 47"/>
            <p:cNvSpPr>
              <a:spLocks noChangeShapeType="1"/>
            </p:cNvSpPr>
            <p:nvPr/>
          </p:nvSpPr>
          <p:spPr bwMode="auto">
            <a:xfrm flipH="1">
              <a:off x="4836" y="2489"/>
              <a:ext cx="6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1" name="Line 48"/>
            <p:cNvSpPr>
              <a:spLocks noChangeShapeType="1"/>
            </p:cNvSpPr>
            <p:nvPr/>
          </p:nvSpPr>
          <p:spPr bwMode="auto">
            <a:xfrm flipV="1">
              <a:off x="4902" y="2369"/>
              <a:ext cx="3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2" name="Freeform 49"/>
            <p:cNvSpPr>
              <a:spLocks/>
            </p:cNvSpPr>
            <p:nvPr/>
          </p:nvSpPr>
          <p:spPr bwMode="auto">
            <a:xfrm>
              <a:off x="4686" y="2297"/>
              <a:ext cx="252" cy="156"/>
            </a:xfrm>
            <a:custGeom>
              <a:avLst/>
              <a:gdLst>
                <a:gd name="T0" fmla="*/ 252 w 252"/>
                <a:gd name="T1" fmla="*/ 72 h 156"/>
                <a:gd name="T2" fmla="*/ 252 w 252"/>
                <a:gd name="T3" fmla="*/ 0 h 156"/>
                <a:gd name="T4" fmla="*/ 0 w 252"/>
                <a:gd name="T5" fmla="*/ 156 h 156"/>
                <a:gd name="T6" fmla="*/ 0 60000 65536"/>
                <a:gd name="T7" fmla="*/ 0 60000 65536"/>
                <a:gd name="T8" fmla="*/ 0 60000 65536"/>
                <a:gd name="T9" fmla="*/ 0 w 252"/>
                <a:gd name="T10" fmla="*/ 0 h 156"/>
                <a:gd name="T11" fmla="*/ 252 w 252"/>
                <a:gd name="T12" fmla="*/ 156 h 1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2" h="156">
                  <a:moveTo>
                    <a:pt x="252" y="72"/>
                  </a:moveTo>
                  <a:lnTo>
                    <a:pt x="252" y="0"/>
                  </a:lnTo>
                  <a:lnTo>
                    <a:pt x="0" y="15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3" name="Line 50"/>
            <p:cNvSpPr>
              <a:spLocks noChangeShapeType="1"/>
            </p:cNvSpPr>
            <p:nvPr/>
          </p:nvSpPr>
          <p:spPr bwMode="auto">
            <a:xfrm flipV="1">
              <a:off x="4686" y="2297"/>
              <a:ext cx="1" cy="2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4" name="Line 51"/>
            <p:cNvSpPr>
              <a:spLocks noChangeShapeType="1"/>
            </p:cNvSpPr>
            <p:nvPr/>
          </p:nvSpPr>
          <p:spPr bwMode="auto">
            <a:xfrm>
              <a:off x="4434" y="2495"/>
              <a:ext cx="1" cy="1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5" name="Line 52"/>
            <p:cNvSpPr>
              <a:spLocks noChangeShapeType="1"/>
            </p:cNvSpPr>
            <p:nvPr/>
          </p:nvSpPr>
          <p:spPr bwMode="auto">
            <a:xfrm flipV="1">
              <a:off x="4434" y="2165"/>
              <a:ext cx="684" cy="4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6" name="Freeform 53"/>
            <p:cNvSpPr>
              <a:spLocks/>
            </p:cNvSpPr>
            <p:nvPr/>
          </p:nvSpPr>
          <p:spPr bwMode="auto">
            <a:xfrm>
              <a:off x="4434" y="2027"/>
              <a:ext cx="666" cy="516"/>
            </a:xfrm>
            <a:custGeom>
              <a:avLst/>
              <a:gdLst>
                <a:gd name="T0" fmla="*/ 666 w 666"/>
                <a:gd name="T1" fmla="*/ 0 h 516"/>
                <a:gd name="T2" fmla="*/ 522 w 666"/>
                <a:gd name="T3" fmla="*/ 114 h 516"/>
                <a:gd name="T4" fmla="*/ 0 w 666"/>
                <a:gd name="T5" fmla="*/ 516 h 516"/>
                <a:gd name="T6" fmla="*/ 0 60000 65536"/>
                <a:gd name="T7" fmla="*/ 0 60000 65536"/>
                <a:gd name="T8" fmla="*/ 0 60000 65536"/>
                <a:gd name="T9" fmla="*/ 0 w 666"/>
                <a:gd name="T10" fmla="*/ 0 h 516"/>
                <a:gd name="T11" fmla="*/ 666 w 666"/>
                <a:gd name="T12" fmla="*/ 516 h 5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6" h="516">
                  <a:moveTo>
                    <a:pt x="666" y="0"/>
                  </a:moveTo>
                  <a:lnTo>
                    <a:pt x="522" y="114"/>
                  </a:lnTo>
                  <a:lnTo>
                    <a:pt x="0" y="51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7" name="Line 54"/>
            <p:cNvSpPr>
              <a:spLocks noChangeShapeType="1"/>
            </p:cNvSpPr>
            <p:nvPr/>
          </p:nvSpPr>
          <p:spPr bwMode="auto">
            <a:xfrm>
              <a:off x="5118" y="2183"/>
              <a:ext cx="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8" name="Line 55"/>
            <p:cNvSpPr>
              <a:spLocks noChangeShapeType="1"/>
            </p:cNvSpPr>
            <p:nvPr/>
          </p:nvSpPr>
          <p:spPr bwMode="auto">
            <a:xfrm>
              <a:off x="5130" y="2183"/>
              <a:ext cx="1" cy="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9" name="Line 56"/>
            <p:cNvSpPr>
              <a:spLocks noChangeShapeType="1"/>
            </p:cNvSpPr>
            <p:nvPr/>
          </p:nvSpPr>
          <p:spPr bwMode="auto">
            <a:xfrm flipH="1">
              <a:off x="5100" y="2333"/>
              <a:ext cx="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0" name="Line 57"/>
            <p:cNvSpPr>
              <a:spLocks noChangeShapeType="1"/>
            </p:cNvSpPr>
            <p:nvPr/>
          </p:nvSpPr>
          <p:spPr bwMode="auto">
            <a:xfrm>
              <a:off x="5106" y="2435"/>
              <a:ext cx="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1" name="Line 58"/>
            <p:cNvSpPr>
              <a:spLocks noChangeShapeType="1"/>
            </p:cNvSpPr>
            <p:nvPr/>
          </p:nvSpPr>
          <p:spPr bwMode="auto">
            <a:xfrm>
              <a:off x="5154" y="2465"/>
              <a:ext cx="9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2" name="Line 59"/>
            <p:cNvSpPr>
              <a:spLocks noChangeShapeType="1"/>
            </p:cNvSpPr>
            <p:nvPr/>
          </p:nvSpPr>
          <p:spPr bwMode="auto">
            <a:xfrm flipH="1">
              <a:off x="5202" y="257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3" name="Line 60"/>
            <p:cNvSpPr>
              <a:spLocks noChangeShapeType="1"/>
            </p:cNvSpPr>
            <p:nvPr/>
          </p:nvSpPr>
          <p:spPr bwMode="auto">
            <a:xfrm flipH="1">
              <a:off x="5154" y="257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4" name="Line 61"/>
            <p:cNvSpPr>
              <a:spLocks noChangeShapeType="1"/>
            </p:cNvSpPr>
            <p:nvPr/>
          </p:nvSpPr>
          <p:spPr bwMode="auto">
            <a:xfrm>
              <a:off x="5154" y="2621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5" name="Line 62"/>
            <p:cNvSpPr>
              <a:spLocks noChangeShapeType="1"/>
            </p:cNvSpPr>
            <p:nvPr/>
          </p:nvSpPr>
          <p:spPr bwMode="auto">
            <a:xfrm>
              <a:off x="5208" y="2621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6" name="Line 63"/>
            <p:cNvSpPr>
              <a:spLocks noChangeShapeType="1"/>
            </p:cNvSpPr>
            <p:nvPr/>
          </p:nvSpPr>
          <p:spPr bwMode="auto">
            <a:xfrm flipV="1">
              <a:off x="5232" y="1961"/>
              <a:ext cx="1" cy="6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7" name="Line 64"/>
            <p:cNvSpPr>
              <a:spLocks noChangeShapeType="1"/>
            </p:cNvSpPr>
            <p:nvPr/>
          </p:nvSpPr>
          <p:spPr bwMode="auto">
            <a:xfrm>
              <a:off x="5166" y="1961"/>
              <a:ext cx="1" cy="6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8" name="Line 65"/>
            <p:cNvSpPr>
              <a:spLocks noChangeShapeType="1"/>
            </p:cNvSpPr>
            <p:nvPr/>
          </p:nvSpPr>
          <p:spPr bwMode="auto">
            <a:xfrm flipH="1">
              <a:off x="5166" y="2249"/>
              <a:ext cx="6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9" name="Line 66"/>
            <p:cNvSpPr>
              <a:spLocks noChangeShapeType="1"/>
            </p:cNvSpPr>
            <p:nvPr/>
          </p:nvSpPr>
          <p:spPr bwMode="auto">
            <a:xfrm>
              <a:off x="5094" y="1961"/>
              <a:ext cx="2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0" name="Line 67"/>
            <p:cNvSpPr>
              <a:spLocks noChangeShapeType="1"/>
            </p:cNvSpPr>
            <p:nvPr/>
          </p:nvSpPr>
          <p:spPr bwMode="auto">
            <a:xfrm flipH="1" flipV="1">
              <a:off x="5244" y="1883"/>
              <a:ext cx="54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1" name="Freeform 68"/>
            <p:cNvSpPr>
              <a:spLocks/>
            </p:cNvSpPr>
            <p:nvPr/>
          </p:nvSpPr>
          <p:spPr bwMode="auto">
            <a:xfrm>
              <a:off x="5232" y="1871"/>
              <a:ext cx="12" cy="690"/>
            </a:xfrm>
            <a:custGeom>
              <a:avLst/>
              <a:gdLst>
                <a:gd name="T0" fmla="*/ 12 w 12"/>
                <a:gd name="T1" fmla="*/ 0 h 690"/>
                <a:gd name="T2" fmla="*/ 12 w 12"/>
                <a:gd name="T3" fmla="*/ 42 h 690"/>
                <a:gd name="T4" fmla="*/ 12 w 12"/>
                <a:gd name="T5" fmla="*/ 84 h 690"/>
                <a:gd name="T6" fmla="*/ 6 w 12"/>
                <a:gd name="T7" fmla="*/ 156 h 690"/>
                <a:gd name="T8" fmla="*/ 0 w 12"/>
                <a:gd name="T9" fmla="*/ 240 h 690"/>
                <a:gd name="T10" fmla="*/ 0 w 12"/>
                <a:gd name="T11" fmla="*/ 336 h 690"/>
                <a:gd name="T12" fmla="*/ 0 w 12"/>
                <a:gd name="T13" fmla="*/ 390 h 690"/>
                <a:gd name="T14" fmla="*/ 0 w 12"/>
                <a:gd name="T15" fmla="*/ 438 h 690"/>
                <a:gd name="T16" fmla="*/ 6 w 12"/>
                <a:gd name="T17" fmla="*/ 528 h 690"/>
                <a:gd name="T18" fmla="*/ 12 w 12"/>
                <a:gd name="T19" fmla="*/ 612 h 690"/>
                <a:gd name="T20" fmla="*/ 12 w 12"/>
                <a:gd name="T21" fmla="*/ 690 h 69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"/>
                <a:gd name="T34" fmla="*/ 0 h 690"/>
                <a:gd name="T35" fmla="*/ 12 w 12"/>
                <a:gd name="T36" fmla="*/ 690 h 69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" h="690">
                  <a:moveTo>
                    <a:pt x="12" y="0"/>
                  </a:moveTo>
                  <a:lnTo>
                    <a:pt x="12" y="42"/>
                  </a:lnTo>
                  <a:lnTo>
                    <a:pt x="12" y="84"/>
                  </a:lnTo>
                  <a:lnTo>
                    <a:pt x="6" y="156"/>
                  </a:lnTo>
                  <a:lnTo>
                    <a:pt x="0" y="240"/>
                  </a:lnTo>
                  <a:lnTo>
                    <a:pt x="0" y="336"/>
                  </a:lnTo>
                  <a:lnTo>
                    <a:pt x="0" y="390"/>
                  </a:lnTo>
                  <a:lnTo>
                    <a:pt x="0" y="438"/>
                  </a:lnTo>
                  <a:lnTo>
                    <a:pt x="6" y="528"/>
                  </a:lnTo>
                  <a:lnTo>
                    <a:pt x="12" y="612"/>
                  </a:lnTo>
                  <a:lnTo>
                    <a:pt x="12" y="69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2" name="Line 69"/>
            <p:cNvSpPr>
              <a:spLocks noChangeShapeType="1"/>
            </p:cNvSpPr>
            <p:nvPr/>
          </p:nvSpPr>
          <p:spPr bwMode="auto">
            <a:xfrm>
              <a:off x="5238" y="2435"/>
              <a:ext cx="5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3" name="Line 70"/>
            <p:cNvSpPr>
              <a:spLocks noChangeShapeType="1"/>
            </p:cNvSpPr>
            <p:nvPr/>
          </p:nvSpPr>
          <p:spPr bwMode="auto">
            <a:xfrm flipH="1">
              <a:off x="5232" y="2333"/>
              <a:ext cx="6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4" name="Line 71"/>
            <p:cNvSpPr>
              <a:spLocks noChangeShapeType="1"/>
            </p:cNvSpPr>
            <p:nvPr/>
          </p:nvSpPr>
          <p:spPr bwMode="auto">
            <a:xfrm flipV="1">
              <a:off x="5262" y="2183"/>
              <a:ext cx="1" cy="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5" name="Line 72"/>
            <p:cNvSpPr>
              <a:spLocks noChangeShapeType="1"/>
            </p:cNvSpPr>
            <p:nvPr/>
          </p:nvSpPr>
          <p:spPr bwMode="auto">
            <a:xfrm flipH="1">
              <a:off x="5232" y="2183"/>
              <a:ext cx="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6" name="Freeform 73"/>
            <p:cNvSpPr>
              <a:spLocks/>
            </p:cNvSpPr>
            <p:nvPr/>
          </p:nvSpPr>
          <p:spPr bwMode="auto">
            <a:xfrm>
              <a:off x="5280" y="1961"/>
              <a:ext cx="24" cy="342"/>
            </a:xfrm>
            <a:custGeom>
              <a:avLst/>
              <a:gdLst>
                <a:gd name="T0" fmla="*/ 18 w 24"/>
                <a:gd name="T1" fmla="*/ 342 h 342"/>
                <a:gd name="T2" fmla="*/ 12 w 24"/>
                <a:gd name="T3" fmla="*/ 330 h 342"/>
                <a:gd name="T4" fmla="*/ 6 w 24"/>
                <a:gd name="T5" fmla="*/ 312 h 342"/>
                <a:gd name="T6" fmla="*/ 6 w 24"/>
                <a:gd name="T7" fmla="*/ 294 h 342"/>
                <a:gd name="T8" fmla="*/ 0 w 24"/>
                <a:gd name="T9" fmla="*/ 276 h 342"/>
                <a:gd name="T10" fmla="*/ 0 w 24"/>
                <a:gd name="T11" fmla="*/ 234 h 342"/>
                <a:gd name="T12" fmla="*/ 0 w 24"/>
                <a:gd name="T13" fmla="*/ 186 h 342"/>
                <a:gd name="T14" fmla="*/ 6 w 24"/>
                <a:gd name="T15" fmla="*/ 138 h 342"/>
                <a:gd name="T16" fmla="*/ 12 w 24"/>
                <a:gd name="T17" fmla="*/ 90 h 342"/>
                <a:gd name="T18" fmla="*/ 24 w 24"/>
                <a:gd name="T19" fmla="*/ 0 h 3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"/>
                <a:gd name="T31" fmla="*/ 0 h 342"/>
                <a:gd name="T32" fmla="*/ 24 w 24"/>
                <a:gd name="T33" fmla="*/ 342 h 3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" h="342">
                  <a:moveTo>
                    <a:pt x="18" y="342"/>
                  </a:moveTo>
                  <a:lnTo>
                    <a:pt x="12" y="330"/>
                  </a:lnTo>
                  <a:lnTo>
                    <a:pt x="6" y="312"/>
                  </a:lnTo>
                  <a:lnTo>
                    <a:pt x="6" y="294"/>
                  </a:lnTo>
                  <a:lnTo>
                    <a:pt x="0" y="276"/>
                  </a:lnTo>
                  <a:lnTo>
                    <a:pt x="0" y="234"/>
                  </a:lnTo>
                  <a:lnTo>
                    <a:pt x="0" y="186"/>
                  </a:lnTo>
                  <a:lnTo>
                    <a:pt x="6" y="138"/>
                  </a:lnTo>
                  <a:lnTo>
                    <a:pt x="12" y="90"/>
                  </a:lnTo>
                  <a:lnTo>
                    <a:pt x="2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7" name="Line 74"/>
            <p:cNvSpPr>
              <a:spLocks noChangeShapeType="1"/>
            </p:cNvSpPr>
            <p:nvPr/>
          </p:nvSpPr>
          <p:spPr bwMode="auto">
            <a:xfrm>
              <a:off x="5196" y="1859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8" name="Freeform 75"/>
            <p:cNvSpPr>
              <a:spLocks/>
            </p:cNvSpPr>
            <p:nvPr/>
          </p:nvSpPr>
          <p:spPr bwMode="auto">
            <a:xfrm>
              <a:off x="5172" y="1632"/>
              <a:ext cx="54" cy="227"/>
            </a:xfrm>
            <a:custGeom>
              <a:avLst/>
              <a:gdLst>
                <a:gd name="T0" fmla="*/ 30 w 54"/>
                <a:gd name="T1" fmla="*/ 227 h 227"/>
                <a:gd name="T2" fmla="*/ 54 w 54"/>
                <a:gd name="T3" fmla="*/ 227 h 227"/>
                <a:gd name="T4" fmla="*/ 54 w 54"/>
                <a:gd name="T5" fmla="*/ 0 h 227"/>
                <a:gd name="T6" fmla="*/ 24 w 54"/>
                <a:gd name="T7" fmla="*/ 6 h 227"/>
                <a:gd name="T8" fmla="*/ 0 w 54"/>
                <a:gd name="T9" fmla="*/ 0 h 227"/>
                <a:gd name="T10" fmla="*/ 0 w 54"/>
                <a:gd name="T11" fmla="*/ 227 h 227"/>
                <a:gd name="T12" fmla="*/ 18 w 54"/>
                <a:gd name="T13" fmla="*/ 227 h 2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227"/>
                <a:gd name="T23" fmla="*/ 54 w 54"/>
                <a:gd name="T24" fmla="*/ 227 h 2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227">
                  <a:moveTo>
                    <a:pt x="30" y="227"/>
                  </a:moveTo>
                  <a:lnTo>
                    <a:pt x="54" y="227"/>
                  </a:lnTo>
                  <a:lnTo>
                    <a:pt x="54" y="0"/>
                  </a:lnTo>
                  <a:lnTo>
                    <a:pt x="24" y="6"/>
                  </a:lnTo>
                  <a:lnTo>
                    <a:pt x="0" y="0"/>
                  </a:lnTo>
                  <a:lnTo>
                    <a:pt x="0" y="227"/>
                  </a:lnTo>
                  <a:lnTo>
                    <a:pt x="18" y="22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9" name="Rectangle 76"/>
            <p:cNvSpPr>
              <a:spLocks noChangeArrowheads="1"/>
            </p:cNvSpPr>
            <p:nvPr/>
          </p:nvSpPr>
          <p:spPr bwMode="auto">
            <a:xfrm>
              <a:off x="5202" y="1853"/>
              <a:ext cx="0" cy="1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0" name="Rectangle 77"/>
            <p:cNvSpPr>
              <a:spLocks noChangeArrowheads="1"/>
            </p:cNvSpPr>
            <p:nvPr/>
          </p:nvSpPr>
          <p:spPr bwMode="auto">
            <a:xfrm>
              <a:off x="5190" y="1853"/>
              <a:ext cx="6" cy="1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1" name="Freeform 78"/>
            <p:cNvSpPr>
              <a:spLocks/>
            </p:cNvSpPr>
            <p:nvPr/>
          </p:nvSpPr>
          <p:spPr bwMode="auto">
            <a:xfrm>
              <a:off x="5178" y="1812"/>
              <a:ext cx="36" cy="41"/>
            </a:xfrm>
            <a:custGeom>
              <a:avLst/>
              <a:gdLst>
                <a:gd name="T0" fmla="*/ 18 w 36"/>
                <a:gd name="T1" fmla="*/ 41 h 41"/>
                <a:gd name="T2" fmla="*/ 12 w 36"/>
                <a:gd name="T3" fmla="*/ 41 h 41"/>
                <a:gd name="T4" fmla="*/ 6 w 36"/>
                <a:gd name="T5" fmla="*/ 36 h 41"/>
                <a:gd name="T6" fmla="*/ 0 w 36"/>
                <a:gd name="T7" fmla="*/ 30 h 41"/>
                <a:gd name="T8" fmla="*/ 0 w 36"/>
                <a:gd name="T9" fmla="*/ 18 h 41"/>
                <a:gd name="T10" fmla="*/ 0 w 36"/>
                <a:gd name="T11" fmla="*/ 12 h 41"/>
                <a:gd name="T12" fmla="*/ 6 w 36"/>
                <a:gd name="T13" fmla="*/ 6 h 41"/>
                <a:gd name="T14" fmla="*/ 12 w 36"/>
                <a:gd name="T15" fmla="*/ 0 h 41"/>
                <a:gd name="T16" fmla="*/ 18 w 36"/>
                <a:gd name="T17" fmla="*/ 0 h 41"/>
                <a:gd name="T18" fmla="*/ 30 w 36"/>
                <a:gd name="T19" fmla="*/ 0 h 41"/>
                <a:gd name="T20" fmla="*/ 36 w 36"/>
                <a:gd name="T21" fmla="*/ 6 h 41"/>
                <a:gd name="T22" fmla="*/ 36 w 36"/>
                <a:gd name="T23" fmla="*/ 12 h 41"/>
                <a:gd name="T24" fmla="*/ 36 w 36"/>
                <a:gd name="T25" fmla="*/ 18 h 41"/>
                <a:gd name="T26" fmla="*/ 36 w 36"/>
                <a:gd name="T27" fmla="*/ 30 h 41"/>
                <a:gd name="T28" fmla="*/ 36 w 36"/>
                <a:gd name="T29" fmla="*/ 36 h 41"/>
                <a:gd name="T30" fmla="*/ 30 w 36"/>
                <a:gd name="T31" fmla="*/ 41 h 41"/>
                <a:gd name="T32" fmla="*/ 18 w 36"/>
                <a:gd name="T33" fmla="*/ 41 h 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1"/>
                <a:gd name="T53" fmla="*/ 36 w 36"/>
                <a:gd name="T54" fmla="*/ 41 h 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1">
                  <a:moveTo>
                    <a:pt x="18" y="41"/>
                  </a:moveTo>
                  <a:lnTo>
                    <a:pt x="12" y="41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36" y="12"/>
                  </a:lnTo>
                  <a:lnTo>
                    <a:pt x="36" y="18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1"/>
                  </a:lnTo>
                  <a:lnTo>
                    <a:pt x="18" y="41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2" name="Line 79"/>
            <p:cNvSpPr>
              <a:spLocks noChangeShapeType="1"/>
            </p:cNvSpPr>
            <p:nvPr/>
          </p:nvSpPr>
          <p:spPr bwMode="auto">
            <a:xfrm>
              <a:off x="5148" y="1728"/>
              <a:ext cx="9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3" name="Freeform 80"/>
            <p:cNvSpPr>
              <a:spLocks/>
            </p:cNvSpPr>
            <p:nvPr/>
          </p:nvSpPr>
          <p:spPr bwMode="auto">
            <a:xfrm>
              <a:off x="5178" y="1656"/>
              <a:ext cx="36" cy="42"/>
            </a:xfrm>
            <a:custGeom>
              <a:avLst/>
              <a:gdLst>
                <a:gd name="T0" fmla="*/ 18 w 36"/>
                <a:gd name="T1" fmla="*/ 42 h 42"/>
                <a:gd name="T2" fmla="*/ 12 w 36"/>
                <a:gd name="T3" fmla="*/ 42 h 42"/>
                <a:gd name="T4" fmla="*/ 6 w 36"/>
                <a:gd name="T5" fmla="*/ 36 h 42"/>
                <a:gd name="T6" fmla="*/ 0 w 36"/>
                <a:gd name="T7" fmla="*/ 30 h 42"/>
                <a:gd name="T8" fmla="*/ 0 w 36"/>
                <a:gd name="T9" fmla="*/ 24 h 42"/>
                <a:gd name="T10" fmla="*/ 0 w 36"/>
                <a:gd name="T11" fmla="*/ 12 h 42"/>
                <a:gd name="T12" fmla="*/ 6 w 36"/>
                <a:gd name="T13" fmla="*/ 6 h 42"/>
                <a:gd name="T14" fmla="*/ 12 w 36"/>
                <a:gd name="T15" fmla="*/ 6 h 42"/>
                <a:gd name="T16" fmla="*/ 18 w 36"/>
                <a:gd name="T17" fmla="*/ 0 h 42"/>
                <a:gd name="T18" fmla="*/ 30 w 36"/>
                <a:gd name="T19" fmla="*/ 6 h 42"/>
                <a:gd name="T20" fmla="*/ 36 w 36"/>
                <a:gd name="T21" fmla="*/ 6 h 42"/>
                <a:gd name="T22" fmla="*/ 36 w 36"/>
                <a:gd name="T23" fmla="*/ 12 h 42"/>
                <a:gd name="T24" fmla="*/ 36 w 36"/>
                <a:gd name="T25" fmla="*/ 24 h 42"/>
                <a:gd name="T26" fmla="*/ 36 w 36"/>
                <a:gd name="T27" fmla="*/ 30 h 42"/>
                <a:gd name="T28" fmla="*/ 36 w 36"/>
                <a:gd name="T29" fmla="*/ 36 h 42"/>
                <a:gd name="T30" fmla="*/ 30 w 36"/>
                <a:gd name="T31" fmla="*/ 42 h 42"/>
                <a:gd name="T32" fmla="*/ 18 w 36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2"/>
                <a:gd name="T53" fmla="*/ 36 w 36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2">
                  <a:moveTo>
                    <a:pt x="18" y="42"/>
                  </a:moveTo>
                  <a:lnTo>
                    <a:pt x="12" y="42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12"/>
                  </a:lnTo>
                  <a:lnTo>
                    <a:pt x="36" y="24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18" y="42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4" name="Freeform 81"/>
            <p:cNvSpPr>
              <a:spLocks/>
            </p:cNvSpPr>
            <p:nvPr/>
          </p:nvSpPr>
          <p:spPr bwMode="auto">
            <a:xfrm>
              <a:off x="5160" y="1608"/>
              <a:ext cx="18" cy="24"/>
            </a:xfrm>
            <a:custGeom>
              <a:avLst/>
              <a:gdLst>
                <a:gd name="T0" fmla="*/ 0 w 18"/>
                <a:gd name="T1" fmla="*/ 24 h 24"/>
                <a:gd name="T2" fmla="*/ 6 w 18"/>
                <a:gd name="T3" fmla="*/ 0 h 24"/>
                <a:gd name="T4" fmla="*/ 18 w 18"/>
                <a:gd name="T5" fmla="*/ 0 h 24"/>
                <a:gd name="T6" fmla="*/ 18 w 18"/>
                <a:gd name="T7" fmla="*/ 24 h 24"/>
                <a:gd name="T8" fmla="*/ 0 w 18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24"/>
                <a:gd name="T17" fmla="*/ 18 w 1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24">
                  <a:moveTo>
                    <a:pt x="0" y="24"/>
                  </a:moveTo>
                  <a:lnTo>
                    <a:pt x="6" y="0"/>
                  </a:lnTo>
                  <a:lnTo>
                    <a:pt x="18" y="0"/>
                  </a:lnTo>
                  <a:lnTo>
                    <a:pt x="18" y="24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5" name="Freeform 82"/>
            <p:cNvSpPr>
              <a:spLocks/>
            </p:cNvSpPr>
            <p:nvPr/>
          </p:nvSpPr>
          <p:spPr bwMode="auto">
            <a:xfrm>
              <a:off x="5166" y="1584"/>
              <a:ext cx="18" cy="24"/>
            </a:xfrm>
            <a:custGeom>
              <a:avLst/>
              <a:gdLst>
                <a:gd name="T0" fmla="*/ 0 w 18"/>
                <a:gd name="T1" fmla="*/ 24 h 24"/>
                <a:gd name="T2" fmla="*/ 0 w 18"/>
                <a:gd name="T3" fmla="*/ 12 h 24"/>
                <a:gd name="T4" fmla="*/ 0 w 18"/>
                <a:gd name="T5" fmla="*/ 0 h 24"/>
                <a:gd name="T6" fmla="*/ 18 w 18"/>
                <a:gd name="T7" fmla="*/ 6 h 24"/>
                <a:gd name="T8" fmla="*/ 12 w 18"/>
                <a:gd name="T9" fmla="*/ 18 h 24"/>
                <a:gd name="T10" fmla="*/ 12 w 18"/>
                <a:gd name="T11" fmla="*/ 24 h 24"/>
                <a:gd name="T12" fmla="*/ 0 w 18"/>
                <a:gd name="T13" fmla="*/ 24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0" y="2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8" y="6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6" name="Freeform 83"/>
            <p:cNvSpPr>
              <a:spLocks/>
            </p:cNvSpPr>
            <p:nvPr/>
          </p:nvSpPr>
          <p:spPr bwMode="auto">
            <a:xfrm>
              <a:off x="5172" y="1554"/>
              <a:ext cx="24" cy="36"/>
            </a:xfrm>
            <a:custGeom>
              <a:avLst/>
              <a:gdLst>
                <a:gd name="T0" fmla="*/ 0 w 24"/>
                <a:gd name="T1" fmla="*/ 30 h 36"/>
                <a:gd name="T2" fmla="*/ 0 w 24"/>
                <a:gd name="T3" fmla="*/ 18 h 36"/>
                <a:gd name="T4" fmla="*/ 6 w 24"/>
                <a:gd name="T5" fmla="*/ 6 h 36"/>
                <a:gd name="T6" fmla="*/ 18 w 24"/>
                <a:gd name="T7" fmla="*/ 0 h 36"/>
                <a:gd name="T8" fmla="*/ 24 w 24"/>
                <a:gd name="T9" fmla="*/ 0 h 36"/>
                <a:gd name="T10" fmla="*/ 24 w 24"/>
                <a:gd name="T11" fmla="*/ 0 h 36"/>
                <a:gd name="T12" fmla="*/ 24 w 24"/>
                <a:gd name="T13" fmla="*/ 24 h 36"/>
                <a:gd name="T14" fmla="*/ 24 w 24"/>
                <a:gd name="T15" fmla="*/ 24 h 36"/>
                <a:gd name="T16" fmla="*/ 18 w 24"/>
                <a:gd name="T17" fmla="*/ 30 h 36"/>
                <a:gd name="T18" fmla="*/ 12 w 24"/>
                <a:gd name="T19" fmla="*/ 36 h 36"/>
                <a:gd name="T20" fmla="*/ 0 w 24"/>
                <a:gd name="T21" fmla="*/ 30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4"/>
                <a:gd name="T34" fmla="*/ 0 h 36"/>
                <a:gd name="T35" fmla="*/ 24 w 24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4" h="36">
                  <a:moveTo>
                    <a:pt x="0" y="30"/>
                  </a:moveTo>
                  <a:lnTo>
                    <a:pt x="0" y="18"/>
                  </a:lnTo>
                  <a:lnTo>
                    <a:pt x="6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24"/>
                  </a:lnTo>
                  <a:lnTo>
                    <a:pt x="18" y="30"/>
                  </a:lnTo>
                  <a:lnTo>
                    <a:pt x="12" y="36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7" name="Freeform 84"/>
            <p:cNvSpPr>
              <a:spLocks/>
            </p:cNvSpPr>
            <p:nvPr/>
          </p:nvSpPr>
          <p:spPr bwMode="auto">
            <a:xfrm>
              <a:off x="5196" y="1554"/>
              <a:ext cx="30" cy="36"/>
            </a:xfrm>
            <a:custGeom>
              <a:avLst/>
              <a:gdLst>
                <a:gd name="T0" fmla="*/ 0 w 30"/>
                <a:gd name="T1" fmla="*/ 0 h 36"/>
                <a:gd name="T2" fmla="*/ 12 w 30"/>
                <a:gd name="T3" fmla="*/ 0 h 36"/>
                <a:gd name="T4" fmla="*/ 18 w 30"/>
                <a:gd name="T5" fmla="*/ 6 h 36"/>
                <a:gd name="T6" fmla="*/ 24 w 30"/>
                <a:gd name="T7" fmla="*/ 18 h 36"/>
                <a:gd name="T8" fmla="*/ 30 w 30"/>
                <a:gd name="T9" fmla="*/ 30 h 36"/>
                <a:gd name="T10" fmla="*/ 18 w 30"/>
                <a:gd name="T11" fmla="*/ 36 h 36"/>
                <a:gd name="T12" fmla="*/ 12 w 30"/>
                <a:gd name="T13" fmla="*/ 30 h 36"/>
                <a:gd name="T14" fmla="*/ 12 w 30"/>
                <a:gd name="T15" fmla="*/ 30 h 36"/>
                <a:gd name="T16" fmla="*/ 6 w 30"/>
                <a:gd name="T17" fmla="*/ 24 h 36"/>
                <a:gd name="T18" fmla="*/ 0 w 30"/>
                <a:gd name="T19" fmla="*/ 24 h 36"/>
                <a:gd name="T20" fmla="*/ 0 w 30"/>
                <a:gd name="T21" fmla="*/ 0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36"/>
                <a:gd name="T35" fmla="*/ 30 w 30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36">
                  <a:moveTo>
                    <a:pt x="0" y="0"/>
                  </a:moveTo>
                  <a:lnTo>
                    <a:pt x="12" y="0"/>
                  </a:lnTo>
                  <a:lnTo>
                    <a:pt x="18" y="6"/>
                  </a:lnTo>
                  <a:lnTo>
                    <a:pt x="24" y="18"/>
                  </a:lnTo>
                  <a:lnTo>
                    <a:pt x="30" y="30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8" name="Freeform 85"/>
            <p:cNvSpPr>
              <a:spLocks/>
            </p:cNvSpPr>
            <p:nvPr/>
          </p:nvSpPr>
          <p:spPr bwMode="auto">
            <a:xfrm>
              <a:off x="5214" y="1584"/>
              <a:ext cx="18" cy="24"/>
            </a:xfrm>
            <a:custGeom>
              <a:avLst/>
              <a:gdLst>
                <a:gd name="T0" fmla="*/ 12 w 18"/>
                <a:gd name="T1" fmla="*/ 0 h 24"/>
                <a:gd name="T2" fmla="*/ 18 w 18"/>
                <a:gd name="T3" fmla="*/ 12 h 24"/>
                <a:gd name="T4" fmla="*/ 18 w 18"/>
                <a:gd name="T5" fmla="*/ 24 h 24"/>
                <a:gd name="T6" fmla="*/ 6 w 18"/>
                <a:gd name="T7" fmla="*/ 24 h 24"/>
                <a:gd name="T8" fmla="*/ 0 w 18"/>
                <a:gd name="T9" fmla="*/ 18 h 24"/>
                <a:gd name="T10" fmla="*/ 0 w 18"/>
                <a:gd name="T11" fmla="*/ 6 h 24"/>
                <a:gd name="T12" fmla="*/ 12 w 18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12" y="0"/>
                  </a:moveTo>
                  <a:lnTo>
                    <a:pt x="18" y="12"/>
                  </a:lnTo>
                  <a:lnTo>
                    <a:pt x="18" y="24"/>
                  </a:lnTo>
                  <a:lnTo>
                    <a:pt x="6" y="24"/>
                  </a:lnTo>
                  <a:lnTo>
                    <a:pt x="0" y="18"/>
                  </a:lnTo>
                  <a:lnTo>
                    <a:pt x="0" y="6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9" name="Rectangle 86"/>
            <p:cNvSpPr>
              <a:spLocks noChangeArrowheads="1"/>
            </p:cNvSpPr>
            <p:nvPr/>
          </p:nvSpPr>
          <p:spPr bwMode="auto">
            <a:xfrm>
              <a:off x="5220" y="1608"/>
              <a:ext cx="12" cy="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0" name="Rectangle 87"/>
            <p:cNvSpPr>
              <a:spLocks noChangeArrowheads="1"/>
            </p:cNvSpPr>
            <p:nvPr/>
          </p:nvSpPr>
          <p:spPr bwMode="auto">
            <a:xfrm>
              <a:off x="5196" y="1608"/>
              <a:ext cx="24" cy="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1" name="Rectangle 88"/>
            <p:cNvSpPr>
              <a:spLocks noChangeArrowheads="1"/>
            </p:cNvSpPr>
            <p:nvPr/>
          </p:nvSpPr>
          <p:spPr bwMode="auto">
            <a:xfrm>
              <a:off x="5178" y="1608"/>
              <a:ext cx="18" cy="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2" name="Freeform 89"/>
            <p:cNvSpPr>
              <a:spLocks/>
            </p:cNvSpPr>
            <p:nvPr/>
          </p:nvSpPr>
          <p:spPr bwMode="auto">
            <a:xfrm>
              <a:off x="5178" y="1590"/>
              <a:ext cx="18" cy="18"/>
            </a:xfrm>
            <a:custGeom>
              <a:avLst/>
              <a:gdLst>
                <a:gd name="T0" fmla="*/ 0 w 18"/>
                <a:gd name="T1" fmla="*/ 18 h 18"/>
                <a:gd name="T2" fmla="*/ 0 w 18"/>
                <a:gd name="T3" fmla="*/ 12 h 18"/>
                <a:gd name="T4" fmla="*/ 6 w 18"/>
                <a:gd name="T5" fmla="*/ 0 h 18"/>
                <a:gd name="T6" fmla="*/ 18 w 18"/>
                <a:gd name="T7" fmla="*/ 0 h 18"/>
                <a:gd name="T8" fmla="*/ 18 w 18"/>
                <a:gd name="T9" fmla="*/ 18 h 18"/>
                <a:gd name="T10" fmla="*/ 0 w 18"/>
                <a:gd name="T11" fmla="*/ 18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8"/>
                <a:gd name="T20" fmla="*/ 18 w 18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8">
                  <a:moveTo>
                    <a:pt x="0" y="18"/>
                  </a:moveTo>
                  <a:lnTo>
                    <a:pt x="0" y="12"/>
                  </a:lnTo>
                  <a:lnTo>
                    <a:pt x="6" y="0"/>
                  </a:lnTo>
                  <a:lnTo>
                    <a:pt x="18" y="0"/>
                  </a:lnTo>
                  <a:lnTo>
                    <a:pt x="18" y="18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3" name="Freeform 90"/>
            <p:cNvSpPr>
              <a:spLocks/>
            </p:cNvSpPr>
            <p:nvPr/>
          </p:nvSpPr>
          <p:spPr bwMode="auto">
            <a:xfrm>
              <a:off x="5184" y="1584"/>
              <a:ext cx="12" cy="6"/>
            </a:xfrm>
            <a:custGeom>
              <a:avLst/>
              <a:gdLst>
                <a:gd name="T0" fmla="*/ 0 w 12"/>
                <a:gd name="T1" fmla="*/ 6 h 6"/>
                <a:gd name="T2" fmla="*/ 6 w 12"/>
                <a:gd name="T3" fmla="*/ 0 h 6"/>
                <a:gd name="T4" fmla="*/ 12 w 12"/>
                <a:gd name="T5" fmla="*/ 0 h 6"/>
                <a:gd name="T6" fmla="*/ 12 w 12"/>
                <a:gd name="T7" fmla="*/ 6 h 6"/>
                <a:gd name="T8" fmla="*/ 0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4" name="Freeform 91"/>
            <p:cNvSpPr>
              <a:spLocks/>
            </p:cNvSpPr>
            <p:nvPr/>
          </p:nvSpPr>
          <p:spPr bwMode="auto">
            <a:xfrm>
              <a:off x="5196" y="1584"/>
              <a:ext cx="18" cy="6"/>
            </a:xfrm>
            <a:custGeom>
              <a:avLst/>
              <a:gdLst>
                <a:gd name="T0" fmla="*/ 0 w 18"/>
                <a:gd name="T1" fmla="*/ 6 h 6"/>
                <a:gd name="T2" fmla="*/ 0 w 18"/>
                <a:gd name="T3" fmla="*/ 0 h 6"/>
                <a:gd name="T4" fmla="*/ 6 w 18"/>
                <a:gd name="T5" fmla="*/ 0 h 6"/>
                <a:gd name="T6" fmla="*/ 12 w 18"/>
                <a:gd name="T7" fmla="*/ 0 h 6"/>
                <a:gd name="T8" fmla="*/ 18 w 18"/>
                <a:gd name="T9" fmla="*/ 6 h 6"/>
                <a:gd name="T10" fmla="*/ 0 w 18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"/>
                <a:gd name="T20" fmla="*/ 18 w 18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5" name="Freeform 92"/>
            <p:cNvSpPr>
              <a:spLocks/>
            </p:cNvSpPr>
            <p:nvPr/>
          </p:nvSpPr>
          <p:spPr bwMode="auto">
            <a:xfrm>
              <a:off x="5196" y="1590"/>
              <a:ext cx="24" cy="18"/>
            </a:xfrm>
            <a:custGeom>
              <a:avLst/>
              <a:gdLst>
                <a:gd name="T0" fmla="*/ 0 w 24"/>
                <a:gd name="T1" fmla="*/ 0 h 18"/>
                <a:gd name="T2" fmla="*/ 18 w 24"/>
                <a:gd name="T3" fmla="*/ 0 h 18"/>
                <a:gd name="T4" fmla="*/ 18 w 24"/>
                <a:gd name="T5" fmla="*/ 12 h 18"/>
                <a:gd name="T6" fmla="*/ 24 w 24"/>
                <a:gd name="T7" fmla="*/ 18 h 18"/>
                <a:gd name="T8" fmla="*/ 0 w 24"/>
                <a:gd name="T9" fmla="*/ 18 h 18"/>
                <a:gd name="T10" fmla="*/ 0 w 24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18"/>
                <a:gd name="T20" fmla="*/ 24 w 24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18">
                  <a:moveTo>
                    <a:pt x="0" y="0"/>
                  </a:moveTo>
                  <a:lnTo>
                    <a:pt x="18" y="0"/>
                  </a:lnTo>
                  <a:lnTo>
                    <a:pt x="18" y="12"/>
                  </a:lnTo>
                  <a:lnTo>
                    <a:pt x="24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6" name="Freeform 93"/>
            <p:cNvSpPr>
              <a:spLocks/>
            </p:cNvSpPr>
            <p:nvPr/>
          </p:nvSpPr>
          <p:spPr bwMode="auto">
            <a:xfrm>
              <a:off x="5166" y="1470"/>
              <a:ext cx="12" cy="24"/>
            </a:xfrm>
            <a:custGeom>
              <a:avLst/>
              <a:gdLst>
                <a:gd name="T0" fmla="*/ 0 w 12"/>
                <a:gd name="T1" fmla="*/ 18 h 24"/>
                <a:gd name="T2" fmla="*/ 12 w 12"/>
                <a:gd name="T3" fmla="*/ 24 h 24"/>
                <a:gd name="T4" fmla="*/ 12 w 12"/>
                <a:gd name="T5" fmla="*/ 12 h 24"/>
                <a:gd name="T6" fmla="*/ 12 w 12"/>
                <a:gd name="T7" fmla="*/ 0 h 24"/>
                <a:gd name="T8" fmla="*/ 6 w 12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24"/>
                <a:gd name="T17" fmla="*/ 12 w 12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24">
                  <a:moveTo>
                    <a:pt x="0" y="18"/>
                  </a:moveTo>
                  <a:lnTo>
                    <a:pt x="12" y="24"/>
                  </a:lnTo>
                  <a:lnTo>
                    <a:pt x="12" y="12"/>
                  </a:lnTo>
                  <a:lnTo>
                    <a:pt x="12" y="0"/>
                  </a:lnTo>
                  <a:lnTo>
                    <a:pt x="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7" name="Freeform 94"/>
            <p:cNvSpPr>
              <a:spLocks/>
            </p:cNvSpPr>
            <p:nvPr/>
          </p:nvSpPr>
          <p:spPr bwMode="auto">
            <a:xfrm>
              <a:off x="5172" y="1446"/>
              <a:ext cx="18" cy="24"/>
            </a:xfrm>
            <a:custGeom>
              <a:avLst/>
              <a:gdLst>
                <a:gd name="T0" fmla="*/ 0 w 18"/>
                <a:gd name="T1" fmla="*/ 24 h 24"/>
                <a:gd name="T2" fmla="*/ 6 w 18"/>
                <a:gd name="T3" fmla="*/ 24 h 24"/>
                <a:gd name="T4" fmla="*/ 12 w 18"/>
                <a:gd name="T5" fmla="*/ 12 h 24"/>
                <a:gd name="T6" fmla="*/ 18 w 18"/>
                <a:gd name="T7" fmla="*/ 0 h 24"/>
                <a:gd name="T8" fmla="*/ 12 w 18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24"/>
                <a:gd name="T17" fmla="*/ 18 w 1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24">
                  <a:moveTo>
                    <a:pt x="0" y="24"/>
                  </a:moveTo>
                  <a:lnTo>
                    <a:pt x="6" y="24"/>
                  </a:lnTo>
                  <a:lnTo>
                    <a:pt x="12" y="12"/>
                  </a:lnTo>
                  <a:lnTo>
                    <a:pt x="18" y="0"/>
                  </a:lnTo>
                  <a:lnTo>
                    <a:pt x="1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8" name="Line 95"/>
            <p:cNvSpPr>
              <a:spLocks noChangeShapeType="1"/>
            </p:cNvSpPr>
            <p:nvPr/>
          </p:nvSpPr>
          <p:spPr bwMode="auto">
            <a:xfrm>
              <a:off x="5184" y="1446"/>
              <a:ext cx="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9" name="Freeform 96"/>
            <p:cNvSpPr>
              <a:spLocks/>
            </p:cNvSpPr>
            <p:nvPr/>
          </p:nvSpPr>
          <p:spPr bwMode="auto">
            <a:xfrm>
              <a:off x="5208" y="1446"/>
              <a:ext cx="18" cy="24"/>
            </a:xfrm>
            <a:custGeom>
              <a:avLst/>
              <a:gdLst>
                <a:gd name="T0" fmla="*/ 0 w 18"/>
                <a:gd name="T1" fmla="*/ 0 h 24"/>
                <a:gd name="T2" fmla="*/ 0 w 18"/>
                <a:gd name="T3" fmla="*/ 0 h 24"/>
                <a:gd name="T4" fmla="*/ 6 w 18"/>
                <a:gd name="T5" fmla="*/ 12 h 24"/>
                <a:gd name="T6" fmla="*/ 6 w 18"/>
                <a:gd name="T7" fmla="*/ 24 h 24"/>
                <a:gd name="T8" fmla="*/ 18 w 18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24"/>
                <a:gd name="T17" fmla="*/ 18 w 1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24">
                  <a:moveTo>
                    <a:pt x="0" y="0"/>
                  </a:moveTo>
                  <a:lnTo>
                    <a:pt x="0" y="0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18" y="2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0" name="Freeform 97"/>
            <p:cNvSpPr>
              <a:spLocks/>
            </p:cNvSpPr>
            <p:nvPr/>
          </p:nvSpPr>
          <p:spPr bwMode="auto">
            <a:xfrm>
              <a:off x="5214" y="1470"/>
              <a:ext cx="18" cy="24"/>
            </a:xfrm>
            <a:custGeom>
              <a:avLst/>
              <a:gdLst>
                <a:gd name="T0" fmla="*/ 12 w 18"/>
                <a:gd name="T1" fmla="*/ 0 h 24"/>
                <a:gd name="T2" fmla="*/ 0 w 18"/>
                <a:gd name="T3" fmla="*/ 0 h 24"/>
                <a:gd name="T4" fmla="*/ 6 w 18"/>
                <a:gd name="T5" fmla="*/ 12 h 24"/>
                <a:gd name="T6" fmla="*/ 6 w 18"/>
                <a:gd name="T7" fmla="*/ 24 h 24"/>
                <a:gd name="T8" fmla="*/ 18 w 18"/>
                <a:gd name="T9" fmla="*/ 1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24"/>
                <a:gd name="T17" fmla="*/ 18 w 1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24">
                  <a:moveTo>
                    <a:pt x="12" y="0"/>
                  </a:moveTo>
                  <a:lnTo>
                    <a:pt x="0" y="0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18" y="18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1" name="Freeform 98"/>
            <p:cNvSpPr>
              <a:spLocks/>
            </p:cNvSpPr>
            <p:nvPr/>
          </p:nvSpPr>
          <p:spPr bwMode="auto">
            <a:xfrm>
              <a:off x="5196" y="1470"/>
              <a:ext cx="24" cy="24"/>
            </a:xfrm>
            <a:custGeom>
              <a:avLst/>
              <a:gdLst>
                <a:gd name="T0" fmla="*/ 24 w 24"/>
                <a:gd name="T1" fmla="*/ 24 h 24"/>
                <a:gd name="T2" fmla="*/ 0 w 24"/>
                <a:gd name="T3" fmla="*/ 24 h 24"/>
                <a:gd name="T4" fmla="*/ 0 w 24"/>
                <a:gd name="T5" fmla="*/ 0 h 24"/>
                <a:gd name="T6" fmla="*/ 18 w 24"/>
                <a:gd name="T7" fmla="*/ 0 h 24"/>
                <a:gd name="T8" fmla="*/ 24 w 24"/>
                <a:gd name="T9" fmla="*/ 12 h 24"/>
                <a:gd name="T10" fmla="*/ 24 w 24"/>
                <a:gd name="T11" fmla="*/ 24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24" y="24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24" y="12"/>
                  </a:lnTo>
                  <a:lnTo>
                    <a:pt x="24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2" name="Freeform 99"/>
            <p:cNvSpPr>
              <a:spLocks/>
            </p:cNvSpPr>
            <p:nvPr/>
          </p:nvSpPr>
          <p:spPr bwMode="auto">
            <a:xfrm>
              <a:off x="5178" y="1470"/>
              <a:ext cx="18" cy="24"/>
            </a:xfrm>
            <a:custGeom>
              <a:avLst/>
              <a:gdLst>
                <a:gd name="T0" fmla="*/ 18 w 18"/>
                <a:gd name="T1" fmla="*/ 24 h 24"/>
                <a:gd name="T2" fmla="*/ 0 w 18"/>
                <a:gd name="T3" fmla="*/ 24 h 24"/>
                <a:gd name="T4" fmla="*/ 0 w 18"/>
                <a:gd name="T5" fmla="*/ 12 h 24"/>
                <a:gd name="T6" fmla="*/ 0 w 18"/>
                <a:gd name="T7" fmla="*/ 0 h 24"/>
                <a:gd name="T8" fmla="*/ 18 w 18"/>
                <a:gd name="T9" fmla="*/ 0 h 24"/>
                <a:gd name="T10" fmla="*/ 18 w 18"/>
                <a:gd name="T11" fmla="*/ 24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4"/>
                <a:gd name="T20" fmla="*/ 18 w 18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4">
                  <a:moveTo>
                    <a:pt x="18" y="24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3" name="Freeform 100"/>
            <p:cNvSpPr>
              <a:spLocks/>
            </p:cNvSpPr>
            <p:nvPr/>
          </p:nvSpPr>
          <p:spPr bwMode="auto">
            <a:xfrm>
              <a:off x="5184" y="1446"/>
              <a:ext cx="12" cy="24"/>
            </a:xfrm>
            <a:custGeom>
              <a:avLst/>
              <a:gdLst>
                <a:gd name="T0" fmla="*/ 12 w 12"/>
                <a:gd name="T1" fmla="*/ 24 h 24"/>
                <a:gd name="T2" fmla="*/ 0 w 12"/>
                <a:gd name="T3" fmla="*/ 24 h 24"/>
                <a:gd name="T4" fmla="*/ 0 w 12"/>
                <a:gd name="T5" fmla="*/ 12 h 24"/>
                <a:gd name="T6" fmla="*/ 6 w 12"/>
                <a:gd name="T7" fmla="*/ 0 h 24"/>
                <a:gd name="T8" fmla="*/ 12 w 12"/>
                <a:gd name="T9" fmla="*/ 0 h 24"/>
                <a:gd name="T10" fmla="*/ 12 w 12"/>
                <a:gd name="T11" fmla="*/ 24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"/>
                <a:gd name="T19" fmla="*/ 0 h 24"/>
                <a:gd name="T20" fmla="*/ 12 w 12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" h="24">
                  <a:moveTo>
                    <a:pt x="12" y="24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4" name="Freeform 101"/>
            <p:cNvSpPr>
              <a:spLocks/>
            </p:cNvSpPr>
            <p:nvPr/>
          </p:nvSpPr>
          <p:spPr bwMode="auto">
            <a:xfrm>
              <a:off x="5196" y="1446"/>
              <a:ext cx="18" cy="24"/>
            </a:xfrm>
            <a:custGeom>
              <a:avLst/>
              <a:gdLst>
                <a:gd name="T0" fmla="*/ 0 w 18"/>
                <a:gd name="T1" fmla="*/ 24 h 24"/>
                <a:gd name="T2" fmla="*/ 0 w 18"/>
                <a:gd name="T3" fmla="*/ 0 h 24"/>
                <a:gd name="T4" fmla="*/ 6 w 18"/>
                <a:gd name="T5" fmla="*/ 0 h 24"/>
                <a:gd name="T6" fmla="*/ 12 w 18"/>
                <a:gd name="T7" fmla="*/ 12 h 24"/>
                <a:gd name="T8" fmla="*/ 18 w 18"/>
                <a:gd name="T9" fmla="*/ 24 h 24"/>
                <a:gd name="T10" fmla="*/ 0 w 18"/>
                <a:gd name="T11" fmla="*/ 24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4"/>
                <a:gd name="T20" fmla="*/ 18 w 18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4">
                  <a:moveTo>
                    <a:pt x="0" y="24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12"/>
                  </a:lnTo>
                  <a:lnTo>
                    <a:pt x="18" y="24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5" name="Freeform 102"/>
            <p:cNvSpPr>
              <a:spLocks/>
            </p:cNvSpPr>
            <p:nvPr/>
          </p:nvSpPr>
          <p:spPr bwMode="auto">
            <a:xfrm>
              <a:off x="5298" y="2027"/>
              <a:ext cx="666" cy="516"/>
            </a:xfrm>
            <a:custGeom>
              <a:avLst/>
              <a:gdLst>
                <a:gd name="T0" fmla="*/ 0 w 666"/>
                <a:gd name="T1" fmla="*/ 0 h 516"/>
                <a:gd name="T2" fmla="*/ 216 w 666"/>
                <a:gd name="T3" fmla="*/ 174 h 516"/>
                <a:gd name="T4" fmla="*/ 666 w 666"/>
                <a:gd name="T5" fmla="*/ 516 h 516"/>
                <a:gd name="T6" fmla="*/ 0 60000 65536"/>
                <a:gd name="T7" fmla="*/ 0 60000 65536"/>
                <a:gd name="T8" fmla="*/ 0 60000 65536"/>
                <a:gd name="T9" fmla="*/ 0 w 666"/>
                <a:gd name="T10" fmla="*/ 0 h 516"/>
                <a:gd name="T11" fmla="*/ 666 w 666"/>
                <a:gd name="T12" fmla="*/ 516 h 5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6" h="516">
                  <a:moveTo>
                    <a:pt x="0" y="0"/>
                  </a:moveTo>
                  <a:lnTo>
                    <a:pt x="216" y="174"/>
                  </a:lnTo>
                  <a:lnTo>
                    <a:pt x="666" y="51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6" name="Line 103"/>
            <p:cNvSpPr>
              <a:spLocks noChangeShapeType="1"/>
            </p:cNvSpPr>
            <p:nvPr/>
          </p:nvSpPr>
          <p:spPr bwMode="auto">
            <a:xfrm>
              <a:off x="5964" y="2495"/>
              <a:ext cx="1" cy="1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7" name="Line 104"/>
            <p:cNvSpPr>
              <a:spLocks noChangeShapeType="1"/>
            </p:cNvSpPr>
            <p:nvPr/>
          </p:nvSpPr>
          <p:spPr bwMode="auto">
            <a:xfrm flipH="1" flipV="1">
              <a:off x="5280" y="2165"/>
              <a:ext cx="684" cy="4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8" name="Line 105"/>
            <p:cNvSpPr>
              <a:spLocks noChangeShapeType="1"/>
            </p:cNvSpPr>
            <p:nvPr/>
          </p:nvSpPr>
          <p:spPr bwMode="auto">
            <a:xfrm flipV="1">
              <a:off x="5442" y="2087"/>
              <a:ext cx="1" cy="2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9" name="Line 106"/>
            <p:cNvSpPr>
              <a:spLocks noChangeShapeType="1"/>
            </p:cNvSpPr>
            <p:nvPr/>
          </p:nvSpPr>
          <p:spPr bwMode="auto">
            <a:xfrm>
              <a:off x="5544" y="2165"/>
              <a:ext cx="3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0" name="Line 107"/>
            <p:cNvSpPr>
              <a:spLocks noChangeShapeType="1"/>
            </p:cNvSpPr>
            <p:nvPr/>
          </p:nvSpPr>
          <p:spPr bwMode="auto">
            <a:xfrm>
              <a:off x="5712" y="2297"/>
              <a:ext cx="1" cy="2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1" name="Freeform 108"/>
            <p:cNvSpPr>
              <a:spLocks/>
            </p:cNvSpPr>
            <p:nvPr/>
          </p:nvSpPr>
          <p:spPr bwMode="auto">
            <a:xfrm>
              <a:off x="5454" y="2297"/>
              <a:ext cx="258" cy="156"/>
            </a:xfrm>
            <a:custGeom>
              <a:avLst/>
              <a:gdLst>
                <a:gd name="T0" fmla="*/ 258 w 258"/>
                <a:gd name="T1" fmla="*/ 156 h 156"/>
                <a:gd name="T2" fmla="*/ 0 w 258"/>
                <a:gd name="T3" fmla="*/ 0 h 156"/>
                <a:gd name="T4" fmla="*/ 0 w 258"/>
                <a:gd name="T5" fmla="*/ 72 h 156"/>
                <a:gd name="T6" fmla="*/ 0 60000 65536"/>
                <a:gd name="T7" fmla="*/ 0 60000 65536"/>
                <a:gd name="T8" fmla="*/ 0 60000 65536"/>
                <a:gd name="T9" fmla="*/ 0 w 258"/>
                <a:gd name="T10" fmla="*/ 0 h 156"/>
                <a:gd name="T11" fmla="*/ 258 w 258"/>
                <a:gd name="T12" fmla="*/ 156 h 1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8" h="156">
                  <a:moveTo>
                    <a:pt x="258" y="156"/>
                  </a:moveTo>
                  <a:lnTo>
                    <a:pt x="0" y="0"/>
                  </a:lnTo>
                  <a:lnTo>
                    <a:pt x="0" y="72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2" name="Line 109"/>
            <p:cNvSpPr>
              <a:spLocks noChangeShapeType="1"/>
            </p:cNvSpPr>
            <p:nvPr/>
          </p:nvSpPr>
          <p:spPr bwMode="auto">
            <a:xfrm>
              <a:off x="5460" y="2369"/>
              <a:ext cx="3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3" name="Line 110"/>
            <p:cNvSpPr>
              <a:spLocks noChangeShapeType="1"/>
            </p:cNvSpPr>
            <p:nvPr/>
          </p:nvSpPr>
          <p:spPr bwMode="auto">
            <a:xfrm>
              <a:off x="5526" y="2405"/>
              <a:ext cx="48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4" name="Line 111"/>
            <p:cNvSpPr>
              <a:spLocks noChangeShapeType="1"/>
            </p:cNvSpPr>
            <p:nvPr/>
          </p:nvSpPr>
          <p:spPr bwMode="auto">
            <a:xfrm flipH="1" flipV="1">
              <a:off x="5556" y="2441"/>
              <a:ext cx="12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5" name="Line 112"/>
            <p:cNvSpPr>
              <a:spLocks noChangeShapeType="1"/>
            </p:cNvSpPr>
            <p:nvPr/>
          </p:nvSpPr>
          <p:spPr bwMode="auto">
            <a:xfrm flipH="1">
              <a:off x="5532" y="2441"/>
              <a:ext cx="18" cy="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6" name="Line 113"/>
            <p:cNvSpPr>
              <a:spLocks noChangeShapeType="1"/>
            </p:cNvSpPr>
            <p:nvPr/>
          </p:nvSpPr>
          <p:spPr bwMode="auto">
            <a:xfrm flipV="1">
              <a:off x="5538" y="2489"/>
              <a:ext cx="6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7" name="Freeform 114"/>
            <p:cNvSpPr>
              <a:spLocks/>
            </p:cNvSpPr>
            <p:nvPr/>
          </p:nvSpPr>
          <p:spPr bwMode="auto">
            <a:xfrm>
              <a:off x="5544" y="2441"/>
              <a:ext cx="12" cy="54"/>
            </a:xfrm>
            <a:custGeom>
              <a:avLst/>
              <a:gdLst>
                <a:gd name="T0" fmla="*/ 0 w 12"/>
                <a:gd name="T1" fmla="*/ 54 h 54"/>
                <a:gd name="T2" fmla="*/ 0 w 12"/>
                <a:gd name="T3" fmla="*/ 36 h 54"/>
                <a:gd name="T4" fmla="*/ 0 w 12"/>
                <a:gd name="T5" fmla="*/ 18 h 54"/>
                <a:gd name="T6" fmla="*/ 0 w 12"/>
                <a:gd name="T7" fmla="*/ 6 h 54"/>
                <a:gd name="T8" fmla="*/ 6 w 12"/>
                <a:gd name="T9" fmla="*/ 0 h 54"/>
                <a:gd name="T10" fmla="*/ 6 w 12"/>
                <a:gd name="T11" fmla="*/ 0 h 54"/>
                <a:gd name="T12" fmla="*/ 12 w 12"/>
                <a:gd name="T13" fmla="*/ 0 h 54"/>
                <a:gd name="T14" fmla="*/ 12 w 12"/>
                <a:gd name="T15" fmla="*/ 6 h 54"/>
                <a:gd name="T16" fmla="*/ 12 w 12"/>
                <a:gd name="T17" fmla="*/ 18 h 54"/>
                <a:gd name="T18" fmla="*/ 12 w 12"/>
                <a:gd name="T19" fmla="*/ 36 h 54"/>
                <a:gd name="T20" fmla="*/ 12 w 12"/>
                <a:gd name="T21" fmla="*/ 54 h 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2"/>
                <a:gd name="T34" fmla="*/ 0 h 54"/>
                <a:gd name="T35" fmla="*/ 12 w 12"/>
                <a:gd name="T36" fmla="*/ 54 h 5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2" h="54">
                  <a:moveTo>
                    <a:pt x="0" y="54"/>
                  </a:moveTo>
                  <a:lnTo>
                    <a:pt x="0" y="36"/>
                  </a:lnTo>
                  <a:lnTo>
                    <a:pt x="0" y="18"/>
                  </a:ln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8"/>
                  </a:lnTo>
                  <a:lnTo>
                    <a:pt x="12" y="36"/>
                  </a:lnTo>
                  <a:lnTo>
                    <a:pt x="12" y="54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8" name="Line 115"/>
            <p:cNvSpPr>
              <a:spLocks noChangeShapeType="1"/>
            </p:cNvSpPr>
            <p:nvPr/>
          </p:nvSpPr>
          <p:spPr bwMode="auto">
            <a:xfrm>
              <a:off x="5556" y="2489"/>
              <a:ext cx="6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9" name="Line 116"/>
            <p:cNvSpPr>
              <a:spLocks noChangeShapeType="1"/>
            </p:cNvSpPr>
            <p:nvPr/>
          </p:nvSpPr>
          <p:spPr bwMode="auto">
            <a:xfrm flipH="1">
              <a:off x="5412" y="2423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0" name="Line 117"/>
            <p:cNvSpPr>
              <a:spLocks noChangeShapeType="1"/>
            </p:cNvSpPr>
            <p:nvPr/>
          </p:nvSpPr>
          <p:spPr bwMode="auto">
            <a:xfrm>
              <a:off x="5400" y="236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1" name="Line 118"/>
            <p:cNvSpPr>
              <a:spLocks noChangeShapeType="1"/>
            </p:cNvSpPr>
            <p:nvPr/>
          </p:nvSpPr>
          <p:spPr bwMode="auto">
            <a:xfrm flipH="1">
              <a:off x="5400" y="2321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2" name="Line 119"/>
            <p:cNvSpPr>
              <a:spLocks noChangeShapeType="1"/>
            </p:cNvSpPr>
            <p:nvPr/>
          </p:nvSpPr>
          <p:spPr bwMode="auto">
            <a:xfrm>
              <a:off x="5412" y="2267"/>
              <a:ext cx="1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3" name="Freeform 120"/>
            <p:cNvSpPr>
              <a:spLocks/>
            </p:cNvSpPr>
            <p:nvPr/>
          </p:nvSpPr>
          <p:spPr bwMode="auto">
            <a:xfrm>
              <a:off x="5400" y="2255"/>
              <a:ext cx="42" cy="102"/>
            </a:xfrm>
            <a:custGeom>
              <a:avLst/>
              <a:gdLst>
                <a:gd name="T0" fmla="*/ 42 w 42"/>
                <a:gd name="T1" fmla="*/ 102 h 102"/>
                <a:gd name="T2" fmla="*/ 42 w 42"/>
                <a:gd name="T3" fmla="*/ 72 h 102"/>
                <a:gd name="T4" fmla="*/ 36 w 42"/>
                <a:gd name="T5" fmla="*/ 42 h 102"/>
                <a:gd name="T6" fmla="*/ 30 w 42"/>
                <a:gd name="T7" fmla="*/ 18 h 102"/>
                <a:gd name="T8" fmla="*/ 24 w 42"/>
                <a:gd name="T9" fmla="*/ 6 h 102"/>
                <a:gd name="T10" fmla="*/ 24 w 42"/>
                <a:gd name="T11" fmla="*/ 0 h 102"/>
                <a:gd name="T12" fmla="*/ 12 w 42"/>
                <a:gd name="T13" fmla="*/ 18 h 102"/>
                <a:gd name="T14" fmla="*/ 6 w 42"/>
                <a:gd name="T15" fmla="*/ 36 h 102"/>
                <a:gd name="T16" fmla="*/ 6 w 42"/>
                <a:gd name="T17" fmla="*/ 60 h 102"/>
                <a:gd name="T18" fmla="*/ 0 w 42"/>
                <a:gd name="T19" fmla="*/ 90 h 1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"/>
                <a:gd name="T31" fmla="*/ 0 h 102"/>
                <a:gd name="T32" fmla="*/ 42 w 42"/>
                <a:gd name="T33" fmla="*/ 102 h 10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" h="102">
                  <a:moveTo>
                    <a:pt x="42" y="102"/>
                  </a:moveTo>
                  <a:lnTo>
                    <a:pt x="42" y="72"/>
                  </a:lnTo>
                  <a:lnTo>
                    <a:pt x="36" y="42"/>
                  </a:lnTo>
                  <a:lnTo>
                    <a:pt x="30" y="18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12" y="18"/>
                  </a:lnTo>
                  <a:lnTo>
                    <a:pt x="6" y="36"/>
                  </a:lnTo>
                  <a:lnTo>
                    <a:pt x="6" y="60"/>
                  </a:lnTo>
                  <a:lnTo>
                    <a:pt x="0" y="9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4" name="Freeform 121"/>
            <p:cNvSpPr>
              <a:spLocks/>
            </p:cNvSpPr>
            <p:nvPr/>
          </p:nvSpPr>
          <p:spPr bwMode="auto">
            <a:xfrm>
              <a:off x="5298" y="2237"/>
              <a:ext cx="90" cy="96"/>
            </a:xfrm>
            <a:custGeom>
              <a:avLst/>
              <a:gdLst>
                <a:gd name="T0" fmla="*/ 90 w 90"/>
                <a:gd name="T1" fmla="*/ 96 h 96"/>
                <a:gd name="T2" fmla="*/ 90 w 90"/>
                <a:gd name="T3" fmla="*/ 48 h 96"/>
                <a:gd name="T4" fmla="*/ 6 w 90"/>
                <a:gd name="T5" fmla="*/ 0 h 96"/>
                <a:gd name="T6" fmla="*/ 0 w 90"/>
                <a:gd name="T7" fmla="*/ 66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96"/>
                <a:gd name="T14" fmla="*/ 90 w 90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96">
                  <a:moveTo>
                    <a:pt x="90" y="96"/>
                  </a:moveTo>
                  <a:lnTo>
                    <a:pt x="90" y="48"/>
                  </a:lnTo>
                  <a:lnTo>
                    <a:pt x="6" y="0"/>
                  </a:lnTo>
                  <a:lnTo>
                    <a:pt x="0" y="6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5" name="Freeform 122"/>
            <p:cNvSpPr>
              <a:spLocks noEditPoints="1"/>
            </p:cNvSpPr>
            <p:nvPr/>
          </p:nvSpPr>
          <p:spPr bwMode="auto">
            <a:xfrm>
              <a:off x="4824" y="1632"/>
              <a:ext cx="750" cy="1432"/>
            </a:xfrm>
            <a:custGeom>
              <a:avLst/>
              <a:gdLst>
                <a:gd name="T0" fmla="*/ 366 w 750"/>
                <a:gd name="T1" fmla="*/ 1396 h 1432"/>
                <a:gd name="T2" fmla="*/ 366 w 750"/>
                <a:gd name="T3" fmla="*/ 1414 h 1432"/>
                <a:gd name="T4" fmla="*/ 372 w 750"/>
                <a:gd name="T5" fmla="*/ 1432 h 1432"/>
                <a:gd name="T6" fmla="*/ 366 w 750"/>
                <a:gd name="T7" fmla="*/ 1330 h 1432"/>
                <a:gd name="T8" fmla="*/ 372 w 750"/>
                <a:gd name="T9" fmla="*/ 1282 h 1432"/>
                <a:gd name="T10" fmla="*/ 372 w 750"/>
                <a:gd name="T11" fmla="*/ 1276 h 1432"/>
                <a:gd name="T12" fmla="*/ 378 w 750"/>
                <a:gd name="T13" fmla="*/ 1282 h 1432"/>
                <a:gd name="T14" fmla="*/ 384 w 750"/>
                <a:gd name="T15" fmla="*/ 1330 h 1432"/>
                <a:gd name="T16" fmla="*/ 372 w 750"/>
                <a:gd name="T17" fmla="*/ 1432 h 1432"/>
                <a:gd name="T18" fmla="*/ 378 w 750"/>
                <a:gd name="T19" fmla="*/ 1396 h 1432"/>
                <a:gd name="T20" fmla="*/ 384 w 750"/>
                <a:gd name="T21" fmla="*/ 1414 h 1432"/>
                <a:gd name="T22" fmla="*/ 720 w 750"/>
                <a:gd name="T23" fmla="*/ 533 h 1432"/>
                <a:gd name="T24" fmla="*/ 726 w 750"/>
                <a:gd name="T25" fmla="*/ 533 h 1432"/>
                <a:gd name="T26" fmla="*/ 738 w 750"/>
                <a:gd name="T27" fmla="*/ 533 h 1432"/>
                <a:gd name="T28" fmla="*/ 750 w 750"/>
                <a:gd name="T29" fmla="*/ 557 h 1432"/>
                <a:gd name="T30" fmla="*/ 0 w 750"/>
                <a:gd name="T31" fmla="*/ 557 h 1432"/>
                <a:gd name="T32" fmla="*/ 6 w 750"/>
                <a:gd name="T33" fmla="*/ 539 h 1432"/>
                <a:gd name="T34" fmla="*/ 18 w 750"/>
                <a:gd name="T35" fmla="*/ 533 h 1432"/>
                <a:gd name="T36" fmla="*/ 24 w 750"/>
                <a:gd name="T37" fmla="*/ 533 h 1432"/>
                <a:gd name="T38" fmla="*/ 0 w 750"/>
                <a:gd name="T39" fmla="*/ 557 h 1432"/>
                <a:gd name="T40" fmla="*/ 348 w 750"/>
                <a:gd name="T41" fmla="*/ 0 h 1432"/>
                <a:gd name="T42" fmla="*/ 396 w 750"/>
                <a:gd name="T43" fmla="*/ 0 h 1432"/>
                <a:gd name="T44" fmla="*/ 378 w 750"/>
                <a:gd name="T45" fmla="*/ 227 h 1432"/>
                <a:gd name="T46" fmla="*/ 378 w 750"/>
                <a:gd name="T47" fmla="*/ 239 h 1432"/>
                <a:gd name="T48" fmla="*/ 372 w 750"/>
                <a:gd name="T49" fmla="*/ 227 h 1432"/>
                <a:gd name="T50" fmla="*/ 366 w 750"/>
                <a:gd name="T51" fmla="*/ 239 h 1432"/>
                <a:gd name="T52" fmla="*/ 348 w 750"/>
                <a:gd name="T53" fmla="*/ 227 h 1432"/>
                <a:gd name="T54" fmla="*/ 366 w 750"/>
                <a:gd name="T55" fmla="*/ 221 h 1432"/>
                <a:gd name="T56" fmla="*/ 354 w 750"/>
                <a:gd name="T57" fmla="*/ 210 h 1432"/>
                <a:gd name="T58" fmla="*/ 354 w 750"/>
                <a:gd name="T59" fmla="*/ 192 h 1432"/>
                <a:gd name="T60" fmla="*/ 366 w 750"/>
                <a:gd name="T61" fmla="*/ 180 h 1432"/>
                <a:gd name="T62" fmla="*/ 384 w 750"/>
                <a:gd name="T63" fmla="*/ 180 h 1432"/>
                <a:gd name="T64" fmla="*/ 390 w 750"/>
                <a:gd name="T65" fmla="*/ 192 h 1432"/>
                <a:gd name="T66" fmla="*/ 390 w 750"/>
                <a:gd name="T67" fmla="*/ 210 h 1432"/>
                <a:gd name="T68" fmla="*/ 384 w 750"/>
                <a:gd name="T69" fmla="*/ 221 h 1432"/>
                <a:gd name="T70" fmla="*/ 372 w 750"/>
                <a:gd name="T71" fmla="*/ 66 h 1432"/>
                <a:gd name="T72" fmla="*/ 360 w 750"/>
                <a:gd name="T73" fmla="*/ 60 h 1432"/>
                <a:gd name="T74" fmla="*/ 354 w 750"/>
                <a:gd name="T75" fmla="*/ 48 h 1432"/>
                <a:gd name="T76" fmla="*/ 360 w 750"/>
                <a:gd name="T77" fmla="*/ 30 h 1432"/>
                <a:gd name="T78" fmla="*/ 372 w 750"/>
                <a:gd name="T79" fmla="*/ 24 h 1432"/>
                <a:gd name="T80" fmla="*/ 390 w 750"/>
                <a:gd name="T81" fmla="*/ 30 h 1432"/>
                <a:gd name="T82" fmla="*/ 390 w 750"/>
                <a:gd name="T83" fmla="*/ 48 h 1432"/>
                <a:gd name="T84" fmla="*/ 390 w 750"/>
                <a:gd name="T85" fmla="*/ 60 h 1432"/>
                <a:gd name="T86" fmla="*/ 372 w 750"/>
                <a:gd name="T87" fmla="*/ 66 h 14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50"/>
                <a:gd name="T133" fmla="*/ 0 h 1432"/>
                <a:gd name="T134" fmla="*/ 750 w 750"/>
                <a:gd name="T135" fmla="*/ 1432 h 14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50" h="1432">
                  <a:moveTo>
                    <a:pt x="366" y="1414"/>
                  </a:moveTo>
                  <a:lnTo>
                    <a:pt x="366" y="1396"/>
                  </a:lnTo>
                  <a:lnTo>
                    <a:pt x="366" y="1414"/>
                  </a:lnTo>
                  <a:close/>
                  <a:moveTo>
                    <a:pt x="372" y="1432"/>
                  </a:moveTo>
                  <a:lnTo>
                    <a:pt x="366" y="1384"/>
                  </a:lnTo>
                  <a:lnTo>
                    <a:pt x="366" y="1330"/>
                  </a:lnTo>
                  <a:lnTo>
                    <a:pt x="366" y="1294"/>
                  </a:lnTo>
                  <a:lnTo>
                    <a:pt x="372" y="1282"/>
                  </a:lnTo>
                  <a:lnTo>
                    <a:pt x="372" y="1276"/>
                  </a:lnTo>
                  <a:lnTo>
                    <a:pt x="378" y="1276"/>
                  </a:lnTo>
                  <a:lnTo>
                    <a:pt x="378" y="1282"/>
                  </a:lnTo>
                  <a:lnTo>
                    <a:pt x="378" y="1294"/>
                  </a:lnTo>
                  <a:lnTo>
                    <a:pt x="384" y="1330"/>
                  </a:lnTo>
                  <a:lnTo>
                    <a:pt x="378" y="1384"/>
                  </a:lnTo>
                  <a:lnTo>
                    <a:pt x="372" y="1432"/>
                  </a:lnTo>
                  <a:close/>
                  <a:moveTo>
                    <a:pt x="378" y="1414"/>
                  </a:moveTo>
                  <a:lnTo>
                    <a:pt x="378" y="1396"/>
                  </a:lnTo>
                  <a:lnTo>
                    <a:pt x="384" y="1396"/>
                  </a:lnTo>
                  <a:lnTo>
                    <a:pt x="384" y="1414"/>
                  </a:lnTo>
                  <a:lnTo>
                    <a:pt x="378" y="1414"/>
                  </a:lnTo>
                  <a:close/>
                  <a:moveTo>
                    <a:pt x="720" y="533"/>
                  </a:moveTo>
                  <a:lnTo>
                    <a:pt x="726" y="533"/>
                  </a:lnTo>
                  <a:lnTo>
                    <a:pt x="732" y="533"/>
                  </a:lnTo>
                  <a:lnTo>
                    <a:pt x="738" y="533"/>
                  </a:lnTo>
                  <a:lnTo>
                    <a:pt x="738" y="539"/>
                  </a:lnTo>
                  <a:lnTo>
                    <a:pt x="750" y="557"/>
                  </a:lnTo>
                  <a:lnTo>
                    <a:pt x="720" y="533"/>
                  </a:lnTo>
                  <a:close/>
                  <a:moveTo>
                    <a:pt x="0" y="557"/>
                  </a:moveTo>
                  <a:lnTo>
                    <a:pt x="6" y="545"/>
                  </a:lnTo>
                  <a:lnTo>
                    <a:pt x="6" y="539"/>
                  </a:lnTo>
                  <a:lnTo>
                    <a:pt x="12" y="533"/>
                  </a:lnTo>
                  <a:lnTo>
                    <a:pt x="18" y="533"/>
                  </a:lnTo>
                  <a:lnTo>
                    <a:pt x="24" y="533"/>
                  </a:lnTo>
                  <a:lnTo>
                    <a:pt x="30" y="533"/>
                  </a:lnTo>
                  <a:lnTo>
                    <a:pt x="0" y="557"/>
                  </a:lnTo>
                  <a:close/>
                  <a:moveTo>
                    <a:pt x="348" y="227"/>
                  </a:moveTo>
                  <a:lnTo>
                    <a:pt x="348" y="0"/>
                  </a:lnTo>
                  <a:lnTo>
                    <a:pt x="372" y="6"/>
                  </a:lnTo>
                  <a:lnTo>
                    <a:pt x="396" y="0"/>
                  </a:lnTo>
                  <a:lnTo>
                    <a:pt x="396" y="227"/>
                  </a:lnTo>
                  <a:lnTo>
                    <a:pt x="378" y="227"/>
                  </a:lnTo>
                  <a:lnTo>
                    <a:pt x="378" y="239"/>
                  </a:lnTo>
                  <a:lnTo>
                    <a:pt x="378" y="227"/>
                  </a:lnTo>
                  <a:lnTo>
                    <a:pt x="372" y="227"/>
                  </a:lnTo>
                  <a:lnTo>
                    <a:pt x="372" y="239"/>
                  </a:lnTo>
                  <a:lnTo>
                    <a:pt x="366" y="239"/>
                  </a:lnTo>
                  <a:lnTo>
                    <a:pt x="366" y="227"/>
                  </a:lnTo>
                  <a:lnTo>
                    <a:pt x="348" y="227"/>
                  </a:lnTo>
                  <a:close/>
                  <a:moveTo>
                    <a:pt x="372" y="221"/>
                  </a:moveTo>
                  <a:lnTo>
                    <a:pt x="366" y="221"/>
                  </a:lnTo>
                  <a:lnTo>
                    <a:pt x="360" y="216"/>
                  </a:lnTo>
                  <a:lnTo>
                    <a:pt x="354" y="210"/>
                  </a:lnTo>
                  <a:lnTo>
                    <a:pt x="354" y="198"/>
                  </a:lnTo>
                  <a:lnTo>
                    <a:pt x="354" y="192"/>
                  </a:lnTo>
                  <a:lnTo>
                    <a:pt x="360" y="186"/>
                  </a:lnTo>
                  <a:lnTo>
                    <a:pt x="366" y="180"/>
                  </a:lnTo>
                  <a:lnTo>
                    <a:pt x="372" y="180"/>
                  </a:lnTo>
                  <a:lnTo>
                    <a:pt x="384" y="180"/>
                  </a:lnTo>
                  <a:lnTo>
                    <a:pt x="390" y="186"/>
                  </a:lnTo>
                  <a:lnTo>
                    <a:pt x="390" y="192"/>
                  </a:lnTo>
                  <a:lnTo>
                    <a:pt x="390" y="198"/>
                  </a:lnTo>
                  <a:lnTo>
                    <a:pt x="390" y="210"/>
                  </a:lnTo>
                  <a:lnTo>
                    <a:pt x="390" y="216"/>
                  </a:lnTo>
                  <a:lnTo>
                    <a:pt x="384" y="221"/>
                  </a:lnTo>
                  <a:lnTo>
                    <a:pt x="372" y="221"/>
                  </a:lnTo>
                  <a:close/>
                  <a:moveTo>
                    <a:pt x="372" y="66"/>
                  </a:moveTo>
                  <a:lnTo>
                    <a:pt x="366" y="66"/>
                  </a:lnTo>
                  <a:lnTo>
                    <a:pt x="360" y="60"/>
                  </a:lnTo>
                  <a:lnTo>
                    <a:pt x="354" y="54"/>
                  </a:lnTo>
                  <a:lnTo>
                    <a:pt x="354" y="48"/>
                  </a:lnTo>
                  <a:lnTo>
                    <a:pt x="354" y="36"/>
                  </a:lnTo>
                  <a:lnTo>
                    <a:pt x="360" y="30"/>
                  </a:lnTo>
                  <a:lnTo>
                    <a:pt x="366" y="30"/>
                  </a:lnTo>
                  <a:lnTo>
                    <a:pt x="372" y="24"/>
                  </a:lnTo>
                  <a:lnTo>
                    <a:pt x="384" y="30"/>
                  </a:lnTo>
                  <a:lnTo>
                    <a:pt x="390" y="30"/>
                  </a:lnTo>
                  <a:lnTo>
                    <a:pt x="390" y="36"/>
                  </a:lnTo>
                  <a:lnTo>
                    <a:pt x="390" y="48"/>
                  </a:lnTo>
                  <a:lnTo>
                    <a:pt x="390" y="54"/>
                  </a:lnTo>
                  <a:lnTo>
                    <a:pt x="390" y="60"/>
                  </a:lnTo>
                  <a:lnTo>
                    <a:pt x="384" y="66"/>
                  </a:lnTo>
                  <a:lnTo>
                    <a:pt x="372" y="66"/>
                  </a:lnTo>
                  <a:close/>
                </a:path>
              </a:pathLst>
            </a:custGeom>
            <a:solidFill>
              <a:srgbClr val="7F7F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6" name="Rectangle 123"/>
            <p:cNvSpPr>
              <a:spLocks noChangeArrowheads="1"/>
            </p:cNvSpPr>
            <p:nvPr/>
          </p:nvSpPr>
          <p:spPr bwMode="auto">
            <a:xfrm>
              <a:off x="5190" y="3028"/>
              <a:ext cx="0" cy="1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7" name="Freeform 124"/>
            <p:cNvSpPr>
              <a:spLocks/>
            </p:cNvSpPr>
            <p:nvPr/>
          </p:nvSpPr>
          <p:spPr bwMode="auto">
            <a:xfrm>
              <a:off x="5190" y="2908"/>
              <a:ext cx="18" cy="156"/>
            </a:xfrm>
            <a:custGeom>
              <a:avLst/>
              <a:gdLst>
                <a:gd name="T0" fmla="*/ 6 w 18"/>
                <a:gd name="T1" fmla="*/ 156 h 156"/>
                <a:gd name="T2" fmla="*/ 0 w 18"/>
                <a:gd name="T3" fmla="*/ 108 h 156"/>
                <a:gd name="T4" fmla="*/ 0 w 18"/>
                <a:gd name="T5" fmla="*/ 54 h 156"/>
                <a:gd name="T6" fmla="*/ 0 w 18"/>
                <a:gd name="T7" fmla="*/ 18 h 156"/>
                <a:gd name="T8" fmla="*/ 6 w 18"/>
                <a:gd name="T9" fmla="*/ 6 h 156"/>
                <a:gd name="T10" fmla="*/ 6 w 18"/>
                <a:gd name="T11" fmla="*/ 0 h 156"/>
                <a:gd name="T12" fmla="*/ 6 w 18"/>
                <a:gd name="T13" fmla="*/ 0 h 156"/>
                <a:gd name="T14" fmla="*/ 12 w 18"/>
                <a:gd name="T15" fmla="*/ 0 h 156"/>
                <a:gd name="T16" fmla="*/ 12 w 18"/>
                <a:gd name="T17" fmla="*/ 6 h 156"/>
                <a:gd name="T18" fmla="*/ 12 w 18"/>
                <a:gd name="T19" fmla="*/ 18 h 156"/>
                <a:gd name="T20" fmla="*/ 18 w 18"/>
                <a:gd name="T21" fmla="*/ 54 h 156"/>
                <a:gd name="T22" fmla="*/ 12 w 18"/>
                <a:gd name="T23" fmla="*/ 108 h 156"/>
                <a:gd name="T24" fmla="*/ 6 w 18"/>
                <a:gd name="T25" fmla="*/ 156 h 1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156"/>
                <a:gd name="T41" fmla="*/ 18 w 18"/>
                <a:gd name="T42" fmla="*/ 156 h 1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156">
                  <a:moveTo>
                    <a:pt x="6" y="156"/>
                  </a:moveTo>
                  <a:lnTo>
                    <a:pt x="0" y="108"/>
                  </a:lnTo>
                  <a:lnTo>
                    <a:pt x="0" y="54"/>
                  </a:lnTo>
                  <a:lnTo>
                    <a:pt x="0" y="18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8"/>
                  </a:lnTo>
                  <a:lnTo>
                    <a:pt x="18" y="54"/>
                  </a:lnTo>
                  <a:lnTo>
                    <a:pt x="12" y="108"/>
                  </a:lnTo>
                  <a:lnTo>
                    <a:pt x="6" y="156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8" name="Rectangle 125"/>
            <p:cNvSpPr>
              <a:spLocks noChangeArrowheads="1"/>
            </p:cNvSpPr>
            <p:nvPr/>
          </p:nvSpPr>
          <p:spPr bwMode="auto">
            <a:xfrm>
              <a:off x="5202" y="3028"/>
              <a:ext cx="6" cy="1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9" name="Freeform 126"/>
            <p:cNvSpPr>
              <a:spLocks/>
            </p:cNvSpPr>
            <p:nvPr/>
          </p:nvSpPr>
          <p:spPr bwMode="auto">
            <a:xfrm>
              <a:off x="5544" y="2165"/>
              <a:ext cx="30" cy="24"/>
            </a:xfrm>
            <a:custGeom>
              <a:avLst/>
              <a:gdLst>
                <a:gd name="T0" fmla="*/ 0 w 30"/>
                <a:gd name="T1" fmla="*/ 0 h 24"/>
                <a:gd name="T2" fmla="*/ 6 w 30"/>
                <a:gd name="T3" fmla="*/ 0 h 24"/>
                <a:gd name="T4" fmla="*/ 6 w 30"/>
                <a:gd name="T5" fmla="*/ 0 h 24"/>
                <a:gd name="T6" fmla="*/ 12 w 30"/>
                <a:gd name="T7" fmla="*/ 0 h 24"/>
                <a:gd name="T8" fmla="*/ 18 w 30"/>
                <a:gd name="T9" fmla="*/ 0 h 24"/>
                <a:gd name="T10" fmla="*/ 18 w 30"/>
                <a:gd name="T11" fmla="*/ 6 h 24"/>
                <a:gd name="T12" fmla="*/ 30 w 30"/>
                <a:gd name="T13" fmla="*/ 24 h 24"/>
                <a:gd name="T14" fmla="*/ 0 w 30"/>
                <a:gd name="T15" fmla="*/ 0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24"/>
                <a:gd name="T26" fmla="*/ 30 w 30"/>
                <a:gd name="T27" fmla="*/ 24 h 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24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30" y="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0" name="Freeform 127"/>
            <p:cNvSpPr>
              <a:spLocks/>
            </p:cNvSpPr>
            <p:nvPr/>
          </p:nvSpPr>
          <p:spPr bwMode="auto">
            <a:xfrm>
              <a:off x="4824" y="2165"/>
              <a:ext cx="30" cy="24"/>
            </a:xfrm>
            <a:custGeom>
              <a:avLst/>
              <a:gdLst>
                <a:gd name="T0" fmla="*/ 0 w 30"/>
                <a:gd name="T1" fmla="*/ 24 h 24"/>
                <a:gd name="T2" fmla="*/ 6 w 30"/>
                <a:gd name="T3" fmla="*/ 12 h 24"/>
                <a:gd name="T4" fmla="*/ 6 w 30"/>
                <a:gd name="T5" fmla="*/ 6 h 24"/>
                <a:gd name="T6" fmla="*/ 12 w 30"/>
                <a:gd name="T7" fmla="*/ 0 h 24"/>
                <a:gd name="T8" fmla="*/ 18 w 30"/>
                <a:gd name="T9" fmla="*/ 0 h 24"/>
                <a:gd name="T10" fmla="*/ 18 w 30"/>
                <a:gd name="T11" fmla="*/ 0 h 24"/>
                <a:gd name="T12" fmla="*/ 24 w 30"/>
                <a:gd name="T13" fmla="*/ 0 h 24"/>
                <a:gd name="T14" fmla="*/ 30 w 30"/>
                <a:gd name="T15" fmla="*/ 0 h 24"/>
                <a:gd name="T16" fmla="*/ 0 w 30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24"/>
                <a:gd name="T29" fmla="*/ 30 w 30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24">
                  <a:moveTo>
                    <a:pt x="0" y="24"/>
                  </a:moveTo>
                  <a:lnTo>
                    <a:pt x="6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1" name="Freeform 128"/>
            <p:cNvSpPr>
              <a:spLocks/>
            </p:cNvSpPr>
            <p:nvPr/>
          </p:nvSpPr>
          <p:spPr bwMode="auto">
            <a:xfrm>
              <a:off x="5172" y="1632"/>
              <a:ext cx="48" cy="239"/>
            </a:xfrm>
            <a:custGeom>
              <a:avLst/>
              <a:gdLst>
                <a:gd name="T0" fmla="*/ 0 w 48"/>
                <a:gd name="T1" fmla="*/ 227 h 239"/>
                <a:gd name="T2" fmla="*/ 0 w 48"/>
                <a:gd name="T3" fmla="*/ 0 h 239"/>
                <a:gd name="T4" fmla="*/ 24 w 48"/>
                <a:gd name="T5" fmla="*/ 6 h 239"/>
                <a:gd name="T6" fmla="*/ 48 w 48"/>
                <a:gd name="T7" fmla="*/ 0 h 239"/>
                <a:gd name="T8" fmla="*/ 48 w 48"/>
                <a:gd name="T9" fmla="*/ 227 h 239"/>
                <a:gd name="T10" fmla="*/ 30 w 48"/>
                <a:gd name="T11" fmla="*/ 227 h 239"/>
                <a:gd name="T12" fmla="*/ 30 w 48"/>
                <a:gd name="T13" fmla="*/ 239 h 239"/>
                <a:gd name="T14" fmla="*/ 30 w 48"/>
                <a:gd name="T15" fmla="*/ 239 h 239"/>
                <a:gd name="T16" fmla="*/ 30 w 48"/>
                <a:gd name="T17" fmla="*/ 227 h 239"/>
                <a:gd name="T18" fmla="*/ 24 w 48"/>
                <a:gd name="T19" fmla="*/ 227 h 239"/>
                <a:gd name="T20" fmla="*/ 24 w 48"/>
                <a:gd name="T21" fmla="*/ 239 h 239"/>
                <a:gd name="T22" fmla="*/ 18 w 48"/>
                <a:gd name="T23" fmla="*/ 239 h 239"/>
                <a:gd name="T24" fmla="*/ 18 w 48"/>
                <a:gd name="T25" fmla="*/ 227 h 239"/>
                <a:gd name="T26" fmla="*/ 0 w 48"/>
                <a:gd name="T27" fmla="*/ 227 h 2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8"/>
                <a:gd name="T43" fmla="*/ 0 h 239"/>
                <a:gd name="T44" fmla="*/ 48 w 48"/>
                <a:gd name="T45" fmla="*/ 239 h 2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8" h="239">
                  <a:moveTo>
                    <a:pt x="0" y="227"/>
                  </a:moveTo>
                  <a:lnTo>
                    <a:pt x="0" y="0"/>
                  </a:lnTo>
                  <a:lnTo>
                    <a:pt x="24" y="6"/>
                  </a:lnTo>
                  <a:lnTo>
                    <a:pt x="48" y="0"/>
                  </a:lnTo>
                  <a:lnTo>
                    <a:pt x="48" y="227"/>
                  </a:lnTo>
                  <a:lnTo>
                    <a:pt x="30" y="227"/>
                  </a:lnTo>
                  <a:lnTo>
                    <a:pt x="30" y="239"/>
                  </a:lnTo>
                  <a:lnTo>
                    <a:pt x="30" y="227"/>
                  </a:lnTo>
                  <a:lnTo>
                    <a:pt x="24" y="227"/>
                  </a:lnTo>
                  <a:lnTo>
                    <a:pt x="24" y="239"/>
                  </a:lnTo>
                  <a:lnTo>
                    <a:pt x="18" y="239"/>
                  </a:lnTo>
                  <a:lnTo>
                    <a:pt x="18" y="227"/>
                  </a:lnTo>
                  <a:lnTo>
                    <a:pt x="0" y="227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2" name="Freeform 129"/>
            <p:cNvSpPr>
              <a:spLocks/>
            </p:cNvSpPr>
            <p:nvPr/>
          </p:nvSpPr>
          <p:spPr bwMode="auto">
            <a:xfrm>
              <a:off x="5178" y="1812"/>
              <a:ext cx="36" cy="41"/>
            </a:xfrm>
            <a:custGeom>
              <a:avLst/>
              <a:gdLst>
                <a:gd name="T0" fmla="*/ 18 w 36"/>
                <a:gd name="T1" fmla="*/ 41 h 41"/>
                <a:gd name="T2" fmla="*/ 12 w 36"/>
                <a:gd name="T3" fmla="*/ 41 h 41"/>
                <a:gd name="T4" fmla="*/ 6 w 36"/>
                <a:gd name="T5" fmla="*/ 36 h 41"/>
                <a:gd name="T6" fmla="*/ 0 w 36"/>
                <a:gd name="T7" fmla="*/ 30 h 41"/>
                <a:gd name="T8" fmla="*/ 0 w 36"/>
                <a:gd name="T9" fmla="*/ 18 h 41"/>
                <a:gd name="T10" fmla="*/ 0 w 36"/>
                <a:gd name="T11" fmla="*/ 12 h 41"/>
                <a:gd name="T12" fmla="*/ 6 w 36"/>
                <a:gd name="T13" fmla="*/ 6 h 41"/>
                <a:gd name="T14" fmla="*/ 12 w 36"/>
                <a:gd name="T15" fmla="*/ 0 h 41"/>
                <a:gd name="T16" fmla="*/ 18 w 36"/>
                <a:gd name="T17" fmla="*/ 0 h 41"/>
                <a:gd name="T18" fmla="*/ 30 w 36"/>
                <a:gd name="T19" fmla="*/ 0 h 41"/>
                <a:gd name="T20" fmla="*/ 36 w 36"/>
                <a:gd name="T21" fmla="*/ 6 h 41"/>
                <a:gd name="T22" fmla="*/ 36 w 36"/>
                <a:gd name="T23" fmla="*/ 12 h 41"/>
                <a:gd name="T24" fmla="*/ 36 w 36"/>
                <a:gd name="T25" fmla="*/ 18 h 41"/>
                <a:gd name="T26" fmla="*/ 36 w 36"/>
                <a:gd name="T27" fmla="*/ 30 h 41"/>
                <a:gd name="T28" fmla="*/ 36 w 36"/>
                <a:gd name="T29" fmla="*/ 36 h 41"/>
                <a:gd name="T30" fmla="*/ 30 w 36"/>
                <a:gd name="T31" fmla="*/ 41 h 41"/>
                <a:gd name="T32" fmla="*/ 18 w 36"/>
                <a:gd name="T33" fmla="*/ 41 h 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1"/>
                <a:gd name="T53" fmla="*/ 36 w 36"/>
                <a:gd name="T54" fmla="*/ 41 h 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1">
                  <a:moveTo>
                    <a:pt x="18" y="41"/>
                  </a:moveTo>
                  <a:lnTo>
                    <a:pt x="12" y="41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36" y="12"/>
                  </a:lnTo>
                  <a:lnTo>
                    <a:pt x="36" y="18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1"/>
                  </a:lnTo>
                  <a:lnTo>
                    <a:pt x="18" y="41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3" name="Freeform 130"/>
            <p:cNvSpPr>
              <a:spLocks/>
            </p:cNvSpPr>
            <p:nvPr/>
          </p:nvSpPr>
          <p:spPr bwMode="auto">
            <a:xfrm>
              <a:off x="5178" y="1656"/>
              <a:ext cx="36" cy="42"/>
            </a:xfrm>
            <a:custGeom>
              <a:avLst/>
              <a:gdLst>
                <a:gd name="T0" fmla="*/ 18 w 36"/>
                <a:gd name="T1" fmla="*/ 42 h 42"/>
                <a:gd name="T2" fmla="*/ 12 w 36"/>
                <a:gd name="T3" fmla="*/ 42 h 42"/>
                <a:gd name="T4" fmla="*/ 6 w 36"/>
                <a:gd name="T5" fmla="*/ 36 h 42"/>
                <a:gd name="T6" fmla="*/ 0 w 36"/>
                <a:gd name="T7" fmla="*/ 30 h 42"/>
                <a:gd name="T8" fmla="*/ 0 w 36"/>
                <a:gd name="T9" fmla="*/ 24 h 42"/>
                <a:gd name="T10" fmla="*/ 0 w 36"/>
                <a:gd name="T11" fmla="*/ 12 h 42"/>
                <a:gd name="T12" fmla="*/ 6 w 36"/>
                <a:gd name="T13" fmla="*/ 6 h 42"/>
                <a:gd name="T14" fmla="*/ 12 w 36"/>
                <a:gd name="T15" fmla="*/ 6 h 42"/>
                <a:gd name="T16" fmla="*/ 18 w 36"/>
                <a:gd name="T17" fmla="*/ 0 h 42"/>
                <a:gd name="T18" fmla="*/ 30 w 36"/>
                <a:gd name="T19" fmla="*/ 6 h 42"/>
                <a:gd name="T20" fmla="*/ 36 w 36"/>
                <a:gd name="T21" fmla="*/ 6 h 42"/>
                <a:gd name="T22" fmla="*/ 36 w 36"/>
                <a:gd name="T23" fmla="*/ 12 h 42"/>
                <a:gd name="T24" fmla="*/ 36 w 36"/>
                <a:gd name="T25" fmla="*/ 24 h 42"/>
                <a:gd name="T26" fmla="*/ 36 w 36"/>
                <a:gd name="T27" fmla="*/ 30 h 42"/>
                <a:gd name="T28" fmla="*/ 36 w 36"/>
                <a:gd name="T29" fmla="*/ 36 h 42"/>
                <a:gd name="T30" fmla="*/ 30 w 36"/>
                <a:gd name="T31" fmla="*/ 42 h 42"/>
                <a:gd name="T32" fmla="*/ 18 w 36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2"/>
                <a:gd name="T53" fmla="*/ 36 w 36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2">
                  <a:moveTo>
                    <a:pt x="18" y="42"/>
                  </a:moveTo>
                  <a:lnTo>
                    <a:pt x="12" y="42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12"/>
                  </a:lnTo>
                  <a:lnTo>
                    <a:pt x="36" y="24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18" y="42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4" name="Line 131"/>
            <p:cNvSpPr>
              <a:spLocks noChangeShapeType="1"/>
            </p:cNvSpPr>
            <p:nvPr/>
          </p:nvSpPr>
          <p:spPr bwMode="auto">
            <a:xfrm>
              <a:off x="5172" y="1728"/>
              <a:ext cx="4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5" name="Line 132"/>
            <p:cNvSpPr>
              <a:spLocks noChangeShapeType="1"/>
            </p:cNvSpPr>
            <p:nvPr/>
          </p:nvSpPr>
          <p:spPr bwMode="auto">
            <a:xfrm>
              <a:off x="5202" y="1853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6" name="Line 133"/>
            <p:cNvSpPr>
              <a:spLocks noChangeShapeType="1"/>
            </p:cNvSpPr>
            <p:nvPr/>
          </p:nvSpPr>
          <p:spPr bwMode="auto">
            <a:xfrm flipV="1">
              <a:off x="5202" y="1853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7" name="Line 134"/>
            <p:cNvSpPr>
              <a:spLocks noChangeShapeType="1"/>
            </p:cNvSpPr>
            <p:nvPr/>
          </p:nvSpPr>
          <p:spPr bwMode="auto">
            <a:xfrm>
              <a:off x="5196" y="1853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8" name="Line 135"/>
            <p:cNvSpPr>
              <a:spLocks noChangeShapeType="1"/>
            </p:cNvSpPr>
            <p:nvPr/>
          </p:nvSpPr>
          <p:spPr bwMode="auto">
            <a:xfrm flipV="1">
              <a:off x="5190" y="1853"/>
              <a:ext cx="1" cy="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9" name="Freeform 136"/>
            <p:cNvSpPr>
              <a:spLocks noEditPoints="1"/>
            </p:cNvSpPr>
            <p:nvPr/>
          </p:nvSpPr>
          <p:spPr bwMode="auto">
            <a:xfrm>
              <a:off x="5160" y="1440"/>
              <a:ext cx="72" cy="258"/>
            </a:xfrm>
            <a:custGeom>
              <a:avLst/>
              <a:gdLst>
                <a:gd name="T0" fmla="*/ 24 w 72"/>
                <a:gd name="T1" fmla="*/ 252 h 258"/>
                <a:gd name="T2" fmla="*/ 18 w 72"/>
                <a:gd name="T3" fmla="*/ 228 h 258"/>
                <a:gd name="T4" fmla="*/ 36 w 72"/>
                <a:gd name="T5" fmla="*/ 216 h 258"/>
                <a:gd name="T6" fmla="*/ 54 w 72"/>
                <a:gd name="T7" fmla="*/ 228 h 258"/>
                <a:gd name="T8" fmla="*/ 54 w 72"/>
                <a:gd name="T9" fmla="*/ 252 h 258"/>
                <a:gd name="T10" fmla="*/ 0 w 72"/>
                <a:gd name="T11" fmla="*/ 192 h 258"/>
                <a:gd name="T12" fmla="*/ 18 w 72"/>
                <a:gd name="T13" fmla="*/ 192 h 258"/>
                <a:gd name="T14" fmla="*/ 6 w 72"/>
                <a:gd name="T15" fmla="*/ 156 h 258"/>
                <a:gd name="T16" fmla="*/ 18 w 72"/>
                <a:gd name="T17" fmla="*/ 162 h 258"/>
                <a:gd name="T18" fmla="*/ 6 w 72"/>
                <a:gd name="T19" fmla="*/ 144 h 258"/>
                <a:gd name="T20" fmla="*/ 30 w 72"/>
                <a:gd name="T21" fmla="*/ 114 h 258"/>
                <a:gd name="T22" fmla="*/ 36 w 72"/>
                <a:gd name="T23" fmla="*/ 138 h 258"/>
                <a:gd name="T24" fmla="*/ 24 w 72"/>
                <a:gd name="T25" fmla="*/ 150 h 258"/>
                <a:gd name="T26" fmla="*/ 48 w 72"/>
                <a:gd name="T27" fmla="*/ 114 h 258"/>
                <a:gd name="T28" fmla="*/ 66 w 72"/>
                <a:gd name="T29" fmla="*/ 144 h 258"/>
                <a:gd name="T30" fmla="*/ 48 w 72"/>
                <a:gd name="T31" fmla="*/ 144 h 258"/>
                <a:gd name="T32" fmla="*/ 66 w 72"/>
                <a:gd name="T33" fmla="*/ 144 h 258"/>
                <a:gd name="T34" fmla="*/ 60 w 72"/>
                <a:gd name="T35" fmla="*/ 168 h 258"/>
                <a:gd name="T36" fmla="*/ 66 w 72"/>
                <a:gd name="T37" fmla="*/ 144 h 258"/>
                <a:gd name="T38" fmla="*/ 60 w 72"/>
                <a:gd name="T39" fmla="*/ 192 h 258"/>
                <a:gd name="T40" fmla="*/ 72 w 72"/>
                <a:gd name="T41" fmla="*/ 168 h 258"/>
                <a:gd name="T42" fmla="*/ 36 w 72"/>
                <a:gd name="T43" fmla="*/ 168 h 258"/>
                <a:gd name="T44" fmla="*/ 36 w 72"/>
                <a:gd name="T45" fmla="*/ 192 h 258"/>
                <a:gd name="T46" fmla="*/ 36 w 72"/>
                <a:gd name="T47" fmla="*/ 168 h 258"/>
                <a:gd name="T48" fmla="*/ 18 w 72"/>
                <a:gd name="T49" fmla="*/ 162 h 258"/>
                <a:gd name="T50" fmla="*/ 36 w 72"/>
                <a:gd name="T51" fmla="*/ 168 h 258"/>
                <a:gd name="T52" fmla="*/ 30 w 72"/>
                <a:gd name="T53" fmla="*/ 144 h 258"/>
                <a:gd name="T54" fmla="*/ 24 w 72"/>
                <a:gd name="T55" fmla="*/ 150 h 258"/>
                <a:gd name="T56" fmla="*/ 42 w 72"/>
                <a:gd name="T57" fmla="*/ 144 h 258"/>
                <a:gd name="T58" fmla="*/ 36 w 72"/>
                <a:gd name="T59" fmla="*/ 150 h 258"/>
                <a:gd name="T60" fmla="*/ 54 w 72"/>
                <a:gd name="T61" fmla="*/ 162 h 258"/>
                <a:gd name="T62" fmla="*/ 36 w 72"/>
                <a:gd name="T63" fmla="*/ 150 h 258"/>
                <a:gd name="T64" fmla="*/ 12 w 72"/>
                <a:gd name="T65" fmla="*/ 30 h 258"/>
                <a:gd name="T66" fmla="*/ 18 w 72"/>
                <a:gd name="T67" fmla="*/ 54 h 258"/>
                <a:gd name="T68" fmla="*/ 18 w 72"/>
                <a:gd name="T69" fmla="*/ 18 h 258"/>
                <a:gd name="T70" fmla="*/ 24 w 72"/>
                <a:gd name="T71" fmla="*/ 18 h 258"/>
                <a:gd name="T72" fmla="*/ 24 w 72"/>
                <a:gd name="T73" fmla="*/ 6 h 258"/>
                <a:gd name="T74" fmla="*/ 42 w 72"/>
                <a:gd name="T75" fmla="*/ 0 h 258"/>
                <a:gd name="T76" fmla="*/ 48 w 72"/>
                <a:gd name="T77" fmla="*/ 6 h 258"/>
                <a:gd name="T78" fmla="*/ 54 w 72"/>
                <a:gd name="T79" fmla="*/ 30 h 258"/>
                <a:gd name="T80" fmla="*/ 54 w 72"/>
                <a:gd name="T81" fmla="*/ 30 h 258"/>
                <a:gd name="T82" fmla="*/ 60 w 72"/>
                <a:gd name="T83" fmla="*/ 54 h 258"/>
                <a:gd name="T84" fmla="*/ 36 w 72"/>
                <a:gd name="T85" fmla="*/ 30 h 258"/>
                <a:gd name="T86" fmla="*/ 60 w 72"/>
                <a:gd name="T87" fmla="*/ 54 h 258"/>
                <a:gd name="T88" fmla="*/ 18 w 72"/>
                <a:gd name="T89" fmla="*/ 30 h 258"/>
                <a:gd name="T90" fmla="*/ 18 w 72"/>
                <a:gd name="T91" fmla="*/ 54 h 258"/>
                <a:gd name="T92" fmla="*/ 36 w 72"/>
                <a:gd name="T93" fmla="*/ 30 h 258"/>
                <a:gd name="T94" fmla="*/ 30 w 72"/>
                <a:gd name="T95" fmla="*/ 6 h 258"/>
                <a:gd name="T96" fmla="*/ 54 w 72"/>
                <a:gd name="T97" fmla="*/ 30 h 258"/>
                <a:gd name="T98" fmla="*/ 42 w 72"/>
                <a:gd name="T99" fmla="*/ 6 h 25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2"/>
                <a:gd name="T151" fmla="*/ 0 h 258"/>
                <a:gd name="T152" fmla="*/ 72 w 72"/>
                <a:gd name="T153" fmla="*/ 258 h 25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2" h="258">
                  <a:moveTo>
                    <a:pt x="36" y="258"/>
                  </a:moveTo>
                  <a:lnTo>
                    <a:pt x="30" y="258"/>
                  </a:lnTo>
                  <a:lnTo>
                    <a:pt x="24" y="252"/>
                  </a:lnTo>
                  <a:lnTo>
                    <a:pt x="18" y="246"/>
                  </a:lnTo>
                  <a:lnTo>
                    <a:pt x="18" y="240"/>
                  </a:lnTo>
                  <a:lnTo>
                    <a:pt x="18" y="228"/>
                  </a:lnTo>
                  <a:lnTo>
                    <a:pt x="24" y="222"/>
                  </a:lnTo>
                  <a:lnTo>
                    <a:pt x="30" y="222"/>
                  </a:lnTo>
                  <a:lnTo>
                    <a:pt x="36" y="216"/>
                  </a:lnTo>
                  <a:lnTo>
                    <a:pt x="48" y="222"/>
                  </a:lnTo>
                  <a:lnTo>
                    <a:pt x="54" y="222"/>
                  </a:lnTo>
                  <a:lnTo>
                    <a:pt x="54" y="228"/>
                  </a:lnTo>
                  <a:lnTo>
                    <a:pt x="54" y="240"/>
                  </a:lnTo>
                  <a:lnTo>
                    <a:pt x="54" y="246"/>
                  </a:lnTo>
                  <a:lnTo>
                    <a:pt x="54" y="252"/>
                  </a:lnTo>
                  <a:lnTo>
                    <a:pt x="48" y="258"/>
                  </a:lnTo>
                  <a:lnTo>
                    <a:pt x="36" y="258"/>
                  </a:lnTo>
                  <a:close/>
                  <a:moveTo>
                    <a:pt x="0" y="192"/>
                  </a:moveTo>
                  <a:lnTo>
                    <a:pt x="6" y="168"/>
                  </a:lnTo>
                  <a:lnTo>
                    <a:pt x="18" y="168"/>
                  </a:lnTo>
                  <a:lnTo>
                    <a:pt x="18" y="192"/>
                  </a:lnTo>
                  <a:lnTo>
                    <a:pt x="0" y="192"/>
                  </a:lnTo>
                  <a:close/>
                  <a:moveTo>
                    <a:pt x="6" y="168"/>
                  </a:moveTo>
                  <a:lnTo>
                    <a:pt x="6" y="156"/>
                  </a:lnTo>
                  <a:lnTo>
                    <a:pt x="6" y="144"/>
                  </a:lnTo>
                  <a:lnTo>
                    <a:pt x="24" y="150"/>
                  </a:lnTo>
                  <a:lnTo>
                    <a:pt x="18" y="162"/>
                  </a:lnTo>
                  <a:lnTo>
                    <a:pt x="18" y="168"/>
                  </a:lnTo>
                  <a:lnTo>
                    <a:pt x="6" y="168"/>
                  </a:lnTo>
                  <a:close/>
                  <a:moveTo>
                    <a:pt x="6" y="144"/>
                  </a:moveTo>
                  <a:lnTo>
                    <a:pt x="12" y="132"/>
                  </a:lnTo>
                  <a:lnTo>
                    <a:pt x="18" y="120"/>
                  </a:lnTo>
                  <a:lnTo>
                    <a:pt x="30" y="114"/>
                  </a:lnTo>
                  <a:lnTo>
                    <a:pt x="36" y="114"/>
                  </a:lnTo>
                  <a:lnTo>
                    <a:pt x="36" y="138"/>
                  </a:lnTo>
                  <a:lnTo>
                    <a:pt x="36" y="144"/>
                  </a:lnTo>
                  <a:lnTo>
                    <a:pt x="30" y="144"/>
                  </a:lnTo>
                  <a:lnTo>
                    <a:pt x="24" y="150"/>
                  </a:lnTo>
                  <a:lnTo>
                    <a:pt x="6" y="144"/>
                  </a:lnTo>
                  <a:close/>
                  <a:moveTo>
                    <a:pt x="36" y="114"/>
                  </a:moveTo>
                  <a:lnTo>
                    <a:pt x="48" y="114"/>
                  </a:lnTo>
                  <a:lnTo>
                    <a:pt x="54" y="120"/>
                  </a:lnTo>
                  <a:lnTo>
                    <a:pt x="60" y="132"/>
                  </a:lnTo>
                  <a:lnTo>
                    <a:pt x="66" y="144"/>
                  </a:lnTo>
                  <a:lnTo>
                    <a:pt x="54" y="150"/>
                  </a:lnTo>
                  <a:lnTo>
                    <a:pt x="48" y="144"/>
                  </a:lnTo>
                  <a:lnTo>
                    <a:pt x="36" y="138"/>
                  </a:lnTo>
                  <a:lnTo>
                    <a:pt x="36" y="114"/>
                  </a:lnTo>
                  <a:close/>
                  <a:moveTo>
                    <a:pt x="66" y="144"/>
                  </a:moveTo>
                  <a:lnTo>
                    <a:pt x="72" y="156"/>
                  </a:lnTo>
                  <a:lnTo>
                    <a:pt x="72" y="168"/>
                  </a:lnTo>
                  <a:lnTo>
                    <a:pt x="60" y="168"/>
                  </a:lnTo>
                  <a:lnTo>
                    <a:pt x="60" y="162"/>
                  </a:lnTo>
                  <a:lnTo>
                    <a:pt x="54" y="150"/>
                  </a:lnTo>
                  <a:lnTo>
                    <a:pt x="66" y="144"/>
                  </a:lnTo>
                  <a:close/>
                  <a:moveTo>
                    <a:pt x="72" y="168"/>
                  </a:moveTo>
                  <a:lnTo>
                    <a:pt x="72" y="192"/>
                  </a:lnTo>
                  <a:lnTo>
                    <a:pt x="60" y="192"/>
                  </a:lnTo>
                  <a:lnTo>
                    <a:pt x="60" y="180"/>
                  </a:lnTo>
                  <a:lnTo>
                    <a:pt x="60" y="168"/>
                  </a:lnTo>
                  <a:lnTo>
                    <a:pt x="72" y="168"/>
                  </a:lnTo>
                  <a:close/>
                  <a:moveTo>
                    <a:pt x="60" y="192"/>
                  </a:moveTo>
                  <a:lnTo>
                    <a:pt x="36" y="192"/>
                  </a:lnTo>
                  <a:lnTo>
                    <a:pt x="36" y="168"/>
                  </a:lnTo>
                  <a:lnTo>
                    <a:pt x="60" y="168"/>
                  </a:lnTo>
                  <a:lnTo>
                    <a:pt x="60" y="192"/>
                  </a:lnTo>
                  <a:close/>
                  <a:moveTo>
                    <a:pt x="36" y="192"/>
                  </a:moveTo>
                  <a:lnTo>
                    <a:pt x="18" y="192"/>
                  </a:lnTo>
                  <a:lnTo>
                    <a:pt x="18" y="168"/>
                  </a:lnTo>
                  <a:lnTo>
                    <a:pt x="36" y="168"/>
                  </a:lnTo>
                  <a:lnTo>
                    <a:pt x="36" y="192"/>
                  </a:lnTo>
                  <a:close/>
                  <a:moveTo>
                    <a:pt x="18" y="168"/>
                  </a:moveTo>
                  <a:lnTo>
                    <a:pt x="18" y="162"/>
                  </a:lnTo>
                  <a:lnTo>
                    <a:pt x="24" y="150"/>
                  </a:lnTo>
                  <a:lnTo>
                    <a:pt x="36" y="150"/>
                  </a:lnTo>
                  <a:lnTo>
                    <a:pt x="36" y="168"/>
                  </a:lnTo>
                  <a:lnTo>
                    <a:pt x="18" y="168"/>
                  </a:lnTo>
                  <a:close/>
                  <a:moveTo>
                    <a:pt x="24" y="150"/>
                  </a:moveTo>
                  <a:lnTo>
                    <a:pt x="30" y="144"/>
                  </a:lnTo>
                  <a:lnTo>
                    <a:pt x="36" y="144"/>
                  </a:lnTo>
                  <a:lnTo>
                    <a:pt x="36" y="150"/>
                  </a:lnTo>
                  <a:lnTo>
                    <a:pt x="24" y="150"/>
                  </a:lnTo>
                  <a:close/>
                  <a:moveTo>
                    <a:pt x="36" y="150"/>
                  </a:moveTo>
                  <a:lnTo>
                    <a:pt x="36" y="144"/>
                  </a:lnTo>
                  <a:lnTo>
                    <a:pt x="42" y="144"/>
                  </a:lnTo>
                  <a:lnTo>
                    <a:pt x="48" y="144"/>
                  </a:lnTo>
                  <a:lnTo>
                    <a:pt x="54" y="150"/>
                  </a:lnTo>
                  <a:lnTo>
                    <a:pt x="36" y="150"/>
                  </a:lnTo>
                  <a:close/>
                  <a:moveTo>
                    <a:pt x="36" y="150"/>
                  </a:moveTo>
                  <a:lnTo>
                    <a:pt x="54" y="150"/>
                  </a:lnTo>
                  <a:lnTo>
                    <a:pt x="54" y="162"/>
                  </a:lnTo>
                  <a:lnTo>
                    <a:pt x="60" y="168"/>
                  </a:lnTo>
                  <a:lnTo>
                    <a:pt x="36" y="168"/>
                  </a:lnTo>
                  <a:lnTo>
                    <a:pt x="36" y="150"/>
                  </a:lnTo>
                  <a:close/>
                  <a:moveTo>
                    <a:pt x="18" y="54"/>
                  </a:moveTo>
                  <a:lnTo>
                    <a:pt x="6" y="48"/>
                  </a:lnTo>
                  <a:lnTo>
                    <a:pt x="12" y="30"/>
                  </a:lnTo>
                  <a:lnTo>
                    <a:pt x="18" y="30"/>
                  </a:lnTo>
                  <a:lnTo>
                    <a:pt x="18" y="42"/>
                  </a:lnTo>
                  <a:lnTo>
                    <a:pt x="18" y="54"/>
                  </a:lnTo>
                  <a:close/>
                  <a:moveTo>
                    <a:pt x="18" y="30"/>
                  </a:moveTo>
                  <a:lnTo>
                    <a:pt x="12" y="30"/>
                  </a:lnTo>
                  <a:lnTo>
                    <a:pt x="18" y="18"/>
                  </a:lnTo>
                  <a:lnTo>
                    <a:pt x="24" y="6"/>
                  </a:lnTo>
                  <a:lnTo>
                    <a:pt x="30" y="6"/>
                  </a:lnTo>
                  <a:lnTo>
                    <a:pt x="24" y="18"/>
                  </a:lnTo>
                  <a:lnTo>
                    <a:pt x="18" y="30"/>
                  </a:lnTo>
                  <a:close/>
                  <a:moveTo>
                    <a:pt x="48" y="6"/>
                  </a:move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8" y="6"/>
                  </a:lnTo>
                  <a:close/>
                  <a:moveTo>
                    <a:pt x="48" y="6"/>
                  </a:moveTo>
                  <a:lnTo>
                    <a:pt x="48" y="6"/>
                  </a:lnTo>
                  <a:lnTo>
                    <a:pt x="60" y="18"/>
                  </a:lnTo>
                  <a:lnTo>
                    <a:pt x="66" y="30"/>
                  </a:lnTo>
                  <a:lnTo>
                    <a:pt x="54" y="30"/>
                  </a:lnTo>
                  <a:lnTo>
                    <a:pt x="54" y="18"/>
                  </a:lnTo>
                  <a:lnTo>
                    <a:pt x="48" y="6"/>
                  </a:lnTo>
                  <a:close/>
                  <a:moveTo>
                    <a:pt x="54" y="30"/>
                  </a:moveTo>
                  <a:lnTo>
                    <a:pt x="66" y="30"/>
                  </a:lnTo>
                  <a:lnTo>
                    <a:pt x="72" y="48"/>
                  </a:lnTo>
                  <a:lnTo>
                    <a:pt x="60" y="54"/>
                  </a:lnTo>
                  <a:lnTo>
                    <a:pt x="60" y="42"/>
                  </a:lnTo>
                  <a:lnTo>
                    <a:pt x="54" y="30"/>
                  </a:lnTo>
                  <a:close/>
                  <a:moveTo>
                    <a:pt x="36" y="30"/>
                  </a:moveTo>
                  <a:lnTo>
                    <a:pt x="54" y="30"/>
                  </a:lnTo>
                  <a:lnTo>
                    <a:pt x="60" y="42"/>
                  </a:lnTo>
                  <a:lnTo>
                    <a:pt x="60" y="54"/>
                  </a:lnTo>
                  <a:lnTo>
                    <a:pt x="36" y="54"/>
                  </a:lnTo>
                  <a:lnTo>
                    <a:pt x="36" y="30"/>
                  </a:lnTo>
                  <a:close/>
                  <a:moveTo>
                    <a:pt x="18" y="30"/>
                  </a:moveTo>
                  <a:lnTo>
                    <a:pt x="36" y="30"/>
                  </a:lnTo>
                  <a:lnTo>
                    <a:pt x="36" y="54"/>
                  </a:lnTo>
                  <a:lnTo>
                    <a:pt x="18" y="54"/>
                  </a:lnTo>
                  <a:lnTo>
                    <a:pt x="18" y="42"/>
                  </a:lnTo>
                  <a:lnTo>
                    <a:pt x="18" y="30"/>
                  </a:lnTo>
                  <a:close/>
                  <a:moveTo>
                    <a:pt x="36" y="30"/>
                  </a:moveTo>
                  <a:lnTo>
                    <a:pt x="18" y="30"/>
                  </a:lnTo>
                  <a:lnTo>
                    <a:pt x="24" y="18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30"/>
                  </a:lnTo>
                  <a:close/>
                  <a:moveTo>
                    <a:pt x="54" y="30"/>
                  </a:moveTo>
                  <a:lnTo>
                    <a:pt x="36" y="30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8" y="18"/>
                  </a:lnTo>
                  <a:lnTo>
                    <a:pt x="54" y="30"/>
                  </a:lnTo>
                  <a:close/>
                </a:path>
              </a:pathLst>
            </a:custGeom>
            <a:solidFill>
              <a:srgbClr val="BFE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0" name="Freeform 137"/>
            <p:cNvSpPr>
              <a:spLocks/>
            </p:cNvSpPr>
            <p:nvPr/>
          </p:nvSpPr>
          <p:spPr bwMode="auto">
            <a:xfrm>
              <a:off x="5178" y="1656"/>
              <a:ext cx="36" cy="42"/>
            </a:xfrm>
            <a:custGeom>
              <a:avLst/>
              <a:gdLst>
                <a:gd name="T0" fmla="*/ 18 w 36"/>
                <a:gd name="T1" fmla="*/ 42 h 42"/>
                <a:gd name="T2" fmla="*/ 12 w 36"/>
                <a:gd name="T3" fmla="*/ 42 h 42"/>
                <a:gd name="T4" fmla="*/ 6 w 36"/>
                <a:gd name="T5" fmla="*/ 36 h 42"/>
                <a:gd name="T6" fmla="*/ 0 w 36"/>
                <a:gd name="T7" fmla="*/ 30 h 42"/>
                <a:gd name="T8" fmla="*/ 0 w 36"/>
                <a:gd name="T9" fmla="*/ 24 h 42"/>
                <a:gd name="T10" fmla="*/ 0 w 36"/>
                <a:gd name="T11" fmla="*/ 12 h 42"/>
                <a:gd name="T12" fmla="*/ 6 w 36"/>
                <a:gd name="T13" fmla="*/ 6 h 42"/>
                <a:gd name="T14" fmla="*/ 12 w 36"/>
                <a:gd name="T15" fmla="*/ 6 h 42"/>
                <a:gd name="T16" fmla="*/ 18 w 36"/>
                <a:gd name="T17" fmla="*/ 0 h 42"/>
                <a:gd name="T18" fmla="*/ 30 w 36"/>
                <a:gd name="T19" fmla="*/ 6 h 42"/>
                <a:gd name="T20" fmla="*/ 36 w 36"/>
                <a:gd name="T21" fmla="*/ 6 h 42"/>
                <a:gd name="T22" fmla="*/ 36 w 36"/>
                <a:gd name="T23" fmla="*/ 12 h 42"/>
                <a:gd name="T24" fmla="*/ 36 w 36"/>
                <a:gd name="T25" fmla="*/ 24 h 42"/>
                <a:gd name="T26" fmla="*/ 36 w 36"/>
                <a:gd name="T27" fmla="*/ 30 h 42"/>
                <a:gd name="T28" fmla="*/ 36 w 36"/>
                <a:gd name="T29" fmla="*/ 36 h 42"/>
                <a:gd name="T30" fmla="*/ 30 w 36"/>
                <a:gd name="T31" fmla="*/ 42 h 42"/>
                <a:gd name="T32" fmla="*/ 18 w 36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2"/>
                <a:gd name="T53" fmla="*/ 36 w 36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2">
                  <a:moveTo>
                    <a:pt x="18" y="42"/>
                  </a:moveTo>
                  <a:lnTo>
                    <a:pt x="12" y="42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12"/>
                  </a:lnTo>
                  <a:lnTo>
                    <a:pt x="36" y="24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18" y="42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1" name="Freeform 138"/>
            <p:cNvSpPr>
              <a:spLocks/>
            </p:cNvSpPr>
            <p:nvPr/>
          </p:nvSpPr>
          <p:spPr bwMode="auto">
            <a:xfrm>
              <a:off x="5160" y="1608"/>
              <a:ext cx="18" cy="24"/>
            </a:xfrm>
            <a:custGeom>
              <a:avLst/>
              <a:gdLst>
                <a:gd name="T0" fmla="*/ 0 w 18"/>
                <a:gd name="T1" fmla="*/ 24 h 24"/>
                <a:gd name="T2" fmla="*/ 6 w 18"/>
                <a:gd name="T3" fmla="*/ 0 h 24"/>
                <a:gd name="T4" fmla="*/ 18 w 18"/>
                <a:gd name="T5" fmla="*/ 0 h 24"/>
                <a:gd name="T6" fmla="*/ 18 w 18"/>
                <a:gd name="T7" fmla="*/ 24 h 24"/>
                <a:gd name="T8" fmla="*/ 0 w 18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24"/>
                <a:gd name="T17" fmla="*/ 18 w 18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24">
                  <a:moveTo>
                    <a:pt x="0" y="24"/>
                  </a:moveTo>
                  <a:lnTo>
                    <a:pt x="6" y="0"/>
                  </a:lnTo>
                  <a:lnTo>
                    <a:pt x="18" y="0"/>
                  </a:lnTo>
                  <a:lnTo>
                    <a:pt x="18" y="24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2" name="Freeform 139"/>
            <p:cNvSpPr>
              <a:spLocks/>
            </p:cNvSpPr>
            <p:nvPr/>
          </p:nvSpPr>
          <p:spPr bwMode="auto">
            <a:xfrm>
              <a:off x="5166" y="1584"/>
              <a:ext cx="18" cy="24"/>
            </a:xfrm>
            <a:custGeom>
              <a:avLst/>
              <a:gdLst>
                <a:gd name="T0" fmla="*/ 0 w 18"/>
                <a:gd name="T1" fmla="*/ 24 h 24"/>
                <a:gd name="T2" fmla="*/ 0 w 18"/>
                <a:gd name="T3" fmla="*/ 12 h 24"/>
                <a:gd name="T4" fmla="*/ 0 w 18"/>
                <a:gd name="T5" fmla="*/ 0 h 24"/>
                <a:gd name="T6" fmla="*/ 18 w 18"/>
                <a:gd name="T7" fmla="*/ 6 h 24"/>
                <a:gd name="T8" fmla="*/ 12 w 18"/>
                <a:gd name="T9" fmla="*/ 18 h 24"/>
                <a:gd name="T10" fmla="*/ 12 w 18"/>
                <a:gd name="T11" fmla="*/ 24 h 24"/>
                <a:gd name="T12" fmla="*/ 0 w 18"/>
                <a:gd name="T13" fmla="*/ 24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0" y="2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8" y="6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3" name="Freeform 140"/>
            <p:cNvSpPr>
              <a:spLocks/>
            </p:cNvSpPr>
            <p:nvPr/>
          </p:nvSpPr>
          <p:spPr bwMode="auto">
            <a:xfrm>
              <a:off x="5166" y="1554"/>
              <a:ext cx="30" cy="36"/>
            </a:xfrm>
            <a:custGeom>
              <a:avLst/>
              <a:gdLst>
                <a:gd name="T0" fmla="*/ 0 w 30"/>
                <a:gd name="T1" fmla="*/ 30 h 36"/>
                <a:gd name="T2" fmla="*/ 6 w 30"/>
                <a:gd name="T3" fmla="*/ 18 h 36"/>
                <a:gd name="T4" fmla="*/ 12 w 30"/>
                <a:gd name="T5" fmla="*/ 6 h 36"/>
                <a:gd name="T6" fmla="*/ 24 w 30"/>
                <a:gd name="T7" fmla="*/ 0 h 36"/>
                <a:gd name="T8" fmla="*/ 30 w 30"/>
                <a:gd name="T9" fmla="*/ 0 h 36"/>
                <a:gd name="T10" fmla="*/ 30 w 30"/>
                <a:gd name="T11" fmla="*/ 0 h 36"/>
                <a:gd name="T12" fmla="*/ 30 w 30"/>
                <a:gd name="T13" fmla="*/ 24 h 36"/>
                <a:gd name="T14" fmla="*/ 30 w 30"/>
                <a:gd name="T15" fmla="*/ 30 h 36"/>
                <a:gd name="T16" fmla="*/ 24 w 30"/>
                <a:gd name="T17" fmla="*/ 30 h 36"/>
                <a:gd name="T18" fmla="*/ 18 w 30"/>
                <a:gd name="T19" fmla="*/ 36 h 36"/>
                <a:gd name="T20" fmla="*/ 0 w 30"/>
                <a:gd name="T21" fmla="*/ 30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36"/>
                <a:gd name="T35" fmla="*/ 30 w 30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36">
                  <a:moveTo>
                    <a:pt x="0" y="30"/>
                  </a:moveTo>
                  <a:lnTo>
                    <a:pt x="6" y="18"/>
                  </a:lnTo>
                  <a:lnTo>
                    <a:pt x="12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36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4" name="Freeform 141"/>
            <p:cNvSpPr>
              <a:spLocks/>
            </p:cNvSpPr>
            <p:nvPr/>
          </p:nvSpPr>
          <p:spPr bwMode="auto">
            <a:xfrm>
              <a:off x="5196" y="1554"/>
              <a:ext cx="30" cy="36"/>
            </a:xfrm>
            <a:custGeom>
              <a:avLst/>
              <a:gdLst>
                <a:gd name="T0" fmla="*/ 0 w 30"/>
                <a:gd name="T1" fmla="*/ 0 h 36"/>
                <a:gd name="T2" fmla="*/ 12 w 30"/>
                <a:gd name="T3" fmla="*/ 0 h 36"/>
                <a:gd name="T4" fmla="*/ 18 w 30"/>
                <a:gd name="T5" fmla="*/ 6 h 36"/>
                <a:gd name="T6" fmla="*/ 24 w 30"/>
                <a:gd name="T7" fmla="*/ 18 h 36"/>
                <a:gd name="T8" fmla="*/ 30 w 30"/>
                <a:gd name="T9" fmla="*/ 30 h 36"/>
                <a:gd name="T10" fmla="*/ 18 w 30"/>
                <a:gd name="T11" fmla="*/ 36 h 36"/>
                <a:gd name="T12" fmla="*/ 12 w 30"/>
                <a:gd name="T13" fmla="*/ 30 h 36"/>
                <a:gd name="T14" fmla="*/ 12 w 30"/>
                <a:gd name="T15" fmla="*/ 30 h 36"/>
                <a:gd name="T16" fmla="*/ 0 w 30"/>
                <a:gd name="T17" fmla="*/ 24 h 36"/>
                <a:gd name="T18" fmla="*/ 0 w 30"/>
                <a:gd name="T19" fmla="*/ 0 h 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36"/>
                <a:gd name="T32" fmla="*/ 30 w 30"/>
                <a:gd name="T33" fmla="*/ 36 h 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36">
                  <a:moveTo>
                    <a:pt x="0" y="0"/>
                  </a:moveTo>
                  <a:lnTo>
                    <a:pt x="12" y="0"/>
                  </a:lnTo>
                  <a:lnTo>
                    <a:pt x="18" y="6"/>
                  </a:lnTo>
                  <a:lnTo>
                    <a:pt x="24" y="18"/>
                  </a:lnTo>
                  <a:lnTo>
                    <a:pt x="30" y="30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0" y="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5" name="Freeform 142"/>
            <p:cNvSpPr>
              <a:spLocks/>
            </p:cNvSpPr>
            <p:nvPr/>
          </p:nvSpPr>
          <p:spPr bwMode="auto">
            <a:xfrm>
              <a:off x="5214" y="1584"/>
              <a:ext cx="18" cy="24"/>
            </a:xfrm>
            <a:custGeom>
              <a:avLst/>
              <a:gdLst>
                <a:gd name="T0" fmla="*/ 12 w 18"/>
                <a:gd name="T1" fmla="*/ 0 h 24"/>
                <a:gd name="T2" fmla="*/ 18 w 18"/>
                <a:gd name="T3" fmla="*/ 12 h 24"/>
                <a:gd name="T4" fmla="*/ 18 w 18"/>
                <a:gd name="T5" fmla="*/ 24 h 24"/>
                <a:gd name="T6" fmla="*/ 6 w 18"/>
                <a:gd name="T7" fmla="*/ 24 h 24"/>
                <a:gd name="T8" fmla="*/ 6 w 18"/>
                <a:gd name="T9" fmla="*/ 18 h 24"/>
                <a:gd name="T10" fmla="*/ 0 w 18"/>
                <a:gd name="T11" fmla="*/ 6 h 24"/>
                <a:gd name="T12" fmla="*/ 12 w 18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12" y="0"/>
                  </a:moveTo>
                  <a:lnTo>
                    <a:pt x="18" y="12"/>
                  </a:lnTo>
                  <a:lnTo>
                    <a:pt x="18" y="24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0" y="6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6" name="Freeform 143"/>
            <p:cNvSpPr>
              <a:spLocks/>
            </p:cNvSpPr>
            <p:nvPr/>
          </p:nvSpPr>
          <p:spPr bwMode="auto">
            <a:xfrm>
              <a:off x="5220" y="1608"/>
              <a:ext cx="12" cy="24"/>
            </a:xfrm>
            <a:custGeom>
              <a:avLst/>
              <a:gdLst>
                <a:gd name="T0" fmla="*/ 12 w 12"/>
                <a:gd name="T1" fmla="*/ 0 h 24"/>
                <a:gd name="T2" fmla="*/ 12 w 12"/>
                <a:gd name="T3" fmla="*/ 24 h 24"/>
                <a:gd name="T4" fmla="*/ 0 w 12"/>
                <a:gd name="T5" fmla="*/ 24 h 24"/>
                <a:gd name="T6" fmla="*/ 0 w 12"/>
                <a:gd name="T7" fmla="*/ 12 h 24"/>
                <a:gd name="T8" fmla="*/ 0 w 12"/>
                <a:gd name="T9" fmla="*/ 0 h 24"/>
                <a:gd name="T10" fmla="*/ 12 w 12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"/>
                <a:gd name="T19" fmla="*/ 0 h 24"/>
                <a:gd name="T20" fmla="*/ 12 w 12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" h="24">
                  <a:moveTo>
                    <a:pt x="12" y="0"/>
                  </a:moveTo>
                  <a:lnTo>
                    <a:pt x="12" y="24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7" name="Rectangle 144"/>
            <p:cNvSpPr>
              <a:spLocks noChangeArrowheads="1"/>
            </p:cNvSpPr>
            <p:nvPr/>
          </p:nvSpPr>
          <p:spPr bwMode="auto">
            <a:xfrm>
              <a:off x="5196" y="1608"/>
              <a:ext cx="24" cy="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8" name="Rectangle 145"/>
            <p:cNvSpPr>
              <a:spLocks noChangeArrowheads="1"/>
            </p:cNvSpPr>
            <p:nvPr/>
          </p:nvSpPr>
          <p:spPr bwMode="auto">
            <a:xfrm>
              <a:off x="5178" y="1608"/>
              <a:ext cx="18" cy="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9" name="Freeform 146"/>
            <p:cNvSpPr>
              <a:spLocks/>
            </p:cNvSpPr>
            <p:nvPr/>
          </p:nvSpPr>
          <p:spPr bwMode="auto">
            <a:xfrm>
              <a:off x="5178" y="1590"/>
              <a:ext cx="18" cy="18"/>
            </a:xfrm>
            <a:custGeom>
              <a:avLst/>
              <a:gdLst>
                <a:gd name="T0" fmla="*/ 0 w 18"/>
                <a:gd name="T1" fmla="*/ 18 h 18"/>
                <a:gd name="T2" fmla="*/ 0 w 18"/>
                <a:gd name="T3" fmla="*/ 12 h 18"/>
                <a:gd name="T4" fmla="*/ 6 w 18"/>
                <a:gd name="T5" fmla="*/ 0 h 18"/>
                <a:gd name="T6" fmla="*/ 18 w 18"/>
                <a:gd name="T7" fmla="*/ 0 h 18"/>
                <a:gd name="T8" fmla="*/ 18 w 18"/>
                <a:gd name="T9" fmla="*/ 18 h 18"/>
                <a:gd name="T10" fmla="*/ 0 w 18"/>
                <a:gd name="T11" fmla="*/ 18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8"/>
                <a:gd name="T20" fmla="*/ 18 w 18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8">
                  <a:moveTo>
                    <a:pt x="0" y="18"/>
                  </a:moveTo>
                  <a:lnTo>
                    <a:pt x="0" y="12"/>
                  </a:lnTo>
                  <a:lnTo>
                    <a:pt x="6" y="0"/>
                  </a:lnTo>
                  <a:lnTo>
                    <a:pt x="18" y="0"/>
                  </a:lnTo>
                  <a:lnTo>
                    <a:pt x="18" y="18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0" name="Freeform 147"/>
            <p:cNvSpPr>
              <a:spLocks/>
            </p:cNvSpPr>
            <p:nvPr/>
          </p:nvSpPr>
          <p:spPr bwMode="auto">
            <a:xfrm>
              <a:off x="5184" y="1584"/>
              <a:ext cx="12" cy="6"/>
            </a:xfrm>
            <a:custGeom>
              <a:avLst/>
              <a:gdLst>
                <a:gd name="T0" fmla="*/ 0 w 12"/>
                <a:gd name="T1" fmla="*/ 6 h 6"/>
                <a:gd name="T2" fmla="*/ 6 w 12"/>
                <a:gd name="T3" fmla="*/ 0 h 6"/>
                <a:gd name="T4" fmla="*/ 12 w 12"/>
                <a:gd name="T5" fmla="*/ 0 h 6"/>
                <a:gd name="T6" fmla="*/ 12 w 12"/>
                <a:gd name="T7" fmla="*/ 6 h 6"/>
                <a:gd name="T8" fmla="*/ 0 w 12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6"/>
                <a:gd name="T17" fmla="*/ 12 w 12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6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1" name="Freeform 148"/>
            <p:cNvSpPr>
              <a:spLocks/>
            </p:cNvSpPr>
            <p:nvPr/>
          </p:nvSpPr>
          <p:spPr bwMode="auto">
            <a:xfrm>
              <a:off x="5196" y="1584"/>
              <a:ext cx="18" cy="6"/>
            </a:xfrm>
            <a:custGeom>
              <a:avLst/>
              <a:gdLst>
                <a:gd name="T0" fmla="*/ 0 w 18"/>
                <a:gd name="T1" fmla="*/ 6 h 6"/>
                <a:gd name="T2" fmla="*/ 0 w 18"/>
                <a:gd name="T3" fmla="*/ 0 h 6"/>
                <a:gd name="T4" fmla="*/ 6 w 18"/>
                <a:gd name="T5" fmla="*/ 0 h 6"/>
                <a:gd name="T6" fmla="*/ 12 w 18"/>
                <a:gd name="T7" fmla="*/ 0 h 6"/>
                <a:gd name="T8" fmla="*/ 18 w 18"/>
                <a:gd name="T9" fmla="*/ 6 h 6"/>
                <a:gd name="T10" fmla="*/ 0 w 18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6"/>
                <a:gd name="T20" fmla="*/ 18 w 18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6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0" y="6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2" name="Freeform 149"/>
            <p:cNvSpPr>
              <a:spLocks/>
            </p:cNvSpPr>
            <p:nvPr/>
          </p:nvSpPr>
          <p:spPr bwMode="auto">
            <a:xfrm>
              <a:off x="5196" y="1590"/>
              <a:ext cx="24" cy="18"/>
            </a:xfrm>
            <a:custGeom>
              <a:avLst/>
              <a:gdLst>
                <a:gd name="T0" fmla="*/ 0 w 24"/>
                <a:gd name="T1" fmla="*/ 0 h 18"/>
                <a:gd name="T2" fmla="*/ 18 w 24"/>
                <a:gd name="T3" fmla="*/ 0 h 18"/>
                <a:gd name="T4" fmla="*/ 18 w 24"/>
                <a:gd name="T5" fmla="*/ 12 h 18"/>
                <a:gd name="T6" fmla="*/ 24 w 24"/>
                <a:gd name="T7" fmla="*/ 18 h 18"/>
                <a:gd name="T8" fmla="*/ 0 w 24"/>
                <a:gd name="T9" fmla="*/ 18 h 18"/>
                <a:gd name="T10" fmla="*/ 0 w 24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18"/>
                <a:gd name="T20" fmla="*/ 24 w 24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18">
                  <a:moveTo>
                    <a:pt x="0" y="0"/>
                  </a:moveTo>
                  <a:lnTo>
                    <a:pt x="18" y="0"/>
                  </a:lnTo>
                  <a:lnTo>
                    <a:pt x="18" y="12"/>
                  </a:lnTo>
                  <a:lnTo>
                    <a:pt x="24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3" name="Freeform 150"/>
            <p:cNvSpPr>
              <a:spLocks/>
            </p:cNvSpPr>
            <p:nvPr/>
          </p:nvSpPr>
          <p:spPr bwMode="auto">
            <a:xfrm>
              <a:off x="5166" y="1470"/>
              <a:ext cx="12" cy="24"/>
            </a:xfrm>
            <a:custGeom>
              <a:avLst/>
              <a:gdLst>
                <a:gd name="T0" fmla="*/ 12 w 12"/>
                <a:gd name="T1" fmla="*/ 24 h 24"/>
                <a:gd name="T2" fmla="*/ 0 w 12"/>
                <a:gd name="T3" fmla="*/ 18 h 24"/>
                <a:gd name="T4" fmla="*/ 6 w 12"/>
                <a:gd name="T5" fmla="*/ 0 h 24"/>
                <a:gd name="T6" fmla="*/ 12 w 12"/>
                <a:gd name="T7" fmla="*/ 0 h 24"/>
                <a:gd name="T8" fmla="*/ 12 w 12"/>
                <a:gd name="T9" fmla="*/ 12 h 24"/>
                <a:gd name="T10" fmla="*/ 12 w 12"/>
                <a:gd name="T11" fmla="*/ 24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"/>
                <a:gd name="T19" fmla="*/ 0 h 24"/>
                <a:gd name="T20" fmla="*/ 12 w 12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" h="24">
                  <a:moveTo>
                    <a:pt x="12" y="24"/>
                  </a:moveTo>
                  <a:lnTo>
                    <a:pt x="0" y="18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12"/>
                  </a:lnTo>
                  <a:lnTo>
                    <a:pt x="12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4" name="Freeform 151"/>
            <p:cNvSpPr>
              <a:spLocks/>
            </p:cNvSpPr>
            <p:nvPr/>
          </p:nvSpPr>
          <p:spPr bwMode="auto">
            <a:xfrm>
              <a:off x="5172" y="1446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0 w 18"/>
                <a:gd name="T3" fmla="*/ 24 h 24"/>
                <a:gd name="T4" fmla="*/ 6 w 18"/>
                <a:gd name="T5" fmla="*/ 12 h 24"/>
                <a:gd name="T6" fmla="*/ 12 w 18"/>
                <a:gd name="T7" fmla="*/ 0 h 24"/>
                <a:gd name="T8" fmla="*/ 18 w 18"/>
                <a:gd name="T9" fmla="*/ 0 h 24"/>
                <a:gd name="T10" fmla="*/ 12 w 18"/>
                <a:gd name="T11" fmla="*/ 12 h 24"/>
                <a:gd name="T12" fmla="*/ 6 w 18"/>
                <a:gd name="T13" fmla="*/ 24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6" y="24"/>
                  </a:moveTo>
                  <a:lnTo>
                    <a:pt x="0" y="24"/>
                  </a:lnTo>
                  <a:lnTo>
                    <a:pt x="6" y="12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2" y="12"/>
                  </a:lnTo>
                  <a:lnTo>
                    <a:pt x="6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5" name="Freeform 152"/>
            <p:cNvSpPr>
              <a:spLocks/>
            </p:cNvSpPr>
            <p:nvPr/>
          </p:nvSpPr>
          <p:spPr bwMode="auto">
            <a:xfrm>
              <a:off x="5184" y="1440"/>
              <a:ext cx="24" cy="6"/>
            </a:xfrm>
            <a:custGeom>
              <a:avLst/>
              <a:gdLst>
                <a:gd name="T0" fmla="*/ 24 w 24"/>
                <a:gd name="T1" fmla="*/ 6 h 6"/>
                <a:gd name="T2" fmla="*/ 0 w 24"/>
                <a:gd name="T3" fmla="*/ 6 h 6"/>
                <a:gd name="T4" fmla="*/ 6 w 24"/>
                <a:gd name="T5" fmla="*/ 0 h 6"/>
                <a:gd name="T6" fmla="*/ 12 w 24"/>
                <a:gd name="T7" fmla="*/ 0 h 6"/>
                <a:gd name="T8" fmla="*/ 18 w 24"/>
                <a:gd name="T9" fmla="*/ 0 h 6"/>
                <a:gd name="T10" fmla="*/ 24 w 24"/>
                <a:gd name="T11" fmla="*/ 6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6"/>
                <a:gd name="T20" fmla="*/ 24 w 24"/>
                <a:gd name="T21" fmla="*/ 6 h 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6">
                  <a:moveTo>
                    <a:pt x="24" y="6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6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6" name="Freeform 153"/>
            <p:cNvSpPr>
              <a:spLocks/>
            </p:cNvSpPr>
            <p:nvPr/>
          </p:nvSpPr>
          <p:spPr bwMode="auto">
            <a:xfrm>
              <a:off x="5208" y="1446"/>
              <a:ext cx="18" cy="24"/>
            </a:xfrm>
            <a:custGeom>
              <a:avLst/>
              <a:gdLst>
                <a:gd name="T0" fmla="*/ 0 w 18"/>
                <a:gd name="T1" fmla="*/ 0 h 24"/>
                <a:gd name="T2" fmla="*/ 0 w 18"/>
                <a:gd name="T3" fmla="*/ 0 h 24"/>
                <a:gd name="T4" fmla="*/ 12 w 18"/>
                <a:gd name="T5" fmla="*/ 12 h 24"/>
                <a:gd name="T6" fmla="*/ 18 w 18"/>
                <a:gd name="T7" fmla="*/ 24 h 24"/>
                <a:gd name="T8" fmla="*/ 6 w 18"/>
                <a:gd name="T9" fmla="*/ 24 h 24"/>
                <a:gd name="T10" fmla="*/ 6 w 18"/>
                <a:gd name="T11" fmla="*/ 12 h 24"/>
                <a:gd name="T12" fmla="*/ 0 w 18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0" y="0"/>
                  </a:moveTo>
                  <a:lnTo>
                    <a:pt x="0" y="0"/>
                  </a:lnTo>
                  <a:lnTo>
                    <a:pt x="12" y="12"/>
                  </a:lnTo>
                  <a:lnTo>
                    <a:pt x="18" y="24"/>
                  </a:lnTo>
                  <a:lnTo>
                    <a:pt x="6" y="24"/>
                  </a:lnTo>
                  <a:lnTo>
                    <a:pt x="6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7" name="Freeform 154"/>
            <p:cNvSpPr>
              <a:spLocks/>
            </p:cNvSpPr>
            <p:nvPr/>
          </p:nvSpPr>
          <p:spPr bwMode="auto">
            <a:xfrm>
              <a:off x="5214" y="1470"/>
              <a:ext cx="18" cy="24"/>
            </a:xfrm>
            <a:custGeom>
              <a:avLst/>
              <a:gdLst>
                <a:gd name="T0" fmla="*/ 0 w 18"/>
                <a:gd name="T1" fmla="*/ 0 h 24"/>
                <a:gd name="T2" fmla="*/ 12 w 18"/>
                <a:gd name="T3" fmla="*/ 0 h 24"/>
                <a:gd name="T4" fmla="*/ 18 w 18"/>
                <a:gd name="T5" fmla="*/ 18 h 24"/>
                <a:gd name="T6" fmla="*/ 6 w 18"/>
                <a:gd name="T7" fmla="*/ 24 h 24"/>
                <a:gd name="T8" fmla="*/ 6 w 18"/>
                <a:gd name="T9" fmla="*/ 12 h 24"/>
                <a:gd name="T10" fmla="*/ 0 w 18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4"/>
                <a:gd name="T20" fmla="*/ 18 w 18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4">
                  <a:moveTo>
                    <a:pt x="0" y="0"/>
                  </a:moveTo>
                  <a:lnTo>
                    <a:pt x="12" y="0"/>
                  </a:lnTo>
                  <a:lnTo>
                    <a:pt x="18" y="18"/>
                  </a:lnTo>
                  <a:lnTo>
                    <a:pt x="6" y="24"/>
                  </a:lnTo>
                  <a:lnTo>
                    <a:pt x="6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8" name="Freeform 155"/>
            <p:cNvSpPr>
              <a:spLocks/>
            </p:cNvSpPr>
            <p:nvPr/>
          </p:nvSpPr>
          <p:spPr bwMode="auto">
            <a:xfrm>
              <a:off x="5196" y="1470"/>
              <a:ext cx="24" cy="24"/>
            </a:xfrm>
            <a:custGeom>
              <a:avLst/>
              <a:gdLst>
                <a:gd name="T0" fmla="*/ 0 w 24"/>
                <a:gd name="T1" fmla="*/ 0 h 24"/>
                <a:gd name="T2" fmla="*/ 18 w 24"/>
                <a:gd name="T3" fmla="*/ 0 h 24"/>
                <a:gd name="T4" fmla="*/ 24 w 24"/>
                <a:gd name="T5" fmla="*/ 12 h 24"/>
                <a:gd name="T6" fmla="*/ 24 w 24"/>
                <a:gd name="T7" fmla="*/ 24 h 24"/>
                <a:gd name="T8" fmla="*/ 0 w 24"/>
                <a:gd name="T9" fmla="*/ 24 h 24"/>
                <a:gd name="T10" fmla="*/ 0 w 24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4"/>
                <a:gd name="T20" fmla="*/ 24 w 24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4">
                  <a:moveTo>
                    <a:pt x="0" y="0"/>
                  </a:moveTo>
                  <a:lnTo>
                    <a:pt x="18" y="0"/>
                  </a:lnTo>
                  <a:lnTo>
                    <a:pt x="24" y="12"/>
                  </a:lnTo>
                  <a:lnTo>
                    <a:pt x="24" y="24"/>
                  </a:lnTo>
                  <a:lnTo>
                    <a:pt x="0" y="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9" name="Freeform 156"/>
            <p:cNvSpPr>
              <a:spLocks/>
            </p:cNvSpPr>
            <p:nvPr/>
          </p:nvSpPr>
          <p:spPr bwMode="auto">
            <a:xfrm>
              <a:off x="5178" y="1470"/>
              <a:ext cx="18" cy="24"/>
            </a:xfrm>
            <a:custGeom>
              <a:avLst/>
              <a:gdLst>
                <a:gd name="T0" fmla="*/ 0 w 18"/>
                <a:gd name="T1" fmla="*/ 0 h 24"/>
                <a:gd name="T2" fmla="*/ 18 w 18"/>
                <a:gd name="T3" fmla="*/ 0 h 24"/>
                <a:gd name="T4" fmla="*/ 18 w 18"/>
                <a:gd name="T5" fmla="*/ 24 h 24"/>
                <a:gd name="T6" fmla="*/ 0 w 18"/>
                <a:gd name="T7" fmla="*/ 24 h 24"/>
                <a:gd name="T8" fmla="*/ 0 w 18"/>
                <a:gd name="T9" fmla="*/ 12 h 24"/>
                <a:gd name="T10" fmla="*/ 0 w 18"/>
                <a:gd name="T11" fmla="*/ 0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4"/>
                <a:gd name="T20" fmla="*/ 18 w 18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4">
                  <a:moveTo>
                    <a:pt x="0" y="0"/>
                  </a:moveTo>
                  <a:lnTo>
                    <a:pt x="18" y="0"/>
                  </a:lnTo>
                  <a:lnTo>
                    <a:pt x="18" y="24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0" name="Freeform 157"/>
            <p:cNvSpPr>
              <a:spLocks/>
            </p:cNvSpPr>
            <p:nvPr/>
          </p:nvSpPr>
          <p:spPr bwMode="auto">
            <a:xfrm>
              <a:off x="5178" y="1446"/>
              <a:ext cx="18" cy="24"/>
            </a:xfrm>
            <a:custGeom>
              <a:avLst/>
              <a:gdLst>
                <a:gd name="T0" fmla="*/ 18 w 18"/>
                <a:gd name="T1" fmla="*/ 24 h 24"/>
                <a:gd name="T2" fmla="*/ 0 w 18"/>
                <a:gd name="T3" fmla="*/ 24 h 24"/>
                <a:gd name="T4" fmla="*/ 6 w 18"/>
                <a:gd name="T5" fmla="*/ 12 h 24"/>
                <a:gd name="T6" fmla="*/ 12 w 18"/>
                <a:gd name="T7" fmla="*/ 0 h 24"/>
                <a:gd name="T8" fmla="*/ 18 w 18"/>
                <a:gd name="T9" fmla="*/ 0 h 24"/>
                <a:gd name="T10" fmla="*/ 18 w 18"/>
                <a:gd name="T11" fmla="*/ 24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4"/>
                <a:gd name="T20" fmla="*/ 18 w 18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4">
                  <a:moveTo>
                    <a:pt x="18" y="24"/>
                  </a:moveTo>
                  <a:lnTo>
                    <a:pt x="0" y="24"/>
                  </a:lnTo>
                  <a:lnTo>
                    <a:pt x="6" y="12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1" name="Freeform 158"/>
            <p:cNvSpPr>
              <a:spLocks/>
            </p:cNvSpPr>
            <p:nvPr/>
          </p:nvSpPr>
          <p:spPr bwMode="auto">
            <a:xfrm>
              <a:off x="5196" y="1446"/>
              <a:ext cx="18" cy="24"/>
            </a:xfrm>
            <a:custGeom>
              <a:avLst/>
              <a:gdLst>
                <a:gd name="T0" fmla="*/ 18 w 18"/>
                <a:gd name="T1" fmla="*/ 24 h 24"/>
                <a:gd name="T2" fmla="*/ 0 w 18"/>
                <a:gd name="T3" fmla="*/ 24 h 24"/>
                <a:gd name="T4" fmla="*/ 0 w 18"/>
                <a:gd name="T5" fmla="*/ 0 h 24"/>
                <a:gd name="T6" fmla="*/ 6 w 18"/>
                <a:gd name="T7" fmla="*/ 0 h 24"/>
                <a:gd name="T8" fmla="*/ 12 w 18"/>
                <a:gd name="T9" fmla="*/ 12 h 24"/>
                <a:gd name="T10" fmla="*/ 18 w 18"/>
                <a:gd name="T11" fmla="*/ 24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4"/>
                <a:gd name="T20" fmla="*/ 18 w 18"/>
                <a:gd name="T21" fmla="*/ 24 h 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4">
                  <a:moveTo>
                    <a:pt x="18" y="24"/>
                  </a:moveTo>
                  <a:lnTo>
                    <a:pt x="0" y="24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12"/>
                  </a:lnTo>
                  <a:lnTo>
                    <a:pt x="18" y="2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8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idx="1"/>
          </p:nvPr>
        </p:nvSpPr>
        <p:spPr>
          <a:xfrm>
            <a:off x="855663" y="1593850"/>
            <a:ext cx="5475287" cy="4425950"/>
          </a:xfrm>
        </p:spPr>
        <p:txBody>
          <a:bodyPr/>
          <a:lstStyle/>
          <a:p>
            <a:r>
              <a:rPr lang="en-US" smtClean="0"/>
              <a:t>A complete list of features that covers structure and behavior of the product should emerge from the prototyping phase</a:t>
            </a:r>
          </a:p>
          <a:p>
            <a:r>
              <a:rPr lang="en-US" smtClean="0"/>
              <a:t>In multimedia, this means type and amount of content, interface characteristics, and interaction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Product Specifications</a:t>
            </a:r>
          </a:p>
        </p:txBody>
      </p:sp>
      <p:pic>
        <p:nvPicPr>
          <p:cNvPr id="41988" name="Picture 2" descr="E:\Clipart\Objects\Educobj\BOOK03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981200"/>
            <a:ext cx="2717800" cy="291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Organizing people and resources</a:t>
            </a:r>
          </a:p>
          <a:p>
            <a:r>
              <a:rPr lang="en-US" smtClean="0"/>
              <a:t>Providing and producing content – text, graphics, videos, sound, animation, VR</a:t>
            </a:r>
          </a:p>
          <a:p>
            <a:r>
              <a:rPr lang="en-US" smtClean="0"/>
              <a:t>Integrating all of the above into a meaningful, coherent product</a:t>
            </a:r>
          </a:p>
          <a:p>
            <a:r>
              <a:rPr lang="en-US" smtClean="0"/>
              <a:t>Details of production related to different media types will be covered in a separate lecture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Phase 4: Production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Specification of all the tasks and their interdependencies in sufficient detail</a:t>
            </a:r>
          </a:p>
          <a:p>
            <a:pPr lvl="1"/>
            <a:r>
              <a:rPr lang="en-US" smtClean="0"/>
              <a:t>Estimates should be made for each task (i.e., time and effort / manpower)</a:t>
            </a:r>
          </a:p>
          <a:p>
            <a:pPr lvl="1"/>
            <a:r>
              <a:rPr lang="en-US" smtClean="0"/>
              <a:t>Appropriate resources should be allocated</a:t>
            </a:r>
          </a:p>
          <a:p>
            <a:pPr lvl="1"/>
            <a:r>
              <a:rPr lang="en-US" smtClean="0"/>
              <a:t>A number of milestones has to be established</a:t>
            </a:r>
          </a:p>
          <a:p>
            <a:pPr lvl="1"/>
            <a:r>
              <a:rPr lang="en-US" smtClean="0"/>
              <a:t>Main project goals must be established</a:t>
            </a:r>
          </a:p>
          <a:p>
            <a:pPr lvl="1"/>
            <a:r>
              <a:rPr lang="en-US" smtClean="0"/>
              <a:t>Deliverables: the product itself, documentation and additional materials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Organizing the Production Schedule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Responsibilities and roles should be clearly delineated and defined</a:t>
            </a:r>
          </a:p>
          <a:p>
            <a:r>
              <a:rPr lang="en-US" smtClean="0"/>
              <a:t>Some people may take on different roles (well-defined tasks are a must)</a:t>
            </a:r>
          </a:p>
          <a:p>
            <a:r>
              <a:rPr lang="en-US" smtClean="0"/>
              <a:t>Professional services should be used whenever possible (at a cost)</a:t>
            </a:r>
          </a:p>
          <a:p>
            <a:r>
              <a:rPr lang="en-US" smtClean="0"/>
              <a:t>Remember: quality obtained is always proportional to investment made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Organizing People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Organizing resources: define what is required and a schedule of its usage</a:t>
            </a:r>
          </a:p>
          <a:p>
            <a:r>
              <a:rPr lang="en-US" smtClean="0"/>
              <a:t>Equipment selection: based on the project script and on the actual shooting location</a:t>
            </a:r>
          </a:p>
          <a:p>
            <a:r>
              <a:rPr lang="en-US" smtClean="0"/>
              <a:t>Major equipment has its own schedule, with each major piece assigned to a person</a:t>
            </a:r>
          </a:p>
          <a:p>
            <a:r>
              <a:rPr lang="en-US" smtClean="0"/>
              <a:t>Compatibility issues must be resolved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Organizing Production Resources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Source: any items containing media data that can be used in our product</a:t>
            </a:r>
          </a:p>
          <a:p>
            <a:r>
              <a:rPr lang="en-US" smtClean="0"/>
              <a:t>Production can involve</a:t>
            </a:r>
          </a:p>
          <a:p>
            <a:pPr lvl="1"/>
            <a:r>
              <a:rPr lang="en-US" smtClean="0"/>
              <a:t>creating new source materials,</a:t>
            </a:r>
          </a:p>
          <a:p>
            <a:pPr lvl="1"/>
            <a:r>
              <a:rPr lang="en-US" smtClean="0"/>
              <a:t>converting (re-purposing) existing materials,</a:t>
            </a:r>
          </a:p>
          <a:p>
            <a:pPr lvl="1"/>
            <a:r>
              <a:rPr lang="en-US" smtClean="0"/>
              <a:t>or (most often) both</a:t>
            </a:r>
          </a:p>
          <a:p>
            <a:r>
              <a:rPr lang="en-US" smtClean="0"/>
              <a:t>Source materials must be indexed and kept in order (do not delete anything, never)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Source Materials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Most important criteria:</a:t>
            </a:r>
          </a:p>
          <a:p>
            <a:pPr lvl="1"/>
            <a:r>
              <a:rPr lang="en-US" smtClean="0"/>
              <a:t>Whether the production artists are familiar with the tool(s) selected</a:t>
            </a:r>
          </a:p>
          <a:p>
            <a:pPr lvl="1"/>
            <a:r>
              <a:rPr lang="en-US" smtClean="0"/>
              <a:t>Whether the format used by the tool is compatible with other tools</a:t>
            </a:r>
          </a:p>
          <a:p>
            <a:r>
              <a:rPr lang="en-US" smtClean="0"/>
              <a:t>Availability and cost may be important for  small projects: in large projects, the cost is never a big part of the overall budget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Selecting the Right Tools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conceptualization and planning</a:t>
            </a:r>
          </a:p>
          <a:p>
            <a:r>
              <a:rPr lang="en-US" smtClean="0"/>
              <a:t>design and prototyping</a:t>
            </a:r>
          </a:p>
          <a:p>
            <a:r>
              <a:rPr lang="en-US" smtClean="0"/>
              <a:t>production</a:t>
            </a:r>
          </a:p>
          <a:p>
            <a:r>
              <a:rPr lang="en-US" smtClean="0"/>
              <a:t>testing</a:t>
            </a:r>
          </a:p>
          <a:p>
            <a:r>
              <a:rPr lang="en-US" smtClean="0"/>
              <a:t>distribution and follow-up</a:t>
            </a:r>
          </a:p>
          <a:p>
            <a:r>
              <a:rPr lang="en-US" smtClean="0"/>
              <a:t>and (of course) management</a:t>
            </a:r>
          </a:p>
        </p:txBody>
      </p:sp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Phases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Integrating content elements: usually  the responsibility of programmer(s)</a:t>
            </a:r>
          </a:p>
          <a:p>
            <a:r>
              <a:rPr lang="en-US" smtClean="0"/>
              <a:t>Project manager must overview integration</a:t>
            </a:r>
          </a:p>
          <a:p>
            <a:r>
              <a:rPr lang="en-US" smtClean="0"/>
              <a:t>Project manager should make sure that no content is forgotten or missing</a:t>
            </a:r>
          </a:p>
          <a:p>
            <a:r>
              <a:rPr lang="en-US" smtClean="0"/>
              <a:t>Problems of all types tend to multiply as the delivery time is approaching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Production Integration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351838" cy="4800600"/>
          </a:xfrm>
        </p:spPr>
        <p:txBody>
          <a:bodyPr/>
          <a:lstStyle/>
          <a:p>
            <a:r>
              <a:rPr lang="en-US" smtClean="0"/>
              <a:t>Necessary in order to create a product with a sense of integrity and unity</a:t>
            </a:r>
          </a:p>
          <a:p>
            <a:pPr lvl="1"/>
            <a:r>
              <a:rPr lang="en-US" smtClean="0"/>
              <a:t>Use of punctuation, grammatical conventions, use of jargons</a:t>
            </a:r>
          </a:p>
          <a:p>
            <a:pPr lvl="1"/>
            <a:r>
              <a:rPr lang="en-US" smtClean="0"/>
              <a:t>Samples, illustrations and templates for graphical layout</a:t>
            </a:r>
          </a:p>
          <a:p>
            <a:pPr lvl="1"/>
            <a:r>
              <a:rPr lang="en-US" smtClean="0"/>
              <a:t>Graphics production: standards used, layout templates</a:t>
            </a:r>
          </a:p>
          <a:p>
            <a:pPr lvl="1"/>
            <a:r>
              <a:rPr lang="en-US" smtClean="0"/>
              <a:t>Video production</a:t>
            </a:r>
          </a:p>
          <a:p>
            <a:pPr lvl="1"/>
            <a:r>
              <a:rPr lang="en-US" smtClean="0"/>
              <a:t>Sound production</a:t>
            </a:r>
          </a:p>
          <a:p>
            <a:pPr lvl="1"/>
            <a:r>
              <a:rPr lang="en-US" smtClean="0"/>
              <a:t>Conducting and attending production meetings</a:t>
            </a:r>
          </a:p>
        </p:txBody>
      </p:sp>
      <p:sp>
        <p:nvSpPr>
          <p:cNvPr id="440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Style guide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Different types of documentation may be needed, depending on the project</a:t>
            </a:r>
          </a:p>
          <a:p>
            <a:r>
              <a:rPr lang="en-US" smtClean="0"/>
              <a:t>Both size and scope depend on the project and its intended audience</a:t>
            </a:r>
          </a:p>
          <a:p>
            <a:pPr lvl="1"/>
            <a:r>
              <a:rPr lang="en-US" smtClean="0"/>
              <a:t>Mass audience requires the documentation to be as simple as possible, together with additional materials (getting started, tutorials, … )</a:t>
            </a:r>
          </a:p>
          <a:p>
            <a:pPr lvl="1"/>
            <a:r>
              <a:rPr lang="en-US" smtClean="0"/>
              <a:t>Narrow, well-educated audience require in-depth coverage, description of more sophisticated functions</a:t>
            </a:r>
          </a:p>
          <a:p>
            <a:r>
              <a:rPr lang="en-US" smtClean="0"/>
              <a:t>Internet helps…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Documentation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Walking in user's shoes – before the user does so</a:t>
            </a:r>
          </a:p>
          <a:p>
            <a:r>
              <a:rPr lang="en-US" smtClean="0"/>
              <a:t>Main questions</a:t>
            </a:r>
          </a:p>
          <a:p>
            <a:pPr lvl="1"/>
            <a:r>
              <a:rPr lang="en-US" smtClean="0"/>
              <a:t>When to test</a:t>
            </a:r>
          </a:p>
          <a:p>
            <a:pPr lvl="1"/>
            <a:r>
              <a:rPr lang="en-US" smtClean="0"/>
              <a:t>What to test</a:t>
            </a:r>
          </a:p>
          <a:p>
            <a:pPr lvl="1"/>
            <a:r>
              <a:rPr lang="en-US" smtClean="0"/>
              <a:t>How to test</a:t>
            </a:r>
          </a:p>
          <a:p>
            <a:pPr lvl="1"/>
            <a:r>
              <a:rPr lang="en-US" smtClean="0"/>
              <a:t>When to stop testing</a:t>
            </a:r>
          </a:p>
          <a:p>
            <a:r>
              <a:rPr lang="en-US" smtClean="0"/>
              <a:t>But the crucial question is: can testing give us complete confidence in the product?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Phase 5: Testing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Different types of testing: functional, content testing, collateral materials testing, user testing</a:t>
            </a:r>
          </a:p>
          <a:p>
            <a:r>
              <a:rPr lang="en-US" smtClean="0"/>
              <a:t>Different timing: alpha, beta, user testing</a:t>
            </a:r>
          </a:p>
          <a:p>
            <a:r>
              <a:rPr lang="en-US" smtClean="0"/>
              <a:t>Test plan with relevant information on</a:t>
            </a:r>
          </a:p>
          <a:p>
            <a:pPr lvl="1"/>
            <a:r>
              <a:rPr lang="en-US" smtClean="0"/>
              <a:t>schedule</a:t>
            </a:r>
          </a:p>
          <a:p>
            <a:pPr lvl="1"/>
            <a:r>
              <a:rPr lang="en-US" smtClean="0"/>
              <a:t>resources</a:t>
            </a:r>
          </a:p>
          <a:p>
            <a:pPr lvl="1"/>
            <a:r>
              <a:rPr lang="en-US" smtClean="0"/>
              <a:t>testing environment</a:t>
            </a:r>
          </a:p>
          <a:p>
            <a:pPr lvl="1"/>
            <a:r>
              <a:rPr lang="en-US" smtClean="0"/>
              <a:t>deliverables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More on testing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Activities related to:</a:t>
            </a:r>
          </a:p>
          <a:p>
            <a:pPr lvl="1"/>
            <a:r>
              <a:rPr lang="en-US" smtClean="0"/>
              <a:t>Preparation and duplication of physical media</a:t>
            </a:r>
          </a:p>
          <a:p>
            <a:pPr lvl="1"/>
            <a:r>
              <a:rPr lang="en-US" smtClean="0"/>
              <a:t>Choosing distribution options and channels</a:t>
            </a:r>
          </a:p>
          <a:p>
            <a:pPr lvl="1"/>
            <a:r>
              <a:rPr lang="en-US" smtClean="0"/>
              <a:t>Marketing</a:t>
            </a:r>
          </a:p>
          <a:p>
            <a:pPr lvl="1"/>
            <a:r>
              <a:rPr lang="en-US" smtClean="0"/>
              <a:t>Sales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Phase 6: Distribution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55663" y="1593850"/>
            <a:ext cx="3981450" cy="4425950"/>
          </a:xfrm>
        </p:spPr>
        <p:txBody>
          <a:bodyPr/>
          <a:lstStyle/>
          <a:p>
            <a:r>
              <a:rPr lang="en-US" sz="2400" smtClean="0"/>
              <a:t>Publishers</a:t>
            </a:r>
          </a:p>
          <a:p>
            <a:r>
              <a:rPr lang="en-US" sz="2400" smtClean="0"/>
              <a:t>Affiliated label program</a:t>
            </a:r>
          </a:p>
          <a:p>
            <a:r>
              <a:rPr lang="en-US" sz="2400" smtClean="0"/>
              <a:t>Self-publishing</a:t>
            </a:r>
          </a:p>
        </p:txBody>
      </p:sp>
      <p:sp>
        <p:nvSpPr>
          <p:cNvPr id="5529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979988" y="1593850"/>
            <a:ext cx="3981450" cy="4425950"/>
          </a:xfrm>
        </p:spPr>
        <p:txBody>
          <a:bodyPr/>
          <a:lstStyle/>
          <a:p>
            <a:r>
              <a:rPr lang="en-US" sz="2400" smtClean="0"/>
              <a:t>Mail order catalogs</a:t>
            </a:r>
          </a:p>
          <a:p>
            <a:r>
              <a:rPr lang="en-US" sz="2400" smtClean="0"/>
              <a:t>Distributors</a:t>
            </a:r>
          </a:p>
          <a:p>
            <a:r>
              <a:rPr lang="en-US" sz="2400" smtClean="0"/>
              <a:t>Retailers</a:t>
            </a:r>
          </a:p>
          <a:p>
            <a:r>
              <a:rPr lang="en-US" sz="2400" smtClean="0"/>
              <a:t>Education and government markets</a:t>
            </a:r>
          </a:p>
          <a:p>
            <a:r>
              <a:rPr lang="en-US" sz="2400" smtClean="0"/>
              <a:t>Content-specific stores</a:t>
            </a:r>
          </a:p>
          <a:p>
            <a:r>
              <a:rPr lang="en-US" sz="2400" smtClean="0"/>
              <a:t>Direct mail</a:t>
            </a:r>
          </a:p>
          <a:p>
            <a:r>
              <a:rPr lang="en-US" sz="2400" smtClean="0"/>
              <a:t>Bundling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Options and Channels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Public relations – press releases, press kits, trade shows</a:t>
            </a:r>
          </a:p>
          <a:p>
            <a:r>
              <a:rPr lang="en-US" smtClean="0"/>
              <a:t>Promotions</a:t>
            </a:r>
          </a:p>
          <a:p>
            <a:r>
              <a:rPr lang="en-US" smtClean="0"/>
              <a:t>Advertising</a:t>
            </a:r>
          </a:p>
          <a:p>
            <a:r>
              <a:rPr lang="en-US" smtClean="0"/>
              <a:t>Meetings, presentations and negotiations</a:t>
            </a:r>
          </a:p>
          <a:p>
            <a:r>
              <a:rPr lang="en-US" smtClean="0"/>
              <a:t>Sales calls</a:t>
            </a:r>
          </a:p>
          <a:p>
            <a:r>
              <a:rPr lang="en-US" smtClean="0"/>
              <a:t>Product demonstrations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Marketing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Development wrap-up</a:t>
            </a:r>
          </a:p>
          <a:p>
            <a:r>
              <a:rPr lang="en-US" smtClean="0"/>
              <a:t>Maintenance</a:t>
            </a:r>
          </a:p>
          <a:p>
            <a:r>
              <a:rPr lang="en-US" smtClean="0"/>
              <a:t>Training</a:t>
            </a:r>
          </a:p>
          <a:p>
            <a:r>
              <a:rPr lang="en-US" smtClean="0"/>
              <a:t>Documentation</a:t>
            </a:r>
          </a:p>
          <a:p>
            <a:r>
              <a:rPr lang="en-US" smtClean="0"/>
              <a:t>Customer relations</a:t>
            </a:r>
          </a:p>
          <a:p>
            <a:r>
              <a:rPr lang="en-US" smtClean="0"/>
              <a:t>Pursuing additional opportunities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Phase 7: Follow-up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determine the actual schedule and costs and compare them against the original estimates</a:t>
            </a:r>
          </a:p>
          <a:p>
            <a:r>
              <a:rPr lang="en-US" smtClean="0"/>
              <a:t>To find out ways in which the process (and subsequent products) could be improved</a:t>
            </a:r>
          </a:p>
          <a:p>
            <a:r>
              <a:rPr lang="en-US" smtClean="0"/>
              <a:t>In other words: how we did it, and what have we learned by doing it (that coul dhelp us fare better next time)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Development Wrap-up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phase 0, because it …</a:t>
            </a:r>
          </a:p>
          <a:p>
            <a:r>
              <a:rPr lang="en-US" smtClean="0"/>
              <a:t>spans all other phases, including activities such as</a:t>
            </a:r>
          </a:p>
          <a:p>
            <a:pPr lvl="1"/>
            <a:r>
              <a:rPr lang="en-US" smtClean="0"/>
              <a:t>planning</a:t>
            </a:r>
          </a:p>
          <a:p>
            <a:pPr lvl="1"/>
            <a:r>
              <a:rPr lang="en-US" smtClean="0"/>
              <a:t>estimation</a:t>
            </a:r>
          </a:p>
          <a:p>
            <a:pPr lvl="1"/>
            <a:r>
              <a:rPr lang="en-US" smtClean="0"/>
              <a:t>control</a:t>
            </a:r>
          </a:p>
          <a:p>
            <a:pPr lvl="1"/>
            <a:r>
              <a:rPr lang="en-US" smtClean="0"/>
              <a:t>resource management</a:t>
            </a:r>
          </a:p>
          <a:p>
            <a:pPr lvl="1"/>
            <a:r>
              <a:rPr lang="en-US" smtClean="0"/>
              <a:t>documenting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Management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Providing assistance to customers and clients in response to specific problems and inquiries</a:t>
            </a:r>
          </a:p>
          <a:p>
            <a:r>
              <a:rPr lang="en-US" smtClean="0"/>
              <a:t>Internet helps here as well … </a:t>
            </a:r>
          </a:p>
          <a:p>
            <a:r>
              <a:rPr lang="en-US" smtClean="0"/>
              <a:t>Main activities:</a:t>
            </a:r>
          </a:p>
          <a:p>
            <a:pPr lvl="1"/>
            <a:r>
              <a:rPr lang="en-US" smtClean="0"/>
              <a:t>maintenance</a:t>
            </a:r>
          </a:p>
          <a:p>
            <a:pPr lvl="1"/>
            <a:r>
              <a:rPr lang="en-US" smtClean="0"/>
              <a:t>training</a:t>
            </a:r>
          </a:p>
          <a:p>
            <a:r>
              <a:rPr lang="en-US" smtClean="0"/>
              <a:t>Multimedia titles generally need little support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Customer Support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Maintenance: managing the operation and use of a product once it has gone into distribution</a:t>
            </a:r>
          </a:p>
          <a:p>
            <a:r>
              <a:rPr lang="en-US" smtClean="0"/>
              <a:t>Different classifications possible</a:t>
            </a:r>
          </a:p>
          <a:p>
            <a:pPr lvl="1"/>
            <a:r>
              <a:rPr lang="en-US" smtClean="0"/>
              <a:t>according to strategy (preventive vs. defensive)</a:t>
            </a:r>
          </a:p>
          <a:p>
            <a:pPr lvl="1"/>
            <a:r>
              <a:rPr lang="en-US" smtClean="0"/>
              <a:t>according to type of changes introduced (corrective, perfective, or adaptive)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Maintenance Classification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Teaching and educating an audience about the purpose and use of a product</a:t>
            </a:r>
          </a:p>
          <a:p>
            <a:r>
              <a:rPr lang="en-US" smtClean="0"/>
              <a:t>Training equips users to be self-sufficient with a product – reduces users’ need for support</a:t>
            </a:r>
          </a:p>
          <a:p>
            <a:r>
              <a:rPr lang="en-US" smtClean="0"/>
              <a:t>Consequently, training should reduce the cost of supporting the product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Training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mail-back registration cards</a:t>
            </a:r>
          </a:p>
          <a:p>
            <a:r>
              <a:rPr lang="en-US" smtClean="0"/>
              <a:t>online customer comment forms</a:t>
            </a:r>
          </a:p>
          <a:p>
            <a:r>
              <a:rPr lang="en-US" smtClean="0"/>
              <a:t>direct customer contact (e.g., by phone or email)</a:t>
            </a:r>
          </a:p>
          <a:p>
            <a:r>
              <a:rPr lang="en-US" smtClean="0"/>
              <a:t>press reviews, and</a:t>
            </a:r>
          </a:p>
          <a:p>
            <a:r>
              <a:rPr lang="en-US" smtClean="0"/>
              <a:t>sales statistics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User Feedback</a:t>
            </a:r>
            <a:br>
              <a:rPr lang="en-US" smtClean="0"/>
            </a:br>
            <a:r>
              <a:rPr lang="en-US" smtClean="0"/>
              <a:t>(What do they think of us?)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Some products are suitable for organizing user groups – some are not:</a:t>
            </a:r>
          </a:p>
          <a:p>
            <a:pPr lvl="1"/>
            <a:r>
              <a:rPr lang="en-US" smtClean="0"/>
              <a:t>Oracle user group makes sense</a:t>
            </a:r>
          </a:p>
          <a:p>
            <a:pPr lvl="1"/>
            <a:r>
              <a:rPr lang="en-US" smtClean="0"/>
              <a:t>Encarta user group does not (why?)</a:t>
            </a:r>
          </a:p>
          <a:p>
            <a:r>
              <a:rPr lang="en-US" smtClean="0"/>
              <a:t>New versions or upgrades</a:t>
            </a:r>
          </a:p>
          <a:p>
            <a:r>
              <a:rPr lang="en-US" smtClean="0"/>
              <a:t>Reuse of the content material in a different publishing medium</a:t>
            </a:r>
          </a:p>
          <a:p>
            <a:r>
              <a:rPr lang="en-US" smtClean="0"/>
              <a:t>Creation of companion products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Pursuing additional opportunities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Defines objectives and means to achieve these objectives</a:t>
            </a:r>
          </a:p>
          <a:p>
            <a:r>
              <a:rPr lang="en-US" smtClean="0"/>
              <a:t>Analyze and define</a:t>
            </a:r>
          </a:p>
          <a:p>
            <a:pPr lvl="1"/>
            <a:r>
              <a:rPr lang="en-US" smtClean="0"/>
              <a:t>finances</a:t>
            </a:r>
          </a:p>
          <a:p>
            <a:pPr lvl="1"/>
            <a:r>
              <a:rPr lang="en-US" smtClean="0"/>
              <a:t>markets</a:t>
            </a:r>
          </a:p>
          <a:p>
            <a:pPr lvl="1"/>
            <a:r>
              <a:rPr lang="en-US" smtClean="0"/>
              <a:t>products</a:t>
            </a:r>
          </a:p>
          <a:p>
            <a:pPr lvl="1"/>
            <a:r>
              <a:rPr lang="en-US" smtClean="0"/>
              <a:t>distribution channels</a:t>
            </a:r>
          </a:p>
          <a:p>
            <a:pPr lvl="1"/>
            <a:r>
              <a:rPr lang="en-US" smtClean="0"/>
              <a:t>key employees</a:t>
            </a:r>
          </a:p>
          <a:p>
            <a:r>
              <a:rPr lang="en-US" smtClean="0"/>
              <a:t>Develop a business model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Business Plan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Planning, estimating, monitoring, controlling, and coordinating resources</a:t>
            </a:r>
          </a:p>
          <a:p>
            <a:pPr lvl="1"/>
            <a:r>
              <a:rPr lang="en-US" smtClean="0"/>
              <a:t>finances</a:t>
            </a:r>
          </a:p>
          <a:p>
            <a:pPr lvl="1"/>
            <a:r>
              <a:rPr lang="en-US" smtClean="0"/>
              <a:t>people</a:t>
            </a:r>
          </a:p>
          <a:p>
            <a:pPr lvl="1"/>
            <a:r>
              <a:rPr lang="en-US" smtClean="0"/>
              <a:t>material resources (equipment, tools, materials, ...)</a:t>
            </a:r>
          </a:p>
          <a:p>
            <a:pPr lvl="1"/>
            <a:r>
              <a:rPr lang="en-US" smtClean="0"/>
              <a:t>content</a:t>
            </a:r>
          </a:p>
          <a:p>
            <a:r>
              <a:rPr lang="en-US" smtClean="0"/>
              <a:t>in order to achieve the project objective</a:t>
            </a:r>
          </a:p>
          <a:p>
            <a:r>
              <a:rPr lang="en-US" smtClean="0"/>
              <a:t>Most important variables: time, cost, quality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Project Management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Traditional project management tasks</a:t>
            </a:r>
          </a:p>
          <a:p>
            <a:r>
              <a:rPr lang="en-US" smtClean="0"/>
              <a:t>Additionally, the manager of a multimedia project must orchestrate different</a:t>
            </a:r>
          </a:p>
          <a:p>
            <a:pPr lvl="1"/>
            <a:r>
              <a:rPr lang="en-US" smtClean="0"/>
              <a:t>technologies</a:t>
            </a:r>
          </a:p>
          <a:p>
            <a:pPr lvl="1"/>
            <a:r>
              <a:rPr lang="en-US" smtClean="0"/>
              <a:t>persons (with skills and personalities)</a:t>
            </a:r>
          </a:p>
          <a:p>
            <a:pPr lvl="1"/>
            <a:r>
              <a:rPr lang="en-US" smtClean="0"/>
              <a:t>resources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in a marketplace that is constantly evolving and changing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Multimedia project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common document which should help all interested parties to</a:t>
            </a:r>
          </a:p>
          <a:p>
            <a:pPr lvl="1"/>
            <a:r>
              <a:rPr lang="en-US" smtClean="0"/>
              <a:t>understand the defined goal</a:t>
            </a:r>
          </a:p>
          <a:p>
            <a:pPr lvl="1"/>
            <a:r>
              <a:rPr lang="en-US" smtClean="0"/>
              <a:t>understand the way of attaining the goal</a:t>
            </a:r>
          </a:p>
          <a:p>
            <a:pPr lvl="1"/>
            <a:r>
              <a:rPr lang="en-US" smtClean="0"/>
              <a:t>follow the schedule</a:t>
            </a:r>
          </a:p>
          <a:p>
            <a:pPr lvl="1"/>
            <a:r>
              <a:rPr lang="en-US" smtClean="0"/>
              <a:t>cooperate with others</a:t>
            </a:r>
          </a:p>
          <a:p>
            <a:pPr lvl="1"/>
            <a:r>
              <a:rPr lang="en-US" smtClean="0"/>
              <a:t>use the resources (tools and content) properly</a:t>
            </a:r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Project plan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</TotalTime>
  <Words>1978</Words>
  <Application>Microsoft PowerPoint</Application>
  <PresentationFormat>On-screen Show (4:3)</PresentationFormat>
  <Paragraphs>356</Paragraphs>
  <Slides>54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Times New Roman</vt:lpstr>
      <vt:lpstr>Arial</vt:lpstr>
      <vt:lpstr>Lucida Sans Unicode</vt:lpstr>
      <vt:lpstr>Wingdings 3</vt:lpstr>
      <vt:lpstr>Verdana</vt:lpstr>
      <vt:lpstr>Wingdings 2</vt:lpstr>
      <vt:lpstr>Monotype Sorts</vt:lpstr>
      <vt:lpstr>Wingdings</vt:lpstr>
      <vt:lpstr>Concourse</vt:lpstr>
      <vt:lpstr>Multimedia Application Development Lifecycle</vt:lpstr>
      <vt:lpstr>Lecture Overview</vt:lpstr>
      <vt:lpstr>Multimedia application development lifecycle</vt:lpstr>
      <vt:lpstr>Phases</vt:lpstr>
      <vt:lpstr>Management</vt:lpstr>
      <vt:lpstr>Business Plan</vt:lpstr>
      <vt:lpstr>Project Management</vt:lpstr>
      <vt:lpstr>Multimedia project management</vt:lpstr>
      <vt:lpstr>Project plan</vt:lpstr>
      <vt:lpstr>Finances</vt:lpstr>
      <vt:lpstr>People</vt:lpstr>
      <vt:lpstr>Material resources</vt:lpstr>
      <vt:lpstr>Legal issues</vt:lpstr>
      <vt:lpstr>Phase 1: Conceptualization and Planning</vt:lpstr>
      <vt:lpstr>The Kickoff Meeting</vt:lpstr>
      <vt:lpstr>Project Scope</vt:lpstr>
      <vt:lpstr>Types of projects</vt:lpstr>
      <vt:lpstr>Target Audience</vt:lpstr>
      <vt:lpstr>The Message</vt:lpstr>
      <vt:lpstr>Market Research First …</vt:lpstr>
      <vt:lpstr>… Technical Research Later</vt:lpstr>
      <vt:lpstr>Phase 2: Design</vt:lpstr>
      <vt:lpstr>Design goals</vt:lpstr>
      <vt:lpstr>Simplicity</vt:lpstr>
      <vt:lpstr>Consistency</vt:lpstr>
      <vt:lpstr>User involvement</vt:lpstr>
      <vt:lpstr>Affordability</vt:lpstr>
      <vt:lpstr>Other qualities</vt:lpstr>
      <vt:lpstr>Shaping the Design</vt:lpstr>
      <vt:lpstr>Storyboard</vt:lpstr>
      <vt:lpstr>Information Design</vt:lpstr>
      <vt:lpstr>Phase 3: Prototyping</vt:lpstr>
      <vt:lpstr>Product Specifications</vt:lpstr>
      <vt:lpstr>Phase 4: Production</vt:lpstr>
      <vt:lpstr>Organizing the Production Schedule</vt:lpstr>
      <vt:lpstr>Organizing People</vt:lpstr>
      <vt:lpstr>Organizing Production Resources</vt:lpstr>
      <vt:lpstr>Source Materials</vt:lpstr>
      <vt:lpstr>Selecting the Right Tools</vt:lpstr>
      <vt:lpstr>Production Integration</vt:lpstr>
      <vt:lpstr>Style guide</vt:lpstr>
      <vt:lpstr>Documentation</vt:lpstr>
      <vt:lpstr>Phase 5: Testing</vt:lpstr>
      <vt:lpstr>More on testing</vt:lpstr>
      <vt:lpstr>Phase 6: Distribution</vt:lpstr>
      <vt:lpstr>Options and Channels</vt:lpstr>
      <vt:lpstr>Marketing</vt:lpstr>
      <vt:lpstr>Phase 7: Follow-up</vt:lpstr>
      <vt:lpstr>Development Wrap-up</vt:lpstr>
      <vt:lpstr>Customer Support</vt:lpstr>
      <vt:lpstr>Maintenance Classification</vt:lpstr>
      <vt:lpstr>Training</vt:lpstr>
      <vt:lpstr>User Feedback (What do they think of us?)</vt:lpstr>
      <vt:lpstr>Pursuing additional opportunities</vt:lpstr>
    </vt:vector>
  </TitlesOfParts>
  <Company>ismt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 Application Development Lifecycle</dc:title>
  <dc:subject>ISMT337 multimedia</dc:subject>
  <dc:creator>Dr Vojislav B Misic</dc:creator>
  <cp:lastModifiedBy>promila</cp:lastModifiedBy>
  <cp:revision>55</cp:revision>
  <cp:lastPrinted>1998-09-07T09:16:51Z</cp:lastPrinted>
  <dcterms:created xsi:type="dcterms:W3CDTF">1998-08-27T07:29:47Z</dcterms:created>
  <dcterms:modified xsi:type="dcterms:W3CDTF">2018-07-30T03:57:54Z</dcterms:modified>
</cp:coreProperties>
</file>