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39"/>
  </p:notesMasterIdLst>
  <p:sldIdLst>
    <p:sldId id="318" r:id="rId2"/>
    <p:sldId id="319" r:id="rId3"/>
    <p:sldId id="302" r:id="rId4"/>
    <p:sldId id="311" r:id="rId5"/>
    <p:sldId id="312" r:id="rId6"/>
    <p:sldId id="313" r:id="rId7"/>
    <p:sldId id="314" r:id="rId8"/>
    <p:sldId id="256" r:id="rId9"/>
    <p:sldId id="299" r:id="rId10"/>
    <p:sldId id="300" r:id="rId11"/>
    <p:sldId id="301" r:id="rId12"/>
    <p:sldId id="303" r:id="rId13"/>
    <p:sldId id="291" r:id="rId14"/>
    <p:sldId id="297" r:id="rId15"/>
    <p:sldId id="295" r:id="rId16"/>
    <p:sldId id="294" r:id="rId17"/>
    <p:sldId id="281" r:id="rId18"/>
    <p:sldId id="293" r:id="rId19"/>
    <p:sldId id="307" r:id="rId20"/>
    <p:sldId id="308" r:id="rId21"/>
    <p:sldId id="309" r:id="rId22"/>
    <p:sldId id="310" r:id="rId23"/>
    <p:sldId id="305" r:id="rId24"/>
    <p:sldId id="306" r:id="rId25"/>
    <p:sldId id="268" r:id="rId26"/>
    <p:sldId id="269" r:id="rId27"/>
    <p:sldId id="282" r:id="rId28"/>
    <p:sldId id="271" r:id="rId29"/>
    <p:sldId id="272" r:id="rId30"/>
    <p:sldId id="273" r:id="rId31"/>
    <p:sldId id="285" r:id="rId32"/>
    <p:sldId id="287" r:id="rId33"/>
    <p:sldId id="315" r:id="rId34"/>
    <p:sldId id="316" r:id="rId35"/>
    <p:sldId id="317" r:id="rId36"/>
    <p:sldId id="288" r:id="rId37"/>
    <p:sldId id="278" r:id="rId3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CC99"/>
    <a:srgbClr val="990033"/>
    <a:srgbClr val="CC0066"/>
    <a:srgbClr val="CC6600"/>
    <a:srgbClr val="66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09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1B236E0B-C67D-45E8-A52C-49ED415957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B7B2B43D-0AF5-4B65-9A84-344E65EF60B5}" type="slidenum">
              <a:rPr lang="en-US" smtClean="0"/>
              <a:pPr/>
              <a:t>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31B9584E-F5F9-43DD-A80D-B940C7C48A43}" type="slidenum">
              <a:rPr lang="en-US" smtClean="0"/>
              <a:pPr/>
              <a:t>13</a:t>
            </a:fld>
            <a:endParaRPr lang="en-US"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xfrm>
            <a:off x="914400" y="4343400"/>
            <a:ext cx="5029200" cy="4114800"/>
          </a:xfrm>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4FB0EF4-3DE5-48F0-8862-18B27360BD84}" type="slidenum">
              <a:rPr lang="en-US" smtClean="0"/>
              <a:pPr/>
              <a:t>24</a:t>
            </a:fld>
            <a:endParaRPr lang="en-US" smtClean="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xfrm>
            <a:off x="914400" y="4343400"/>
            <a:ext cx="5029200" cy="4114800"/>
          </a:xfrm>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1AF9CF6-7566-462E-8E26-F3DE1855E79E}" type="datetimeFigureOut">
              <a:rPr lang="en-US"/>
              <a:pPr>
                <a:defRPr/>
              </a:pPr>
              <a:t>4/9/2018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6" name="Slide Number Placeholder 5"/>
          <p:cNvSpPr>
            <a:spLocks noGrp="1"/>
          </p:cNvSpPr>
          <p:nvPr>
            <p:ph type="sldNum" sz="quarter" idx="12"/>
          </p:nvPr>
        </p:nvSpPr>
        <p:spPr/>
        <p:txBody>
          <a:bodyPr/>
          <a:lstStyle>
            <a:lvl1pPr>
              <a:defRPr/>
            </a:lvl1pPr>
          </a:lstStyle>
          <a:p>
            <a:pPr>
              <a:defRPr/>
            </a:pPr>
            <a:fld id="{E1A72898-FC94-4962-AC5C-7E2872810AB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BD8DF8C-7D40-4D1B-B7D4-A86BBA3E52C8}" type="datetimeFigureOut">
              <a:rPr lang="en-US"/>
              <a:pPr>
                <a:defRPr/>
              </a:pPr>
              <a:t>4/9/2018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6" name="Slide Number Placeholder 5"/>
          <p:cNvSpPr>
            <a:spLocks noGrp="1"/>
          </p:cNvSpPr>
          <p:nvPr>
            <p:ph type="sldNum" sz="quarter" idx="12"/>
          </p:nvPr>
        </p:nvSpPr>
        <p:spPr/>
        <p:txBody>
          <a:bodyPr/>
          <a:lstStyle>
            <a:lvl1pPr>
              <a:defRPr/>
            </a:lvl1pPr>
          </a:lstStyle>
          <a:p>
            <a:pPr>
              <a:defRPr/>
            </a:pPr>
            <a:fld id="{E9905EF3-4AA5-46AD-9606-40B31F379F2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7137B4-213E-4A2F-8997-28B1FEA45731}" type="datetimeFigureOut">
              <a:rPr lang="en-US"/>
              <a:pPr>
                <a:defRPr/>
              </a:pPr>
              <a:t>4/9/2018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6" name="Slide Number Placeholder 5"/>
          <p:cNvSpPr>
            <a:spLocks noGrp="1"/>
          </p:cNvSpPr>
          <p:nvPr>
            <p:ph type="sldNum" sz="quarter" idx="12"/>
          </p:nvPr>
        </p:nvSpPr>
        <p:spPr/>
        <p:txBody>
          <a:bodyPr/>
          <a:lstStyle>
            <a:lvl1pPr>
              <a:defRPr/>
            </a:lvl1pPr>
          </a:lstStyle>
          <a:p>
            <a:pPr>
              <a:defRPr/>
            </a:pPr>
            <a:fld id="{39DF43CE-6262-45A9-8F84-23C6474A7BF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5888"/>
            <a:ext cx="8229600" cy="10445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8313" y="1341438"/>
            <a:ext cx="4038600" cy="4535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341438"/>
            <a:ext cx="4038600" cy="4535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p:txBody>
          <a:bodyPr/>
          <a:lstStyle>
            <a:lvl1pPr>
              <a:defRPr/>
            </a:lvl1pPr>
          </a:lstStyle>
          <a:p>
            <a:pPr>
              <a:defRPr/>
            </a:pPr>
            <a:r>
              <a:rPr lang="en-US"/>
              <a:t>Prepared by Ramizi Mohamed, Edited by Dr. Masri Ayob</a:t>
            </a:r>
          </a:p>
        </p:txBody>
      </p:sp>
      <p:sp>
        <p:nvSpPr>
          <p:cNvPr id="6" name="Rectangle 6"/>
          <p:cNvSpPr>
            <a:spLocks noGrp="1" noChangeArrowheads="1"/>
          </p:cNvSpPr>
          <p:nvPr>
            <p:ph type="sldNum" sz="quarter" idx="11"/>
          </p:nvPr>
        </p:nvSpPr>
        <p:spPr/>
        <p:txBody>
          <a:bodyPr/>
          <a:lstStyle>
            <a:lvl1pPr>
              <a:defRPr/>
            </a:lvl1pPr>
          </a:lstStyle>
          <a:p>
            <a:pPr>
              <a:defRPr/>
            </a:pPr>
            <a:fld id="{6964272F-C7F7-43F6-A6A6-C339D3BF73D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72D2A0-8A4F-4320-B717-840E808AA776}" type="datetimeFigureOut">
              <a:rPr lang="en-US"/>
              <a:pPr>
                <a:defRPr/>
              </a:pPr>
              <a:t>4/9/2018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6" name="Slide Number Placeholder 5"/>
          <p:cNvSpPr>
            <a:spLocks noGrp="1"/>
          </p:cNvSpPr>
          <p:nvPr>
            <p:ph type="sldNum" sz="quarter" idx="12"/>
          </p:nvPr>
        </p:nvSpPr>
        <p:spPr/>
        <p:txBody>
          <a:bodyPr/>
          <a:lstStyle>
            <a:lvl1pPr>
              <a:defRPr/>
            </a:lvl1pPr>
          </a:lstStyle>
          <a:p>
            <a:pPr>
              <a:defRPr/>
            </a:pPr>
            <a:fld id="{E7EC5055-8F50-4614-BE02-5C14BA1BBE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6DE267-489C-4AC6-8807-7E88A02763A9}" type="datetimeFigureOut">
              <a:rPr lang="en-US"/>
              <a:pPr>
                <a:defRPr/>
              </a:pPr>
              <a:t>4/9/2018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6" name="Slide Number Placeholder 5"/>
          <p:cNvSpPr>
            <a:spLocks noGrp="1"/>
          </p:cNvSpPr>
          <p:nvPr>
            <p:ph type="sldNum" sz="quarter" idx="12"/>
          </p:nvPr>
        </p:nvSpPr>
        <p:spPr/>
        <p:txBody>
          <a:bodyPr/>
          <a:lstStyle>
            <a:lvl1pPr>
              <a:defRPr/>
            </a:lvl1pPr>
          </a:lstStyle>
          <a:p>
            <a:pPr>
              <a:defRPr/>
            </a:pPr>
            <a:fld id="{7EC8FAC2-8C61-4BE1-9187-E441E9C351A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6F737F5-B5DF-45A1-BF41-E496CAE99C3F}" type="datetimeFigureOut">
              <a:rPr lang="en-US"/>
              <a:pPr>
                <a:defRPr/>
              </a:pPr>
              <a:t>4/9/2018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7" name="Slide Number Placeholder 5"/>
          <p:cNvSpPr>
            <a:spLocks noGrp="1"/>
          </p:cNvSpPr>
          <p:nvPr>
            <p:ph type="sldNum" sz="quarter" idx="12"/>
          </p:nvPr>
        </p:nvSpPr>
        <p:spPr/>
        <p:txBody>
          <a:bodyPr/>
          <a:lstStyle>
            <a:lvl1pPr>
              <a:defRPr/>
            </a:lvl1pPr>
          </a:lstStyle>
          <a:p>
            <a:pPr>
              <a:defRPr/>
            </a:pPr>
            <a:fld id="{426B258A-C756-4804-A58A-1AAD3DF0652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392D5F8-A1A1-41FC-BD32-BD0CB7389DCE}" type="datetimeFigureOut">
              <a:rPr lang="en-US"/>
              <a:pPr>
                <a:defRPr/>
              </a:pPr>
              <a:t>4/9/2018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9" name="Slide Number Placeholder 5"/>
          <p:cNvSpPr>
            <a:spLocks noGrp="1"/>
          </p:cNvSpPr>
          <p:nvPr>
            <p:ph type="sldNum" sz="quarter" idx="12"/>
          </p:nvPr>
        </p:nvSpPr>
        <p:spPr/>
        <p:txBody>
          <a:bodyPr/>
          <a:lstStyle>
            <a:lvl1pPr>
              <a:defRPr/>
            </a:lvl1pPr>
          </a:lstStyle>
          <a:p>
            <a:pPr>
              <a:defRPr/>
            </a:pPr>
            <a:fld id="{5F814AC8-B293-43E0-9227-339B2ADCF09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FC14953-58E7-47FC-B4AC-D4A5920E4794}" type="datetimeFigureOut">
              <a:rPr lang="en-US"/>
              <a:pPr>
                <a:defRPr/>
              </a:pPr>
              <a:t>4/9/2018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5" name="Slide Number Placeholder 5"/>
          <p:cNvSpPr>
            <a:spLocks noGrp="1"/>
          </p:cNvSpPr>
          <p:nvPr>
            <p:ph type="sldNum" sz="quarter" idx="12"/>
          </p:nvPr>
        </p:nvSpPr>
        <p:spPr/>
        <p:txBody>
          <a:bodyPr/>
          <a:lstStyle>
            <a:lvl1pPr>
              <a:defRPr/>
            </a:lvl1pPr>
          </a:lstStyle>
          <a:p>
            <a:pPr>
              <a:defRPr/>
            </a:pPr>
            <a:fld id="{22B82050-46C5-4C5B-8A6C-C6AA2CF2A8E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97E6A3A-9882-45E1-8E50-8585813EFEAD}" type="datetimeFigureOut">
              <a:rPr lang="en-US"/>
              <a:pPr>
                <a:defRPr/>
              </a:pPr>
              <a:t>4/9/2018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4" name="Slide Number Placeholder 5"/>
          <p:cNvSpPr>
            <a:spLocks noGrp="1"/>
          </p:cNvSpPr>
          <p:nvPr>
            <p:ph type="sldNum" sz="quarter" idx="12"/>
          </p:nvPr>
        </p:nvSpPr>
        <p:spPr/>
        <p:txBody>
          <a:bodyPr/>
          <a:lstStyle>
            <a:lvl1pPr>
              <a:defRPr/>
            </a:lvl1pPr>
          </a:lstStyle>
          <a:p>
            <a:pPr>
              <a:defRPr/>
            </a:pPr>
            <a:fld id="{9C7EF83B-C13C-482C-9094-23BDC120606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5A4D979-0440-4A60-ADDC-CD2E71FC7017}" type="datetimeFigureOut">
              <a:rPr lang="en-US"/>
              <a:pPr>
                <a:defRPr/>
              </a:pPr>
              <a:t>4/9/2018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7" name="Slide Number Placeholder 5"/>
          <p:cNvSpPr>
            <a:spLocks noGrp="1"/>
          </p:cNvSpPr>
          <p:nvPr>
            <p:ph type="sldNum" sz="quarter" idx="12"/>
          </p:nvPr>
        </p:nvSpPr>
        <p:spPr/>
        <p:txBody>
          <a:bodyPr/>
          <a:lstStyle>
            <a:lvl1pPr>
              <a:defRPr/>
            </a:lvl1pPr>
          </a:lstStyle>
          <a:p>
            <a:pPr>
              <a:defRPr/>
            </a:pPr>
            <a:fld id="{66C39160-AAF5-4EF4-BBDC-280A444C042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5F980C-5793-4145-B3C2-0EC18275BDA7}" type="datetimeFigureOut">
              <a:rPr lang="en-US"/>
              <a:pPr>
                <a:defRPr/>
              </a:pPr>
              <a:t>4/9/2018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Prepared by Ramizi Mohamed, Edited by Dr. Masri Ayob</a:t>
            </a:r>
          </a:p>
        </p:txBody>
      </p:sp>
      <p:sp>
        <p:nvSpPr>
          <p:cNvPr id="7" name="Slide Number Placeholder 5"/>
          <p:cNvSpPr>
            <a:spLocks noGrp="1"/>
          </p:cNvSpPr>
          <p:nvPr>
            <p:ph type="sldNum" sz="quarter" idx="12"/>
          </p:nvPr>
        </p:nvSpPr>
        <p:spPr/>
        <p:txBody>
          <a:bodyPr/>
          <a:lstStyle>
            <a:lvl1pPr>
              <a:defRPr/>
            </a:lvl1pPr>
          </a:lstStyle>
          <a:p>
            <a:pPr>
              <a:defRPr/>
            </a:pPr>
            <a:fld id="{C299D10C-C17C-4517-A514-98D32ABED3F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7F0A7021-B380-4D01-B8B5-869DB56075AB}" type="datetimeFigureOut">
              <a:rPr lang="en-US"/>
              <a:pPr>
                <a:defRPr/>
              </a:pPr>
              <a:t>4/9/2018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r>
              <a:rPr lang="en-US"/>
              <a:t>Prepared by Ramizi Mohamed, Edited by Dr. Masri Ayob</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0A1AFBC9-A22D-48C6-A3BE-343FD3BE0E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sz="6000" b="1" smtClean="0">
                <a:solidFill>
                  <a:srgbClr val="FF0000"/>
                </a:solidFill>
              </a:rPr>
              <a:t>MICROPROCESSOR</a:t>
            </a:r>
          </a:p>
        </p:txBody>
      </p:sp>
      <p:sp>
        <p:nvSpPr>
          <p:cNvPr id="4" name="Slide Number Placeholder 3"/>
          <p:cNvSpPr>
            <a:spLocks noGrp="1"/>
          </p:cNvSpPr>
          <p:nvPr>
            <p:ph type="sldNum" sz="quarter" idx="12"/>
          </p:nvPr>
        </p:nvSpPr>
        <p:spPr/>
        <p:txBody>
          <a:bodyPr/>
          <a:lstStyle/>
          <a:p>
            <a:pPr>
              <a:defRPr/>
            </a:pPr>
            <a:fld id="{8F69699C-D218-4740-B0C1-F1C0C71F2CEF}" type="slidenum">
              <a:rPr lang="en-US"/>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solidFill>
                  <a:srgbClr val="FF0000"/>
                </a:solidFill>
              </a:rPr>
              <a:t>Continued…..</a:t>
            </a:r>
          </a:p>
        </p:txBody>
      </p:sp>
      <p:sp>
        <p:nvSpPr>
          <p:cNvPr id="12291" name="Content Placeholder 2"/>
          <p:cNvSpPr>
            <a:spLocks noGrp="1"/>
          </p:cNvSpPr>
          <p:nvPr>
            <p:ph idx="1"/>
          </p:nvPr>
        </p:nvSpPr>
        <p:spPr/>
        <p:txBody>
          <a:bodyPr/>
          <a:lstStyle/>
          <a:p>
            <a:pPr algn="just">
              <a:buFont typeface="Wingdings" pitchFamily="2" charset="2"/>
              <a:buChar char="Ø"/>
            </a:pPr>
            <a:r>
              <a:rPr lang="en-US" sz="2400" smtClean="0">
                <a:latin typeface="Arial" charset="0"/>
                <a:cs typeface="Arial" charset="0"/>
              </a:rPr>
              <a:t>8085 provides 74 instructions with the following addressing modes:</a:t>
            </a:r>
          </a:p>
          <a:p>
            <a:pPr algn="just"/>
            <a:r>
              <a:rPr lang="en-US" sz="2400" smtClean="0">
                <a:latin typeface="Arial" charset="0"/>
                <a:cs typeface="Arial" charset="0"/>
              </a:rPr>
              <a:t>register</a:t>
            </a:r>
          </a:p>
          <a:p>
            <a:pPr algn="just"/>
            <a:r>
              <a:rPr lang="en-US" sz="2400" smtClean="0">
                <a:latin typeface="Arial" charset="0"/>
                <a:cs typeface="Arial" charset="0"/>
              </a:rPr>
              <a:t>direct</a:t>
            </a:r>
          </a:p>
          <a:p>
            <a:pPr algn="just"/>
            <a:r>
              <a:rPr lang="en-US" sz="2400" smtClean="0">
                <a:latin typeface="Arial" charset="0"/>
                <a:cs typeface="Arial" charset="0"/>
              </a:rPr>
              <a:t>immediate</a:t>
            </a:r>
          </a:p>
          <a:p>
            <a:pPr algn="just"/>
            <a:r>
              <a:rPr lang="en-US" sz="2400" smtClean="0">
                <a:latin typeface="Arial" charset="0"/>
                <a:cs typeface="Arial" charset="0"/>
              </a:rPr>
              <a:t>indirect</a:t>
            </a:r>
          </a:p>
          <a:p>
            <a:pPr algn="just"/>
            <a:r>
              <a:rPr lang="en-US" sz="2400" smtClean="0">
                <a:latin typeface="Arial" charset="0"/>
                <a:cs typeface="Arial" charset="0"/>
              </a:rPr>
              <a:t>implied.</a:t>
            </a:r>
          </a:p>
          <a:p>
            <a:pPr algn="just">
              <a:buFont typeface="Wingdings" pitchFamily="2" charset="2"/>
              <a:buChar char="Ø"/>
            </a:pPr>
            <a:r>
              <a:rPr lang="en-US" sz="2400" smtClean="0">
                <a:latin typeface="Arial" charset="0"/>
                <a:cs typeface="Arial" charset="0"/>
              </a:rPr>
              <a:t>The data bus is multiplexed with the address bus, hence it requires external hardware to separate data lines from address lines.</a:t>
            </a:r>
          </a:p>
          <a:p>
            <a:endParaRPr lang="en-US" smtClean="0"/>
          </a:p>
        </p:txBody>
      </p:sp>
      <p:sp>
        <p:nvSpPr>
          <p:cNvPr id="4" name="Slide Number Placeholder 3"/>
          <p:cNvSpPr>
            <a:spLocks noGrp="1"/>
          </p:cNvSpPr>
          <p:nvPr>
            <p:ph type="sldNum" sz="quarter" idx="12"/>
          </p:nvPr>
        </p:nvSpPr>
        <p:spPr/>
        <p:txBody>
          <a:bodyPr/>
          <a:lstStyle/>
          <a:p>
            <a:pPr>
              <a:defRPr/>
            </a:pPr>
            <a:fld id="{70C78668-6738-4417-B921-D6E0426CA5A0}"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solidFill>
                  <a:srgbClr val="FF0000"/>
                </a:solidFill>
                <a:latin typeface="Arial" charset="0"/>
                <a:cs typeface="Arial" charset="0"/>
              </a:rPr>
              <a:t>Continued….</a:t>
            </a:r>
            <a:endParaRPr lang="en-US" smtClean="0">
              <a:solidFill>
                <a:srgbClr val="FF0000"/>
              </a:solidFill>
            </a:endParaRPr>
          </a:p>
        </p:txBody>
      </p:sp>
      <p:sp>
        <p:nvSpPr>
          <p:cNvPr id="3" name="Content Placeholder 2"/>
          <p:cNvSpPr>
            <a:spLocks noGrp="1"/>
          </p:cNvSpPr>
          <p:nvPr>
            <p:ph idx="1"/>
          </p:nvPr>
        </p:nvSpPr>
        <p:spPr/>
        <p:txBody>
          <a:bodyPr rtlCol="0">
            <a:normAutofit fontScale="92500"/>
          </a:bodyPr>
          <a:lstStyle/>
          <a:p>
            <a:pPr algn="just" fontAlgn="auto">
              <a:spcAft>
                <a:spcPts val="0"/>
              </a:spcAft>
              <a:buFont typeface="Wingdings" pitchFamily="2" charset="2"/>
              <a:buChar char="Ø"/>
              <a:defRPr/>
            </a:pPr>
            <a:r>
              <a:rPr lang="en-US" sz="2400" dirty="0" smtClean="0">
                <a:latin typeface="Arial" pitchFamily="34" charset="0"/>
                <a:cs typeface="Arial" pitchFamily="34" charset="0"/>
              </a:rPr>
              <a:t>8085 microprocessor provides 16 address lines, therefore it can access 2^16 = 64K bytes of memory</a:t>
            </a:r>
          </a:p>
          <a:p>
            <a:pPr algn="just" fontAlgn="auto">
              <a:spcAft>
                <a:spcPts val="0"/>
              </a:spcAft>
              <a:buFont typeface="Wingdings" pitchFamily="2" charset="2"/>
              <a:buChar char="Ø"/>
              <a:defRPr/>
            </a:pPr>
            <a:r>
              <a:rPr lang="en-US" sz="2400" dirty="0" smtClean="0">
                <a:latin typeface="Arial" pitchFamily="34" charset="0"/>
                <a:cs typeface="Arial" pitchFamily="34" charset="0"/>
              </a:rPr>
              <a:t> It generates 8 bit I/O address, hence it can access 2^8 = 256 input ports and 256 output ports</a:t>
            </a:r>
          </a:p>
          <a:p>
            <a:pPr algn="just" fontAlgn="auto">
              <a:spcAft>
                <a:spcPts val="0"/>
              </a:spcAft>
              <a:buFont typeface="Wingdings" pitchFamily="2" charset="2"/>
              <a:buChar char="Ø"/>
              <a:defRPr/>
            </a:pPr>
            <a:r>
              <a:rPr lang="en-US" sz="2400" dirty="0" smtClean="0">
                <a:latin typeface="Arial" pitchFamily="34" charset="0"/>
                <a:cs typeface="Arial" pitchFamily="34" charset="0"/>
              </a:rPr>
              <a:t>  8085 microprocessor has five hardware interrupts: TRAP, RST 5.5, RST 6.5, RST 7.5, INTR</a:t>
            </a:r>
          </a:p>
          <a:p>
            <a:pPr algn="just" fontAlgn="auto">
              <a:spcAft>
                <a:spcPts val="0"/>
              </a:spcAft>
              <a:buFont typeface="Wingdings" pitchFamily="2" charset="2"/>
              <a:buChar char="Ø"/>
              <a:defRPr/>
            </a:pPr>
            <a:r>
              <a:rPr lang="en-US" sz="2400" dirty="0" smtClean="0">
                <a:latin typeface="Arial" pitchFamily="34" charset="0"/>
                <a:cs typeface="Arial" pitchFamily="34" charset="0"/>
              </a:rPr>
              <a:t>The hardware interrupt capability of 8085 microprocessor can be increased by providing external hardware</a:t>
            </a:r>
            <a:br>
              <a:rPr lang="en-US" sz="2400" dirty="0" smtClean="0">
                <a:latin typeface="Arial" pitchFamily="34" charset="0"/>
                <a:cs typeface="Arial" pitchFamily="34" charset="0"/>
              </a:rPr>
            </a:br>
            <a:r>
              <a:rPr lang="en-US" sz="2400" dirty="0" smtClean="0">
                <a:latin typeface="Arial" pitchFamily="34" charset="0"/>
                <a:cs typeface="Arial" pitchFamily="34" charset="0"/>
              </a:rPr>
              <a:t>8085 microprocessor has capability to share its bus with external bus controller (direct memory access controller); for transferring large amount of data from memory to I/O and vice versa.</a:t>
            </a:r>
          </a:p>
          <a:p>
            <a:pPr fontAlgn="auto">
              <a:spcAft>
                <a:spcPts val="0"/>
              </a:spcAft>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3A10CB08-79F0-456D-9A45-FBFC428AE7AB}"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15888"/>
            <a:ext cx="8229600" cy="5041900"/>
          </a:xfrm>
        </p:spPr>
        <p:txBody>
          <a:bodyPr/>
          <a:lstStyle/>
          <a:p>
            <a:r>
              <a:rPr lang="en-US" smtClean="0">
                <a:solidFill>
                  <a:srgbClr val="FF0000"/>
                </a:solidFill>
              </a:rPr>
              <a:t>8085 MICROPROCESSOR ARCHITECTURE</a:t>
            </a:r>
          </a:p>
        </p:txBody>
      </p:sp>
      <p:sp>
        <p:nvSpPr>
          <p:cNvPr id="4" name="Slide Number Placeholder 3"/>
          <p:cNvSpPr>
            <a:spLocks noGrp="1"/>
          </p:cNvSpPr>
          <p:nvPr>
            <p:ph type="sldNum" sz="quarter" idx="12"/>
          </p:nvPr>
        </p:nvSpPr>
        <p:spPr/>
        <p:txBody>
          <a:bodyPr/>
          <a:lstStyle/>
          <a:p>
            <a:pPr>
              <a:defRPr/>
            </a:pPr>
            <a:fld id="{A9019A3E-3BCB-4ABF-8D16-09422836DB2D}"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115888"/>
            <a:ext cx="8229600" cy="719137"/>
          </a:xfrm>
        </p:spPr>
        <p:txBody>
          <a:bodyPr rtlCol="0">
            <a:normAutofit fontScale="90000"/>
          </a:bodyPr>
          <a:lstStyle/>
          <a:p>
            <a:pPr fontAlgn="auto">
              <a:spcAft>
                <a:spcPts val="0"/>
              </a:spcAft>
              <a:defRPr/>
            </a:pPr>
            <a:r>
              <a:rPr lang="en-GB" dirty="0" smtClean="0">
                <a:solidFill>
                  <a:srgbClr val="FF0000"/>
                </a:solidFill>
              </a:rPr>
              <a:t>INTEL 8085 CPU BLOCK DIAGRAM</a:t>
            </a:r>
          </a:p>
        </p:txBody>
      </p:sp>
      <p:sp>
        <p:nvSpPr>
          <p:cNvPr id="4" name="Slide Number Placeholder 4"/>
          <p:cNvSpPr>
            <a:spLocks noGrp="1"/>
          </p:cNvSpPr>
          <p:nvPr>
            <p:ph type="sldNum" sz="quarter" idx="12"/>
          </p:nvPr>
        </p:nvSpPr>
        <p:spPr/>
        <p:txBody>
          <a:bodyPr/>
          <a:lstStyle/>
          <a:p>
            <a:pPr>
              <a:defRPr/>
            </a:pPr>
            <a:fld id="{018890E8-3659-45C2-83B0-7C1BC2C08EAF}" type="slidenum">
              <a:rPr lang="en-US"/>
              <a:pPr>
                <a:defRPr/>
              </a:pPr>
              <a:t>13</a:t>
            </a:fld>
            <a:endParaRPr lang="en-US"/>
          </a:p>
        </p:txBody>
      </p:sp>
      <p:pic>
        <p:nvPicPr>
          <p:cNvPr id="15364" name="Picture 3"/>
          <p:cNvPicPr>
            <a:picLocks noChangeAspect="1" noChangeArrowheads="1"/>
          </p:cNvPicPr>
          <p:nvPr/>
        </p:nvPicPr>
        <p:blipFill>
          <a:blip r:embed="rId3"/>
          <a:srcRect/>
          <a:stretch>
            <a:fillRect/>
          </a:stretch>
        </p:blipFill>
        <p:spPr bwMode="auto">
          <a:xfrm>
            <a:off x="179388" y="814388"/>
            <a:ext cx="8748712" cy="59721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431800" y="836613"/>
            <a:ext cx="8229600" cy="5256212"/>
          </a:xfrm>
        </p:spPr>
        <p:txBody>
          <a:bodyPr/>
          <a:lstStyle/>
          <a:p>
            <a:pPr algn="just">
              <a:buFont typeface="Wingdings" pitchFamily="2" charset="2"/>
              <a:buChar char="Ø"/>
            </a:pPr>
            <a:r>
              <a:rPr lang="en-US" sz="2400" smtClean="0">
                <a:solidFill>
                  <a:srgbClr val="C00000"/>
                </a:solidFill>
                <a:latin typeface="Arial" charset="0"/>
                <a:cs typeface="Arial" charset="0"/>
              </a:rPr>
              <a:t>ACCUMULATOR :- </a:t>
            </a:r>
            <a:r>
              <a:rPr lang="en-US" sz="2400" smtClean="0">
                <a:latin typeface="Arial" charset="0"/>
                <a:cs typeface="Arial" charset="0"/>
              </a:rPr>
              <a:t>It is an 8-bit register used to perform arithmetic, logical, I/O &amp; LOAD/STORE operations. It is connected to internal data bus &amp; ALU.</a:t>
            </a:r>
          </a:p>
          <a:p>
            <a:pPr algn="just">
              <a:buFont typeface="Wingdings" pitchFamily="2" charset="2"/>
              <a:buChar char="Ø"/>
            </a:pPr>
            <a:r>
              <a:rPr lang="en-US" sz="2400" smtClean="0">
                <a:solidFill>
                  <a:srgbClr val="C00000"/>
                </a:solidFill>
                <a:latin typeface="Arial" charset="0"/>
                <a:cs typeface="Arial" charset="0"/>
              </a:rPr>
              <a:t>ALU( ARITHMETIC AND  LOGIC UNIT):-</a:t>
            </a:r>
            <a:r>
              <a:rPr lang="en-US" sz="2400" smtClean="0">
                <a:latin typeface="Arial" charset="0"/>
                <a:cs typeface="Arial" charset="0"/>
              </a:rPr>
              <a:t>As the name suggests, it performs arithmetic and logical operations like Addition, Subtraction, AND, OR, etc. on 8-bit data.</a:t>
            </a:r>
          </a:p>
          <a:p>
            <a:pPr algn="just"/>
            <a:r>
              <a:rPr lang="en-US" sz="2400" smtClean="0">
                <a:solidFill>
                  <a:srgbClr val="C00000"/>
                </a:solidFill>
                <a:latin typeface="Arial" charset="0"/>
                <a:cs typeface="Arial" charset="0"/>
              </a:rPr>
              <a:t>GENERAL PURPOSE REGISTER (GPR):- </a:t>
            </a:r>
            <a:r>
              <a:rPr lang="en-US" sz="2400" smtClean="0">
                <a:latin typeface="Arial" charset="0"/>
                <a:cs typeface="Arial" charset="0"/>
              </a:rPr>
              <a:t>Apart from accumulator 8085 consists of six special types of registers called General Purpose Registers . These general purpose registers are used to hold data like any other register. These are B, C, D, E, H and L. Each register can hold 8-bit data.                             </a:t>
            </a:r>
          </a:p>
          <a:p>
            <a:endParaRPr lang="en-US" smtClean="0"/>
          </a:p>
        </p:txBody>
      </p:sp>
      <p:sp>
        <p:nvSpPr>
          <p:cNvPr id="4" name="Slide Number Placeholder 3"/>
          <p:cNvSpPr>
            <a:spLocks noGrp="1"/>
          </p:cNvSpPr>
          <p:nvPr>
            <p:ph type="sldNum" sz="quarter" idx="12"/>
          </p:nvPr>
        </p:nvSpPr>
        <p:spPr/>
        <p:txBody>
          <a:bodyPr/>
          <a:lstStyle/>
          <a:p>
            <a:pPr>
              <a:defRPr/>
            </a:pPr>
            <a:fld id="{1574FD06-3C5B-4E7A-AF63-E32EEC4552B2}" type="slidenum">
              <a:rPr lang="en-US"/>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404813"/>
            <a:ext cx="8229600" cy="5472112"/>
          </a:xfrm>
        </p:spPr>
        <p:txBody>
          <a:bodyPr rtlCol="0">
            <a:normAutofit fontScale="92500" lnSpcReduction="10000"/>
          </a:bodyPr>
          <a:lstStyle/>
          <a:p>
            <a:pPr lvl="1" algn="just" fontAlgn="auto">
              <a:spcAft>
                <a:spcPts val="0"/>
              </a:spcAft>
              <a:buFont typeface="Wingdings" pitchFamily="2" charset="2"/>
              <a:buChar char="Ø"/>
              <a:defRPr/>
            </a:pPr>
            <a:r>
              <a:rPr lang="en-US" dirty="0" smtClean="0">
                <a:solidFill>
                  <a:srgbClr val="C00000"/>
                </a:solidFill>
                <a:latin typeface="Arial" pitchFamily="34" charset="0"/>
                <a:cs typeface="Arial" pitchFamily="34" charset="0"/>
              </a:rPr>
              <a:t>INTERRUPT CONTROL SECTION:- </a:t>
            </a:r>
            <a:r>
              <a:rPr lang="en-US" dirty="0" smtClean="0">
                <a:solidFill>
                  <a:srgbClr val="000000"/>
                </a:solidFill>
                <a:latin typeface="Arial" pitchFamily="34" charset="0"/>
                <a:cs typeface="Arial" pitchFamily="34" charset="0"/>
              </a:rPr>
              <a:t>Consider that a microprocessor is executing the main program. Now whenever the interrupt signal is enabled or requested the microprocessor shifts the control from main program to process the incoming request and after the completion of request, the control goes back to the main program</a:t>
            </a:r>
            <a:br>
              <a:rPr lang="en-US" dirty="0" smtClean="0">
                <a:solidFill>
                  <a:srgbClr val="000000"/>
                </a:solidFill>
                <a:latin typeface="Arial" pitchFamily="34" charset="0"/>
                <a:cs typeface="Arial" pitchFamily="34" charset="0"/>
              </a:rPr>
            </a:br>
            <a:r>
              <a:rPr lang="en-US" dirty="0" smtClean="0">
                <a:solidFill>
                  <a:srgbClr val="000000"/>
                </a:solidFill>
                <a:latin typeface="Arial" pitchFamily="34" charset="0"/>
                <a:cs typeface="Arial" pitchFamily="34" charset="0"/>
              </a:rPr>
              <a:t>8085 microprocessor has following interrupts:-</a:t>
            </a:r>
          </a:p>
          <a:p>
            <a:pPr algn="just" fontAlgn="auto">
              <a:spcAft>
                <a:spcPts val="0"/>
              </a:spcAft>
              <a:buFont typeface="Wingdings" pitchFamily="2" charset="2"/>
              <a:buNone/>
              <a:defRPr/>
            </a:pP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i</a:t>
            </a:r>
            <a:r>
              <a:rPr lang="en-US" sz="2400" dirty="0" smtClean="0">
                <a:latin typeface="Arial" pitchFamily="34" charset="0"/>
                <a:cs typeface="Arial" pitchFamily="34" charset="0"/>
              </a:rPr>
              <a:t>) Trap   (ii) RST 7.5 (iii) RST 6.5  (iv)5.5  (v) INTR</a:t>
            </a:r>
          </a:p>
          <a:p>
            <a:pPr algn="just" fontAlgn="auto">
              <a:spcAft>
                <a:spcPts val="0"/>
              </a:spcAft>
              <a:buFont typeface="Wingdings" pitchFamily="2" charset="2"/>
              <a:buChar char="Ø"/>
              <a:defRPr/>
            </a:pPr>
            <a:r>
              <a:rPr lang="en-US" sz="2400" dirty="0" smtClean="0">
                <a:latin typeface="Arial" pitchFamily="34" charset="0"/>
                <a:cs typeface="Arial" pitchFamily="34" charset="0"/>
              </a:rPr>
              <a:t>    </a:t>
            </a:r>
            <a:r>
              <a:rPr lang="en-US" sz="2400" dirty="0" smtClean="0">
                <a:solidFill>
                  <a:srgbClr val="C00000"/>
                </a:solidFill>
                <a:latin typeface="Arial" pitchFamily="34" charset="0"/>
                <a:cs typeface="Arial" pitchFamily="34" charset="0"/>
              </a:rPr>
              <a:t>SERIAL I/O CONTROL SECTION:- </a:t>
            </a:r>
            <a:r>
              <a:rPr lang="en-US" sz="2400" dirty="0" smtClean="0">
                <a:latin typeface="Arial" pitchFamily="34" charset="0"/>
                <a:cs typeface="Arial" pitchFamily="34" charset="0"/>
              </a:rPr>
              <a:t>The input and        output of serial data can be carried out using 2 instructions in 8085:-</a:t>
            </a:r>
          </a:p>
          <a:p>
            <a:pPr algn="just" fontAlgn="auto">
              <a:spcAft>
                <a:spcPts val="0"/>
              </a:spcAft>
              <a:buFont typeface="Arial" pitchFamily="34" charset="0"/>
              <a:buChar char="•"/>
              <a:defRPr/>
            </a:pPr>
            <a:r>
              <a:rPr lang="en-US" sz="2400" dirty="0" smtClean="0">
                <a:latin typeface="Arial" pitchFamily="34" charset="0"/>
                <a:cs typeface="Arial" pitchFamily="34" charset="0"/>
              </a:rPr>
              <a:t>SID:- Serial input data</a:t>
            </a:r>
          </a:p>
          <a:p>
            <a:pPr algn="just" fontAlgn="auto">
              <a:spcAft>
                <a:spcPts val="0"/>
              </a:spcAft>
              <a:buFont typeface="Arial" pitchFamily="34" charset="0"/>
              <a:buChar char="•"/>
              <a:defRPr/>
            </a:pPr>
            <a:r>
              <a:rPr lang="en-US" sz="2400" dirty="0" smtClean="0">
                <a:latin typeface="Arial" pitchFamily="34" charset="0"/>
                <a:cs typeface="Arial" pitchFamily="34" charset="0"/>
              </a:rPr>
              <a:t>SOD:- Serial output data</a:t>
            </a:r>
          </a:p>
          <a:p>
            <a:pPr lvl="1" algn="just" fontAlgn="auto">
              <a:spcAft>
                <a:spcPts val="0"/>
              </a:spcAft>
              <a:buFont typeface="Wingdings" pitchFamily="2" charset="2"/>
              <a:buNone/>
              <a:defRPr/>
            </a:pPr>
            <a:endParaRPr lang="en-US" dirty="0" smtClean="0">
              <a:solidFill>
                <a:schemeClr val="tx1">
                  <a:lumMod val="95000"/>
                </a:schemeClr>
              </a:solidFill>
              <a:latin typeface="Arial" pitchFamily="34" charset="0"/>
              <a:cs typeface="Arial" pitchFamily="34" charset="0"/>
            </a:endParaRPr>
          </a:p>
          <a:p>
            <a:pPr lvl="1" algn="just" fontAlgn="auto">
              <a:spcAft>
                <a:spcPts val="0"/>
              </a:spcAft>
              <a:buFont typeface="Wingdings" pitchFamily="2" charset="2"/>
              <a:buNone/>
              <a:defRPr/>
            </a:pPr>
            <a:endParaRPr lang="en-US" dirty="0" smtClean="0">
              <a:solidFill>
                <a:schemeClr val="tx1">
                  <a:lumMod val="95000"/>
                </a:schemeClr>
              </a:solidFill>
              <a:latin typeface="Arial" pitchFamily="34" charset="0"/>
              <a:cs typeface="Arial" pitchFamily="34" charset="0"/>
            </a:endParaRPr>
          </a:p>
          <a:p>
            <a:pPr fontAlgn="auto">
              <a:spcAft>
                <a:spcPts val="0"/>
              </a:spcAft>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7E057DAD-9B5A-4C4C-9012-E017AD2B808A}" type="slidenum">
              <a:rPr lang="en-US"/>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287338" y="512763"/>
            <a:ext cx="8605837" cy="5364162"/>
          </a:xfrm>
        </p:spPr>
        <p:txBody>
          <a:bodyPr/>
          <a:lstStyle/>
          <a:p>
            <a:pPr algn="just">
              <a:buFont typeface="Wingdings" pitchFamily="2" charset="2"/>
              <a:buChar char="§"/>
            </a:pPr>
            <a:r>
              <a:rPr lang="en-US" sz="2400" smtClean="0">
                <a:solidFill>
                  <a:srgbClr val="C00000"/>
                </a:solidFill>
                <a:latin typeface="Arial" charset="0"/>
                <a:cs typeface="Arial" charset="0"/>
              </a:rPr>
              <a:t>INSTRUCTION REGISTER AND DECODER:-</a:t>
            </a:r>
            <a:r>
              <a:rPr lang="en-US" sz="2400" smtClean="0">
                <a:solidFill>
                  <a:srgbClr val="C00000"/>
                </a:solidFill>
              </a:rPr>
              <a:t> </a:t>
            </a:r>
            <a:r>
              <a:rPr lang="en-US" sz="2400" smtClean="0">
                <a:latin typeface="Arial" charset="0"/>
                <a:cs typeface="Arial" charset="0"/>
              </a:rPr>
              <a:t>Instruction register is 8-bit register just like every other register of microprocessor. When such an instruction is fetched from memory, it is directed to Instruction register. So the instruction registers are specifically to store the instructions that are fetched from memory.</a:t>
            </a:r>
          </a:p>
          <a:p>
            <a:pPr algn="just"/>
            <a:endParaRPr lang="en-US" sz="2400" smtClean="0">
              <a:latin typeface="Arial" charset="0"/>
              <a:cs typeface="Arial" charset="0"/>
            </a:endParaRPr>
          </a:p>
          <a:p>
            <a:pPr lvl="1" algn="just">
              <a:buFont typeface="Wingdings" pitchFamily="2" charset="2"/>
              <a:buChar char="§"/>
            </a:pPr>
            <a:r>
              <a:rPr lang="en-US" smtClean="0">
                <a:solidFill>
                  <a:srgbClr val="000000"/>
                </a:solidFill>
                <a:latin typeface="Arial" charset="0"/>
                <a:cs typeface="Arial" charset="0"/>
              </a:rPr>
              <a:t>Temporary register- holds information from the memory or register array. An input of the ALU.</a:t>
            </a:r>
          </a:p>
          <a:p>
            <a:pPr lvl="1" algn="just">
              <a:buFont typeface="Wingdings" pitchFamily="2" charset="2"/>
              <a:buChar char="§"/>
            </a:pPr>
            <a:r>
              <a:rPr lang="en-US" smtClean="0">
                <a:solidFill>
                  <a:srgbClr val="000000"/>
                </a:solidFill>
                <a:latin typeface="Arial" charset="0"/>
                <a:cs typeface="Arial" charset="0"/>
              </a:rPr>
              <a:t>Increment/Decrement address latch – It adds or subtracts one from any of other registers in register array.  </a:t>
            </a:r>
          </a:p>
          <a:p>
            <a:pPr algn="just">
              <a:buFont typeface="Wingdings" pitchFamily="2" charset="2"/>
              <a:buNone/>
            </a:pPr>
            <a:endParaRPr lang="en-US" sz="2400" smtClean="0"/>
          </a:p>
        </p:txBody>
      </p:sp>
      <p:sp>
        <p:nvSpPr>
          <p:cNvPr id="4" name="Slide Number Placeholder 3"/>
          <p:cNvSpPr>
            <a:spLocks noGrp="1"/>
          </p:cNvSpPr>
          <p:nvPr>
            <p:ph type="sldNum" sz="quarter" idx="12"/>
          </p:nvPr>
        </p:nvSpPr>
        <p:spPr/>
        <p:txBody>
          <a:bodyPr/>
          <a:lstStyle/>
          <a:p>
            <a:pPr>
              <a:defRPr/>
            </a:pPr>
            <a:fld id="{DCD14FB1-74F0-4CA6-B7C2-BA56D0160F7F}"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idx="1"/>
          </p:nvPr>
        </p:nvSpPr>
        <p:spPr>
          <a:xfrm>
            <a:off x="358775" y="1196975"/>
            <a:ext cx="8229600" cy="4535488"/>
          </a:xfrm>
        </p:spPr>
        <p:txBody>
          <a:bodyPr rtlCol="0">
            <a:normAutofit/>
          </a:bodyPr>
          <a:lstStyle/>
          <a:p>
            <a:pPr algn="just" fontAlgn="auto">
              <a:lnSpc>
                <a:spcPct val="120000"/>
              </a:lnSpc>
              <a:spcAft>
                <a:spcPts val="0"/>
              </a:spcAft>
              <a:buFont typeface="Wingdings" pitchFamily="2" charset="2"/>
              <a:buChar char="Ø"/>
              <a:defRPr/>
            </a:pPr>
            <a:r>
              <a:rPr lang="en-US" sz="2400" dirty="0" smtClean="0">
                <a:solidFill>
                  <a:srgbClr val="C00000"/>
                </a:solidFill>
                <a:latin typeface="Arial" pitchFamily="34" charset="0"/>
                <a:cs typeface="Arial" pitchFamily="34" charset="0"/>
              </a:rPr>
              <a:t>SPECIAL PURPOSE REGISTER:- </a:t>
            </a:r>
            <a:r>
              <a:rPr lang="en-US" sz="2400" dirty="0" smtClean="0">
                <a:latin typeface="Arial" pitchFamily="34" charset="0"/>
                <a:cs typeface="Arial" pitchFamily="34" charset="0"/>
              </a:rPr>
              <a:t>These are used for special purpose. These  are following types:-</a:t>
            </a:r>
          </a:p>
          <a:p>
            <a:pPr marL="514350" indent="-514350" algn="just" fontAlgn="auto">
              <a:lnSpc>
                <a:spcPct val="120000"/>
              </a:lnSpc>
              <a:spcAft>
                <a:spcPts val="0"/>
              </a:spcAft>
              <a:buFont typeface="+mj-lt"/>
              <a:buAutoNum type="romanUcPeriod"/>
              <a:defRPr/>
            </a:pPr>
            <a:r>
              <a:rPr lang="en-US" sz="2400" dirty="0" smtClean="0">
                <a:solidFill>
                  <a:srgbClr val="C00000"/>
                </a:solidFill>
                <a:latin typeface="Arial" pitchFamily="34" charset="0"/>
                <a:cs typeface="Arial" pitchFamily="34" charset="0"/>
              </a:rPr>
              <a:t>PROGRAM COUNTER:-  </a:t>
            </a:r>
            <a:r>
              <a:rPr lang="en-US" sz="2400" dirty="0" smtClean="0">
                <a:latin typeface="Arial" pitchFamily="34" charset="0"/>
                <a:cs typeface="Arial" pitchFamily="34" charset="0"/>
              </a:rPr>
              <a:t>It is a 16 bit register which is used to</a:t>
            </a:r>
            <a:r>
              <a:rPr lang="en-US" sz="2400" dirty="0" smtClean="0"/>
              <a:t> </a:t>
            </a:r>
            <a:r>
              <a:rPr lang="en-US" sz="2400" dirty="0" smtClean="0">
                <a:latin typeface="Arial" pitchFamily="34" charset="0"/>
                <a:cs typeface="Arial" pitchFamily="34" charset="0"/>
              </a:rPr>
              <a:t>store the address of the next instruction to be executed.</a:t>
            </a:r>
          </a:p>
          <a:p>
            <a:pPr marL="514350" indent="-514350" algn="just" fontAlgn="auto">
              <a:lnSpc>
                <a:spcPct val="120000"/>
              </a:lnSpc>
              <a:spcAft>
                <a:spcPts val="0"/>
              </a:spcAft>
              <a:buFont typeface="+mj-lt"/>
              <a:buAutoNum type="romanUcPeriod"/>
              <a:defRPr/>
            </a:pPr>
            <a:r>
              <a:rPr lang="en-US" sz="2400" dirty="0" smtClean="0">
                <a:solidFill>
                  <a:srgbClr val="C00000"/>
                </a:solidFill>
                <a:latin typeface="Arial" pitchFamily="34" charset="0"/>
                <a:cs typeface="Arial" pitchFamily="34" charset="0"/>
              </a:rPr>
              <a:t>STACK POINTER :-</a:t>
            </a:r>
            <a:r>
              <a:rPr lang="en-US" sz="2400" dirty="0" smtClean="0">
                <a:solidFill>
                  <a:srgbClr val="C00000"/>
                </a:solidFill>
              </a:rPr>
              <a:t> </a:t>
            </a:r>
            <a:r>
              <a:rPr lang="en-US" sz="2400" dirty="0" smtClean="0">
                <a:latin typeface="Arial" pitchFamily="34" charset="0"/>
                <a:cs typeface="Arial" pitchFamily="34" charset="0"/>
              </a:rPr>
              <a:t>Stack pointer is also a 16-bit register which is used as a memory pointer. A stack is nothing but the portion of RAM. Stack pointer maintains the address of the last byte that is entered into stack.</a:t>
            </a:r>
          </a:p>
          <a:p>
            <a:pPr lvl="1" fontAlgn="auto">
              <a:spcAft>
                <a:spcPts val="0"/>
              </a:spcAft>
              <a:buFont typeface="Arial" pitchFamily="34" charset="0"/>
              <a:buChar char="–"/>
              <a:defRPr/>
            </a:pPr>
            <a:endParaRPr lang="en-US" dirty="0" smtClean="0"/>
          </a:p>
        </p:txBody>
      </p:sp>
      <p:sp>
        <p:nvSpPr>
          <p:cNvPr id="5" name="Slide Number Placeholder 4"/>
          <p:cNvSpPr>
            <a:spLocks noGrp="1"/>
          </p:cNvSpPr>
          <p:nvPr>
            <p:ph type="sldNum" sz="quarter" idx="12"/>
          </p:nvPr>
        </p:nvSpPr>
        <p:spPr/>
        <p:txBody>
          <a:bodyPr/>
          <a:lstStyle/>
          <a:p>
            <a:pPr>
              <a:defRPr/>
            </a:pPr>
            <a:fld id="{68AB47D9-697D-47BB-96C0-DC1DF3909BAF}" type="slidenum">
              <a:rPr lang="en-US"/>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B40D322-3398-40D5-8804-AC965FE67FCB}" type="slidenum">
              <a:rPr lang="en-US"/>
              <a:pPr>
                <a:defRPr/>
              </a:pPr>
              <a:t>18</a:t>
            </a:fld>
            <a:endParaRPr lang="en-US"/>
          </a:p>
        </p:txBody>
      </p:sp>
      <p:sp>
        <p:nvSpPr>
          <p:cNvPr id="20483" name="Rectangle 2"/>
          <p:cNvSpPr>
            <a:spLocks noChangeArrowheads="1"/>
          </p:cNvSpPr>
          <p:nvPr/>
        </p:nvSpPr>
        <p:spPr bwMode="auto">
          <a:xfrm>
            <a:off x="539750" y="1092200"/>
            <a:ext cx="7993063" cy="4524375"/>
          </a:xfrm>
          <a:prstGeom prst="rect">
            <a:avLst/>
          </a:prstGeom>
          <a:noFill/>
          <a:ln w="9525">
            <a:noFill/>
            <a:miter lim="800000"/>
            <a:headEnd/>
            <a:tailEnd/>
          </a:ln>
        </p:spPr>
        <p:txBody>
          <a:bodyPr>
            <a:spAutoFit/>
          </a:bodyPr>
          <a:lstStyle/>
          <a:p>
            <a:pPr marL="514350" indent="-514350" algn="just">
              <a:lnSpc>
                <a:spcPct val="120000"/>
              </a:lnSpc>
              <a:buFont typeface="Arial Black" pitchFamily="34" charset="0"/>
              <a:buAutoNum type="romanUcPeriod"/>
            </a:pPr>
            <a:r>
              <a:rPr lang="en-US" sz="1200" b="1"/>
              <a:t> </a:t>
            </a:r>
            <a:r>
              <a:rPr lang="en-US" sz="2400" b="1">
                <a:solidFill>
                  <a:srgbClr val="C00000"/>
                </a:solidFill>
                <a:latin typeface="Arial" charset="0"/>
                <a:cs typeface="Arial" charset="0"/>
              </a:rPr>
              <a:t>INCREMENT/DECREMENT REGISTER:-</a:t>
            </a:r>
            <a:r>
              <a:rPr lang="en-US" sz="2400">
                <a:solidFill>
                  <a:srgbClr val="C00000"/>
                </a:solidFill>
              </a:rPr>
              <a:t> </a:t>
            </a:r>
            <a:r>
              <a:rPr lang="en-US" sz="2400">
                <a:solidFill>
                  <a:srgbClr val="000000"/>
                </a:solidFill>
                <a:latin typeface="Arial" charset="0"/>
                <a:cs typeface="Arial" charset="0"/>
              </a:rPr>
              <a:t>The 8-bit contents of a register or a memory location can be incremented or decremented by 1.</a:t>
            </a:r>
          </a:p>
          <a:p>
            <a:pPr marL="514350" indent="-514350" algn="just">
              <a:lnSpc>
                <a:spcPct val="120000"/>
              </a:lnSpc>
              <a:buFont typeface="Arial Black" pitchFamily="34" charset="0"/>
              <a:buAutoNum type="romanUcPeriod"/>
            </a:pPr>
            <a:r>
              <a:rPr lang="en-US" sz="2400" b="1">
                <a:solidFill>
                  <a:srgbClr val="C00000"/>
                </a:solidFill>
                <a:latin typeface="Arial" charset="0"/>
                <a:cs typeface="Arial" charset="0"/>
              </a:rPr>
              <a:t>ADDRESS /DATA BUFFER AND ADDRESS BUFFER:-</a:t>
            </a:r>
            <a:r>
              <a:rPr lang="en-US" sz="2400">
                <a:solidFill>
                  <a:srgbClr val="C00000"/>
                </a:solidFill>
              </a:rPr>
              <a:t> </a:t>
            </a:r>
            <a:r>
              <a:rPr lang="en-US" sz="2400">
                <a:solidFill>
                  <a:srgbClr val="000000"/>
                </a:solidFill>
                <a:latin typeface="Arial" charset="0"/>
                <a:cs typeface="Arial" charset="0"/>
              </a:rPr>
              <a:t>The contents of the stack pointer and program counter are loaded into the address buffer and address-data buffer. These buffers are then used to drive the external address bus and address-data bus. The address data buffer can both send and receive data from internal data bus.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effectLst>
            <a:outerShdw dist="35921" dir="2700000" algn="ctr" rotWithShape="0">
              <a:schemeClr val="bg2"/>
            </a:outerShdw>
          </a:effectLst>
        </p:spPr>
        <p:txBody>
          <a:bodyPr rtlCol="0">
            <a:normAutofit/>
          </a:bodyPr>
          <a:lstStyle/>
          <a:p>
            <a:pPr fontAlgn="auto">
              <a:spcAft>
                <a:spcPts val="0"/>
              </a:spcAft>
              <a:defRPr/>
            </a:pPr>
            <a:r>
              <a:rPr lang="en-US" dirty="0" smtClean="0">
                <a:solidFill>
                  <a:srgbClr val="FF0000"/>
                </a:solidFill>
                <a:latin typeface="Arial" pitchFamily="34" charset="0"/>
                <a:cs typeface="Arial" pitchFamily="34" charset="0"/>
              </a:rPr>
              <a:t>INTERRUPT SIGNALS</a:t>
            </a:r>
          </a:p>
        </p:txBody>
      </p:sp>
      <p:sp>
        <p:nvSpPr>
          <p:cNvPr id="21507" name="Rectangle 3"/>
          <p:cNvSpPr>
            <a:spLocks noGrp="1" noChangeArrowheads="1"/>
          </p:cNvSpPr>
          <p:nvPr>
            <p:ph type="body" sz="half" idx="1"/>
          </p:nvPr>
        </p:nvSpPr>
        <p:spPr>
          <a:xfrm>
            <a:off x="287338" y="1341438"/>
            <a:ext cx="8677275" cy="1692275"/>
          </a:xfrm>
        </p:spPr>
        <p:txBody>
          <a:bodyPr/>
          <a:lstStyle/>
          <a:p>
            <a:pPr algn="just"/>
            <a:r>
              <a:rPr lang="en-US" sz="2400" smtClean="0">
                <a:latin typeface="Arial" charset="0"/>
                <a:cs typeface="Arial" charset="0"/>
              </a:rPr>
              <a:t>An interrupt is a hardware-initiated subroutine CALL.</a:t>
            </a:r>
          </a:p>
          <a:p>
            <a:pPr algn="just"/>
            <a:r>
              <a:rPr lang="en-US" sz="2400" smtClean="0">
                <a:latin typeface="Arial" charset="0"/>
                <a:cs typeface="Arial" charset="0"/>
              </a:rPr>
              <a:t>When interrupt pin is activated, an ISR will be called, interrupting the program that is currently executing.</a:t>
            </a:r>
          </a:p>
        </p:txBody>
      </p:sp>
      <p:graphicFrame>
        <p:nvGraphicFramePr>
          <p:cNvPr id="52277" name="Group 53"/>
          <p:cNvGraphicFramePr>
            <a:graphicFrameLocks noGrp="1"/>
          </p:cNvGraphicFramePr>
          <p:nvPr>
            <p:ph sz="half" idx="2"/>
          </p:nvPr>
        </p:nvGraphicFramePr>
        <p:xfrm>
          <a:off x="539750" y="3068638"/>
          <a:ext cx="8353425" cy="2808287"/>
        </p:xfrm>
        <a:graphic>
          <a:graphicData uri="http://schemas.openxmlformats.org/drawingml/2006/table">
            <a:tbl>
              <a:tblPr/>
              <a:tblGrid>
                <a:gridCol w="4178300"/>
                <a:gridCol w="4175125"/>
              </a:tblGrid>
              <a:tr h="401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rgbClr val="990033"/>
                          </a:solidFill>
                          <a:effectLst>
                            <a:outerShdw blurRad="38100" dist="38100" dir="2700000" algn="tl">
                              <a:srgbClr val="000000"/>
                            </a:outerShdw>
                          </a:effectLst>
                          <a:latin typeface="Tahoma" charset="0"/>
                        </a:rPr>
                        <a:t>Pin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rgbClr val="990033"/>
                          </a:solidFill>
                          <a:effectLst>
                            <a:outerShdw blurRad="38100" dist="38100" dir="2700000" algn="tl">
                              <a:srgbClr val="000000"/>
                            </a:outerShdw>
                          </a:effectLst>
                          <a:latin typeface="Tahoma" charset="0"/>
                        </a:rPr>
                        <a:t>Subroutine Location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400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TRAP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0024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RST 5.5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002C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RST 6.5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0034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RST 7.5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003C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400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INTR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smtClean="0">
                          <a:ln>
                            <a:noFill/>
                          </a:ln>
                          <a:solidFill>
                            <a:schemeClr val="bg2"/>
                          </a:solidFill>
                          <a:effectLst>
                            <a:outerShdw blurRad="38100" dist="38100" dir="2700000" algn="tl">
                              <a:srgbClr val="000000"/>
                            </a:outerShdw>
                          </a:effectLst>
                          <a:latin typeface="Tahoma"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r>
              <a:tr h="401638">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1" u="none" strike="noStrike" cap="none" normalizeH="0" baseline="0" dirty="0" smtClean="0">
                          <a:ln>
                            <a:noFill/>
                          </a:ln>
                          <a:solidFill>
                            <a:schemeClr val="bg2"/>
                          </a:solidFill>
                          <a:effectLst>
                            <a:outerShdw blurRad="38100" dist="38100" dir="2700000" algn="tl">
                              <a:srgbClr val="000000"/>
                            </a:outerShdw>
                          </a:effectLst>
                          <a:latin typeface="Tahoma" charset="0"/>
                        </a:rPr>
                        <a:t>Note: * the address of the ISR is determined by the external hardware.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hMerge="1">
                  <a:txBody>
                    <a:bodyPr/>
                    <a:lstStyle/>
                    <a:p>
                      <a:endParaRPr lang="en-US"/>
                    </a:p>
                  </a:txBody>
                  <a:tcPr/>
                </a:tc>
              </a:tr>
            </a:tbl>
          </a:graphicData>
        </a:graphic>
      </p:graphicFrame>
      <p:sp>
        <p:nvSpPr>
          <p:cNvPr id="29" name="Slide Number Placeholder 5"/>
          <p:cNvSpPr>
            <a:spLocks noGrp="1"/>
          </p:cNvSpPr>
          <p:nvPr>
            <p:ph type="sldNum" sz="quarter" idx="11"/>
          </p:nvPr>
        </p:nvSpPr>
        <p:spPr/>
        <p:txBody>
          <a:bodyPr/>
          <a:lstStyle/>
          <a:p>
            <a:pPr>
              <a:defRPr/>
            </a:pPr>
            <a:fld id="{639F72AE-EE78-452C-84C2-C7F04460EA5F}" type="slidenum">
              <a:rPr lang="en-US"/>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b="1" smtClean="0">
                <a:solidFill>
                  <a:srgbClr val="FF0000"/>
                </a:solidFill>
              </a:rPr>
              <a:t>TOPICS COVERED</a:t>
            </a:r>
          </a:p>
        </p:txBody>
      </p:sp>
      <p:sp>
        <p:nvSpPr>
          <p:cNvPr id="4099" name="Content Placeholder 2"/>
          <p:cNvSpPr>
            <a:spLocks noGrp="1"/>
          </p:cNvSpPr>
          <p:nvPr>
            <p:ph idx="1"/>
          </p:nvPr>
        </p:nvSpPr>
        <p:spPr/>
        <p:txBody>
          <a:bodyPr/>
          <a:lstStyle/>
          <a:p>
            <a:r>
              <a:rPr lang="en-US" smtClean="0"/>
              <a:t>INTRODUCTION </a:t>
            </a:r>
          </a:p>
          <a:p>
            <a:r>
              <a:rPr lang="en-US" smtClean="0"/>
              <a:t>HISTORY AND ITS EVOLUTION</a:t>
            </a:r>
          </a:p>
          <a:p>
            <a:r>
              <a:rPr lang="en-US" smtClean="0"/>
              <a:t>FEATURES OF 8085 MP</a:t>
            </a:r>
          </a:p>
          <a:p>
            <a:r>
              <a:rPr lang="en-US" smtClean="0"/>
              <a:t>8085 MP BLOCK ARCHITECTURE</a:t>
            </a:r>
          </a:p>
          <a:p>
            <a:r>
              <a:rPr lang="en-US" smtClean="0"/>
              <a:t>8085 PIN DIAGRAM</a:t>
            </a:r>
          </a:p>
          <a:p>
            <a:r>
              <a:rPr lang="en-US" smtClean="0"/>
              <a:t>INTERRUPT SIGNALS</a:t>
            </a:r>
          </a:p>
          <a:p>
            <a:r>
              <a:rPr lang="en-US" smtClean="0"/>
              <a:t>DATA TRANSFER TECHNIQUES</a:t>
            </a:r>
          </a:p>
          <a:p>
            <a:endParaRPr lang="en-US" smtClean="0"/>
          </a:p>
        </p:txBody>
      </p:sp>
      <p:sp>
        <p:nvSpPr>
          <p:cNvPr id="4" name="Slide Number Placeholder 3"/>
          <p:cNvSpPr>
            <a:spLocks noGrp="1"/>
          </p:cNvSpPr>
          <p:nvPr>
            <p:ph type="sldNum" sz="quarter" idx="12"/>
          </p:nvPr>
        </p:nvSpPr>
        <p:spPr/>
        <p:txBody>
          <a:bodyPr/>
          <a:lstStyle/>
          <a:p>
            <a:pPr>
              <a:defRPr/>
            </a:pPr>
            <a:fld id="{DCF75F69-BED5-4F6E-974F-B66AFEC932F6}" type="slidenum">
              <a:rPr lang="en-US"/>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effectLst>
            <a:outerShdw dist="35921" dir="2700000" algn="ctr" rotWithShape="0">
              <a:schemeClr val="bg2"/>
            </a:outerShdw>
          </a:effectLst>
        </p:spPr>
        <p:txBody>
          <a:bodyPr rtlCol="0">
            <a:normAutofit/>
          </a:bodyPr>
          <a:lstStyle/>
          <a:p>
            <a:pPr fontAlgn="auto">
              <a:spcAft>
                <a:spcPts val="0"/>
              </a:spcAft>
              <a:defRPr/>
            </a:pPr>
            <a:r>
              <a:rPr lang="en-US" dirty="0" smtClean="0">
                <a:solidFill>
                  <a:srgbClr val="FF0000"/>
                </a:solidFill>
              </a:rPr>
              <a:t>INTERRUPT SIGNALS</a:t>
            </a:r>
          </a:p>
        </p:txBody>
      </p:sp>
      <p:sp>
        <p:nvSpPr>
          <p:cNvPr id="22531" name="Rectangle 3"/>
          <p:cNvSpPr>
            <a:spLocks noGrp="1" noChangeArrowheads="1"/>
          </p:cNvSpPr>
          <p:nvPr>
            <p:ph type="body" sz="half" idx="1"/>
          </p:nvPr>
        </p:nvSpPr>
        <p:spPr>
          <a:xfrm>
            <a:off x="287338" y="1341438"/>
            <a:ext cx="8064500" cy="2916237"/>
          </a:xfrm>
        </p:spPr>
        <p:txBody>
          <a:bodyPr/>
          <a:lstStyle/>
          <a:p>
            <a:pPr algn="just"/>
            <a:r>
              <a:rPr lang="en-US" sz="2400" smtClean="0">
                <a:latin typeface="Arial" charset="0"/>
                <a:cs typeface="Arial" charset="0"/>
              </a:rPr>
              <a:t>INTR input is enabled when EI instruction is executed.</a:t>
            </a:r>
          </a:p>
          <a:p>
            <a:pPr algn="just"/>
            <a:r>
              <a:rPr lang="en-US" sz="2400" smtClean="0">
                <a:latin typeface="Arial" charset="0"/>
                <a:cs typeface="Arial" charset="0"/>
              </a:rPr>
              <a:t>The status of the RST 7.5, RST 6.5 and RST 5.5 pins are determined by both EI instruction and the condition of the mask bits in the interrupt mask register. </a:t>
            </a:r>
          </a:p>
        </p:txBody>
      </p:sp>
      <p:sp>
        <p:nvSpPr>
          <p:cNvPr id="4" name="Slide Number Placeholder 5"/>
          <p:cNvSpPr>
            <a:spLocks noGrp="1"/>
          </p:cNvSpPr>
          <p:nvPr>
            <p:ph type="sldNum" sz="quarter" idx="11"/>
          </p:nvPr>
        </p:nvSpPr>
        <p:spPr/>
        <p:txBody>
          <a:bodyPr/>
          <a:lstStyle/>
          <a:p>
            <a:pPr>
              <a:defRPr/>
            </a:pPr>
            <a:fld id="{D86D2AAC-FA8F-452B-9E23-095B2F640EED}" type="slidenum">
              <a:rPr lang="en-US"/>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03238" y="188913"/>
            <a:ext cx="8229600" cy="1044575"/>
          </a:xfrm>
          <a:effectLst>
            <a:outerShdw dist="35921" dir="2700000" algn="ctr" rotWithShape="0">
              <a:schemeClr val="bg2"/>
            </a:outerShdw>
          </a:effectLst>
        </p:spPr>
        <p:txBody>
          <a:bodyPr rtlCol="0">
            <a:normAutofit/>
          </a:bodyPr>
          <a:lstStyle/>
          <a:p>
            <a:pPr fontAlgn="auto">
              <a:spcAft>
                <a:spcPts val="0"/>
              </a:spcAft>
              <a:defRPr/>
            </a:pPr>
            <a:r>
              <a:rPr lang="en-US" dirty="0" smtClean="0">
                <a:solidFill>
                  <a:srgbClr val="C00000"/>
                </a:solidFill>
                <a:latin typeface="Arial" pitchFamily="34" charset="0"/>
                <a:cs typeface="Arial" pitchFamily="34" charset="0"/>
              </a:rPr>
              <a:t>RESET SIGNAL</a:t>
            </a:r>
          </a:p>
        </p:txBody>
      </p:sp>
      <p:sp>
        <p:nvSpPr>
          <p:cNvPr id="23555" name="Rectangle 3"/>
          <p:cNvSpPr>
            <a:spLocks noGrp="1" noChangeArrowheads="1"/>
          </p:cNvSpPr>
          <p:nvPr>
            <p:ph idx="1"/>
          </p:nvPr>
        </p:nvSpPr>
        <p:spPr>
          <a:xfrm>
            <a:off x="358775" y="1341438"/>
            <a:ext cx="8675688" cy="3203575"/>
          </a:xfrm>
        </p:spPr>
        <p:txBody>
          <a:bodyPr/>
          <a:lstStyle/>
          <a:p>
            <a:pPr algn="just"/>
            <a:r>
              <a:rPr lang="en-US" sz="2400" smtClean="0">
                <a:latin typeface="Arial" charset="0"/>
                <a:cs typeface="Arial" charset="0"/>
              </a:rPr>
              <a:t>Following are the two kind of RESET signals:</a:t>
            </a:r>
          </a:p>
          <a:p>
            <a:pPr lvl="1" algn="just"/>
            <a:r>
              <a:rPr lang="en-US" smtClean="0">
                <a:solidFill>
                  <a:srgbClr val="000000"/>
                </a:solidFill>
                <a:latin typeface="Arial" charset="0"/>
                <a:cs typeface="Arial" charset="0"/>
              </a:rPr>
              <a:t>RESET IN: an active low input signal, Program Counter (PC) will be set to 0 and thus MPU will reset.</a:t>
            </a:r>
          </a:p>
          <a:p>
            <a:pPr lvl="1" algn="just"/>
            <a:r>
              <a:rPr lang="en-US" smtClean="0">
                <a:solidFill>
                  <a:srgbClr val="000000"/>
                </a:solidFill>
                <a:latin typeface="Arial" charset="0"/>
                <a:cs typeface="Arial" charset="0"/>
              </a:rPr>
              <a:t>RESET OUT: an output reset signal to indicate that the </a:t>
            </a:r>
            <a:r>
              <a:rPr lang="el-GR" smtClean="0">
                <a:solidFill>
                  <a:srgbClr val="000000"/>
                </a:solidFill>
                <a:latin typeface="Arial" charset="0"/>
                <a:cs typeface="Arial" charset="0"/>
              </a:rPr>
              <a:t>μ</a:t>
            </a:r>
            <a:r>
              <a:rPr lang="en-US" smtClean="0">
                <a:solidFill>
                  <a:srgbClr val="000000"/>
                </a:solidFill>
                <a:latin typeface="Arial" charset="0"/>
                <a:cs typeface="Arial" charset="0"/>
              </a:rPr>
              <a:t>p was reset (i.e. RESET IN=0).  It also used to reset external devices.</a:t>
            </a:r>
          </a:p>
        </p:txBody>
      </p:sp>
      <p:sp>
        <p:nvSpPr>
          <p:cNvPr id="6" name="Slide Number Placeholder 4"/>
          <p:cNvSpPr>
            <a:spLocks noGrp="1"/>
          </p:cNvSpPr>
          <p:nvPr>
            <p:ph type="sldNum" sz="quarter" idx="12"/>
          </p:nvPr>
        </p:nvSpPr>
        <p:spPr/>
        <p:txBody>
          <a:bodyPr/>
          <a:lstStyle/>
          <a:p>
            <a:pPr>
              <a:defRPr/>
            </a:pPr>
            <a:fld id="{94C31359-EC62-4B54-ADFF-7F583B577667}" type="slidenum">
              <a:rPr lang="en-US"/>
              <a:pPr>
                <a:defRPr/>
              </a:pPr>
              <a:t>21</a:t>
            </a:fld>
            <a:endParaRPr lang="en-US"/>
          </a:p>
        </p:txBody>
      </p:sp>
      <p:sp>
        <p:nvSpPr>
          <p:cNvPr id="23557" name="Line 4"/>
          <p:cNvSpPr>
            <a:spLocks noChangeShapeType="1"/>
          </p:cNvSpPr>
          <p:nvPr/>
        </p:nvSpPr>
        <p:spPr bwMode="auto">
          <a:xfrm>
            <a:off x="1223963" y="1881188"/>
            <a:ext cx="1260475" cy="0"/>
          </a:xfrm>
          <a:prstGeom prst="line">
            <a:avLst/>
          </a:prstGeom>
          <a:noFill/>
          <a:ln w="57150">
            <a:solidFill>
              <a:schemeClr val="folHlink"/>
            </a:solidFill>
            <a:round/>
            <a:headEnd/>
            <a:tailEnd/>
          </a:ln>
        </p:spPr>
        <p:txBody>
          <a:bodyPr/>
          <a:lstStyle/>
          <a:p>
            <a:endParaRPr lang="en-US"/>
          </a:p>
        </p:txBody>
      </p:sp>
      <p:sp>
        <p:nvSpPr>
          <p:cNvPr id="23558" name="Line 5"/>
          <p:cNvSpPr>
            <a:spLocks noChangeShapeType="1"/>
          </p:cNvSpPr>
          <p:nvPr/>
        </p:nvSpPr>
        <p:spPr bwMode="auto">
          <a:xfrm>
            <a:off x="4464050" y="3068638"/>
            <a:ext cx="1260475" cy="0"/>
          </a:xfrm>
          <a:prstGeom prst="line">
            <a:avLst/>
          </a:prstGeom>
          <a:noFill/>
          <a:ln w="57150">
            <a:solidFill>
              <a:schemeClr val="folHlink"/>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800225" y="476250"/>
            <a:ext cx="4978400" cy="828675"/>
          </a:xfrm>
          <a:effectLst>
            <a:outerShdw dist="35921" dir="2700000" algn="ctr" rotWithShape="0">
              <a:schemeClr val="bg2"/>
            </a:outerShdw>
          </a:effectLst>
        </p:spPr>
        <p:txBody>
          <a:bodyPr rtlCol="0">
            <a:normAutofit/>
          </a:bodyPr>
          <a:lstStyle/>
          <a:p>
            <a:pPr fontAlgn="auto">
              <a:spcAft>
                <a:spcPts val="0"/>
              </a:spcAft>
              <a:defRPr/>
            </a:pPr>
            <a:r>
              <a:rPr lang="en-US" dirty="0" smtClean="0">
                <a:solidFill>
                  <a:srgbClr val="FF0000"/>
                </a:solidFill>
              </a:rPr>
              <a:t>RESET SIGNAL</a:t>
            </a:r>
          </a:p>
        </p:txBody>
      </p:sp>
      <p:pic>
        <p:nvPicPr>
          <p:cNvPr id="24579" name="Picture 16"/>
          <p:cNvPicPr>
            <a:picLocks noGrp="1" noChangeAspect="1" noChangeArrowheads="1"/>
          </p:cNvPicPr>
          <p:nvPr>
            <p:ph sz="half" idx="1"/>
          </p:nvPr>
        </p:nvPicPr>
        <p:blipFill>
          <a:blip r:embed="rId2"/>
          <a:srcRect/>
          <a:stretch>
            <a:fillRect/>
          </a:stretch>
        </p:blipFill>
        <p:spPr>
          <a:xfrm>
            <a:off x="1800225" y="2060575"/>
            <a:ext cx="4038600" cy="1943100"/>
          </a:xfrm>
          <a:noFill/>
          <a:ln>
            <a:solidFill>
              <a:srgbClr val="CC0066"/>
            </a:solidFill>
          </a:ln>
        </p:spPr>
      </p:pic>
      <p:sp>
        <p:nvSpPr>
          <p:cNvPr id="4" name="Slide Number Placeholder 5"/>
          <p:cNvSpPr>
            <a:spLocks noGrp="1"/>
          </p:cNvSpPr>
          <p:nvPr>
            <p:ph type="sldNum" sz="quarter" idx="12"/>
          </p:nvPr>
        </p:nvSpPr>
        <p:spPr/>
        <p:txBody>
          <a:bodyPr/>
          <a:lstStyle/>
          <a:p>
            <a:pPr>
              <a:defRPr/>
            </a:pPr>
            <a:fld id="{59019172-586E-485F-8889-B6C3965A8C24}" type="slidenum">
              <a:rPr lang="en-US"/>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7" name="Rectangle 3"/>
          <p:cNvSpPr>
            <a:spLocks noGrp="1" noChangeArrowheads="1"/>
          </p:cNvSpPr>
          <p:nvPr>
            <p:ph type="title"/>
          </p:nvPr>
        </p:nvSpPr>
        <p:spPr/>
        <p:txBody>
          <a:bodyPr/>
          <a:lstStyle/>
          <a:p>
            <a:r>
              <a:rPr lang="en-US" smtClean="0">
                <a:solidFill>
                  <a:srgbClr val="C00000"/>
                </a:solidFill>
                <a:latin typeface="Arial" charset="0"/>
                <a:cs typeface="Arial" charset="0"/>
              </a:rPr>
              <a:t>8085 PINOUT</a:t>
            </a:r>
          </a:p>
        </p:txBody>
      </p:sp>
      <p:sp>
        <p:nvSpPr>
          <p:cNvPr id="67586" name="Rectangle 2"/>
          <p:cNvSpPr>
            <a:spLocks noGrp="1" noChangeArrowheads="1"/>
          </p:cNvSpPr>
          <p:nvPr>
            <p:ph idx="1"/>
          </p:nvPr>
        </p:nvSpPr>
        <p:spPr>
          <a:xfrm>
            <a:off x="468313" y="1160463"/>
            <a:ext cx="8229600" cy="5076825"/>
          </a:xfrm>
        </p:spPr>
        <p:txBody>
          <a:bodyPr rtlCol="0">
            <a:normAutofit lnSpcReduction="10000"/>
          </a:bodyPr>
          <a:lstStyle/>
          <a:p>
            <a:pPr algn="just" fontAlgn="auto">
              <a:lnSpc>
                <a:spcPct val="80000"/>
              </a:lnSpc>
              <a:spcAft>
                <a:spcPts val="0"/>
              </a:spcAft>
              <a:buFont typeface="Arial" pitchFamily="34" charset="0"/>
              <a:buChar char="•"/>
              <a:defRPr/>
            </a:pPr>
            <a:r>
              <a:rPr lang="en-US" sz="2400" dirty="0" smtClean="0">
                <a:latin typeface="Arial" pitchFamily="34" charset="0"/>
                <a:cs typeface="Arial" pitchFamily="34" charset="0"/>
              </a:rPr>
              <a:t>8085 </a:t>
            </a:r>
            <a:r>
              <a:rPr lang="el-GR" sz="2400" dirty="0" smtClean="0">
                <a:latin typeface="Arial" pitchFamily="34" charset="0"/>
                <a:cs typeface="Arial" pitchFamily="34" charset="0"/>
              </a:rPr>
              <a:t>μ</a:t>
            </a:r>
            <a:r>
              <a:rPr lang="en-US" sz="2400" dirty="0" smtClean="0">
                <a:latin typeface="Arial" pitchFamily="34" charset="0"/>
                <a:cs typeface="Arial" pitchFamily="34" charset="0"/>
              </a:rPr>
              <a:t>p consists of 16 signal pins use as address bus.</a:t>
            </a:r>
          </a:p>
          <a:p>
            <a:pPr algn="just" fontAlgn="auto">
              <a:lnSpc>
                <a:spcPct val="80000"/>
              </a:lnSpc>
              <a:spcAft>
                <a:spcPts val="0"/>
              </a:spcAft>
              <a:buFont typeface="Arial" pitchFamily="34" charset="0"/>
              <a:buChar char="•"/>
              <a:defRPr/>
            </a:pPr>
            <a:r>
              <a:rPr lang="en-US" sz="2400" dirty="0" smtClean="0">
                <a:latin typeface="Arial" pitchFamily="34" charset="0"/>
                <a:cs typeface="Arial" pitchFamily="34" charset="0"/>
              </a:rPr>
              <a:t>Divide into 2 part: A15 – A8 (upper) and </a:t>
            </a:r>
          </a:p>
          <a:p>
            <a:pPr algn="just" fontAlgn="auto">
              <a:lnSpc>
                <a:spcPct val="80000"/>
              </a:lnSpc>
              <a:spcAft>
                <a:spcPts val="0"/>
              </a:spcAft>
              <a:buFont typeface="Wingdings" pitchFamily="2" charset="2"/>
              <a:buNone/>
              <a:defRPr/>
            </a:pPr>
            <a:r>
              <a:rPr lang="en-US" sz="2400" dirty="0" smtClean="0">
                <a:latin typeface="Arial" pitchFamily="34" charset="0"/>
                <a:cs typeface="Arial" pitchFamily="34" charset="0"/>
              </a:rPr>
              <a:t>	AD7 – AD0 (lower).</a:t>
            </a:r>
          </a:p>
          <a:p>
            <a:pPr lvl="1" fontAlgn="auto">
              <a:lnSpc>
                <a:spcPct val="80000"/>
              </a:lnSpc>
              <a:spcAft>
                <a:spcPts val="0"/>
              </a:spcAft>
              <a:buFont typeface="Arial" pitchFamily="34" charset="0"/>
              <a:buChar char="–"/>
              <a:defRPr/>
            </a:pPr>
            <a:r>
              <a:rPr lang="en-US" dirty="0" smtClean="0">
                <a:solidFill>
                  <a:srgbClr val="000000"/>
                </a:solidFill>
                <a:latin typeface="Arial" pitchFamily="34" charset="0"/>
                <a:cs typeface="Arial" pitchFamily="34" charset="0"/>
              </a:rPr>
              <a:t>A15 – A8 : Unidirectional, known as ‘high order address’.</a:t>
            </a:r>
          </a:p>
          <a:p>
            <a:pPr lvl="1" fontAlgn="auto">
              <a:lnSpc>
                <a:spcPct val="80000"/>
              </a:lnSpc>
              <a:spcAft>
                <a:spcPts val="0"/>
              </a:spcAft>
              <a:buFont typeface="Arial" pitchFamily="34" charset="0"/>
              <a:buChar char="–"/>
              <a:defRPr/>
            </a:pPr>
            <a:r>
              <a:rPr lang="en-US" dirty="0" smtClean="0">
                <a:solidFill>
                  <a:srgbClr val="000000"/>
                </a:solidFill>
                <a:latin typeface="Arial" pitchFamily="34" charset="0"/>
                <a:cs typeface="Arial" pitchFamily="34" charset="0"/>
              </a:rPr>
              <a:t>AD7 – AD0 : bidirectional and dual purpose (address and data placed once at a time).</a:t>
            </a:r>
          </a:p>
          <a:p>
            <a:pPr lvl="1" fontAlgn="auto">
              <a:lnSpc>
                <a:spcPct val="80000"/>
              </a:lnSpc>
              <a:spcAft>
                <a:spcPts val="0"/>
              </a:spcAft>
              <a:buFont typeface="Arial" pitchFamily="34" charset="0"/>
              <a:buChar char="–"/>
              <a:defRPr/>
            </a:pPr>
            <a:r>
              <a:rPr lang="en-US" dirty="0" smtClean="0">
                <a:solidFill>
                  <a:srgbClr val="000000"/>
                </a:solidFill>
                <a:latin typeface="Arial" pitchFamily="34" charset="0"/>
                <a:cs typeface="Arial" pitchFamily="34" charset="0"/>
              </a:rPr>
              <a:t>AD7 – AD0 also known as ‘low order address’.</a:t>
            </a:r>
          </a:p>
          <a:p>
            <a:pPr lvl="1" fontAlgn="auto">
              <a:lnSpc>
                <a:spcPct val="80000"/>
              </a:lnSpc>
              <a:spcAft>
                <a:spcPts val="0"/>
              </a:spcAft>
              <a:buFont typeface="Arial" pitchFamily="34" charset="0"/>
              <a:buChar char="–"/>
              <a:defRPr/>
            </a:pPr>
            <a:r>
              <a:rPr lang="en-US" dirty="0" smtClean="0">
                <a:solidFill>
                  <a:srgbClr val="000000"/>
                </a:solidFill>
                <a:latin typeface="Arial" pitchFamily="34" charset="0"/>
                <a:cs typeface="Arial" pitchFamily="34" charset="0"/>
              </a:rPr>
              <a:t>To execute an instruction, at early stage AD7 – AD0 uses as address bus and alternately as data bus for the next cycle.</a:t>
            </a:r>
          </a:p>
          <a:p>
            <a:pPr lvl="1" fontAlgn="auto">
              <a:lnSpc>
                <a:spcPct val="80000"/>
              </a:lnSpc>
              <a:spcAft>
                <a:spcPts val="0"/>
              </a:spcAft>
              <a:buFont typeface="Arial" pitchFamily="34" charset="0"/>
              <a:buChar char="–"/>
              <a:defRPr/>
            </a:pPr>
            <a:r>
              <a:rPr lang="en-US" dirty="0" smtClean="0">
                <a:solidFill>
                  <a:srgbClr val="000000"/>
                </a:solidFill>
                <a:latin typeface="Arial" pitchFamily="34" charset="0"/>
                <a:cs typeface="Arial" pitchFamily="34" charset="0"/>
              </a:rPr>
              <a:t>The method to change from address bus to data bus known as ‘</a:t>
            </a:r>
            <a:r>
              <a:rPr lang="en-US" dirty="0" smtClean="0">
                <a:solidFill>
                  <a:srgbClr val="000000"/>
                </a:solidFill>
                <a:effectLst>
                  <a:outerShdw blurRad="38100" dist="38100" dir="2700000" algn="tl">
                    <a:srgbClr val="FFFFFF"/>
                  </a:outerShdw>
                </a:effectLst>
                <a:latin typeface="Arial" pitchFamily="34" charset="0"/>
                <a:cs typeface="Arial" pitchFamily="34" charset="0"/>
              </a:rPr>
              <a:t>bus multiplexing</a:t>
            </a:r>
            <a:r>
              <a:rPr lang="en-US" dirty="0" smtClean="0">
                <a:solidFill>
                  <a:srgbClr val="000000"/>
                </a:solidFill>
                <a:latin typeface="Arial" pitchFamily="34" charset="0"/>
                <a:cs typeface="Arial" pitchFamily="34" charset="0"/>
              </a:rPr>
              <a:t>’.  </a:t>
            </a:r>
            <a:endParaRPr lang="el-GR" dirty="0" smtClean="0">
              <a:solidFill>
                <a:srgbClr val="000000"/>
              </a:solidFill>
              <a:latin typeface="Arial" pitchFamily="34" charset="0"/>
              <a:cs typeface="Arial" pitchFamily="34" charset="0"/>
            </a:endParaRPr>
          </a:p>
        </p:txBody>
      </p:sp>
      <p:sp>
        <p:nvSpPr>
          <p:cNvPr id="4" name="Slide Number Placeholder 4"/>
          <p:cNvSpPr>
            <a:spLocks noGrp="1"/>
          </p:cNvSpPr>
          <p:nvPr>
            <p:ph type="sldNum" sz="quarter" idx="12"/>
          </p:nvPr>
        </p:nvSpPr>
        <p:spPr/>
        <p:txBody>
          <a:bodyPr/>
          <a:lstStyle/>
          <a:p>
            <a:pPr>
              <a:defRPr/>
            </a:pPr>
            <a:fld id="{7B5AAAE7-8B61-4D49-8DA9-93EE95D10267}" type="slidenum">
              <a:rPr lang="en-US"/>
              <a:pPr>
                <a:defRPr/>
              </a:pPr>
              <a:t>23</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67587"/>
                                        </p:tgtEl>
                                        <p:attrNameLst>
                                          <p:attrName>style.visibility</p:attrName>
                                        </p:attrNameLst>
                                      </p:cBhvr>
                                      <p:to>
                                        <p:strVal val="visible"/>
                                      </p:to>
                                    </p:set>
                                    <p:anim calcmode="lin" valueType="num">
                                      <p:cBhvr>
                                        <p:cTn id="7" dur="1000" fill="hold"/>
                                        <p:tgtEl>
                                          <p:spTgt spid="67587"/>
                                        </p:tgtEl>
                                        <p:attrNameLst>
                                          <p:attrName>ppt_x</p:attrName>
                                        </p:attrNameLst>
                                      </p:cBhvr>
                                      <p:tavLst>
                                        <p:tav tm="0">
                                          <p:val>
                                            <p:strVal val="#ppt_x-.2"/>
                                          </p:val>
                                        </p:tav>
                                        <p:tav tm="100000">
                                          <p:val>
                                            <p:strVal val="#ppt_x"/>
                                          </p:val>
                                        </p:tav>
                                      </p:tavLst>
                                    </p:anim>
                                    <p:anim calcmode="lin" valueType="num">
                                      <p:cBhvr>
                                        <p:cTn id="8" dur="1000" fill="hold"/>
                                        <p:tgtEl>
                                          <p:spTgt spid="67587"/>
                                        </p:tgtEl>
                                        <p:attrNameLst>
                                          <p:attrName>ppt_y</p:attrName>
                                        </p:attrNameLst>
                                      </p:cBhvr>
                                      <p:tavLst>
                                        <p:tav tm="0">
                                          <p:val>
                                            <p:strVal val="#ppt_y"/>
                                          </p:val>
                                        </p:tav>
                                        <p:tav tm="100000">
                                          <p:val>
                                            <p:strVal val="#ppt_y"/>
                                          </p:val>
                                        </p:tav>
                                      </p:tavLst>
                                    </p:anim>
                                    <p:animEffect transition="in" filter="wipe(right)" prLst="gradientSize: 0.1">
                                      <p:cBhvr>
                                        <p:cTn id="9" dur="1000"/>
                                        <p:tgtEl>
                                          <p:spTgt spid="67587"/>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67586">
                                            <p:txEl>
                                              <p:pRg st="0" end="0"/>
                                            </p:txEl>
                                          </p:spTgt>
                                        </p:tgtEl>
                                        <p:attrNameLst>
                                          <p:attrName>style.visibility</p:attrName>
                                        </p:attrNameLst>
                                      </p:cBhvr>
                                      <p:to>
                                        <p:strVal val="visible"/>
                                      </p:to>
                                    </p:set>
                                    <p:animEffect transition="in" filter="fade">
                                      <p:cBhvr>
                                        <p:cTn id="14" dur="500"/>
                                        <p:tgtEl>
                                          <p:spTgt spid="67586">
                                            <p:txEl>
                                              <p:pRg st="0" end="0"/>
                                            </p:txEl>
                                          </p:spTgt>
                                        </p:tgtEl>
                                      </p:cBhvr>
                                    </p:animEffect>
                                    <p:anim calcmode="lin" valueType="num">
                                      <p:cBhvr>
                                        <p:cTn id="15" dur="500" fill="hold"/>
                                        <p:tgtEl>
                                          <p:spTgt spid="6758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7586">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67586">
                                            <p:txEl>
                                              <p:pRg st="1" end="1"/>
                                            </p:txEl>
                                          </p:spTgt>
                                        </p:tgtEl>
                                        <p:attrNameLst>
                                          <p:attrName>style.visibility</p:attrName>
                                        </p:attrNameLst>
                                      </p:cBhvr>
                                      <p:to>
                                        <p:strVal val="visible"/>
                                      </p:to>
                                    </p:set>
                                    <p:animEffect transition="in" filter="fade">
                                      <p:cBhvr>
                                        <p:cTn id="21" dur="500"/>
                                        <p:tgtEl>
                                          <p:spTgt spid="67586">
                                            <p:txEl>
                                              <p:pRg st="1" end="1"/>
                                            </p:txEl>
                                          </p:spTgt>
                                        </p:tgtEl>
                                      </p:cBhvr>
                                    </p:animEffect>
                                    <p:anim calcmode="lin" valueType="num">
                                      <p:cBhvr>
                                        <p:cTn id="22" dur="500" fill="hold"/>
                                        <p:tgtEl>
                                          <p:spTgt spid="67586">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67586">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67586">
                                            <p:txEl>
                                              <p:pRg st="2" end="2"/>
                                            </p:txEl>
                                          </p:spTgt>
                                        </p:tgtEl>
                                        <p:attrNameLst>
                                          <p:attrName>style.visibility</p:attrName>
                                        </p:attrNameLst>
                                      </p:cBhvr>
                                      <p:to>
                                        <p:strVal val="visible"/>
                                      </p:to>
                                    </p:set>
                                    <p:animEffect transition="in" filter="fade">
                                      <p:cBhvr>
                                        <p:cTn id="28" dur="500"/>
                                        <p:tgtEl>
                                          <p:spTgt spid="67586">
                                            <p:txEl>
                                              <p:pRg st="2" end="2"/>
                                            </p:txEl>
                                          </p:spTgt>
                                        </p:tgtEl>
                                      </p:cBhvr>
                                    </p:animEffect>
                                    <p:anim calcmode="lin" valueType="num">
                                      <p:cBhvr>
                                        <p:cTn id="29" dur="500" fill="hold"/>
                                        <p:tgtEl>
                                          <p:spTgt spid="67586">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67586">
                                            <p:txEl>
                                              <p:pRg st="2" end="2"/>
                                            </p:txEl>
                                          </p:spTgt>
                                        </p:tgtEl>
                                        <p:attrNameLst>
                                          <p:attrName>ppt_y</p:attrName>
                                        </p:attrNameLst>
                                      </p:cBhvr>
                                      <p:tavLst>
                                        <p:tav tm="0">
                                          <p:val>
                                            <p:strVal val="#ppt_y+.05"/>
                                          </p:val>
                                        </p:tav>
                                        <p:tav tm="100000">
                                          <p:val>
                                            <p:strVal val="#ppt_y"/>
                                          </p:val>
                                        </p:tav>
                                      </p:tavLst>
                                    </p:anim>
                                  </p:childTnLst>
                                </p:cTn>
                              </p:par>
                              <p:par>
                                <p:cTn id="31" presetID="44" presetClass="entr" presetSubtype="0" fill="hold" grpId="0" nodeType="withEffect">
                                  <p:stCondLst>
                                    <p:cond delay="0"/>
                                  </p:stCondLst>
                                  <p:childTnLst>
                                    <p:set>
                                      <p:cBhvr>
                                        <p:cTn id="32" dur="1" fill="hold">
                                          <p:stCondLst>
                                            <p:cond delay="0"/>
                                          </p:stCondLst>
                                        </p:cTn>
                                        <p:tgtEl>
                                          <p:spTgt spid="67586">
                                            <p:txEl>
                                              <p:pRg st="3" end="3"/>
                                            </p:txEl>
                                          </p:spTgt>
                                        </p:tgtEl>
                                        <p:attrNameLst>
                                          <p:attrName>style.visibility</p:attrName>
                                        </p:attrNameLst>
                                      </p:cBhvr>
                                      <p:to>
                                        <p:strVal val="visible"/>
                                      </p:to>
                                    </p:set>
                                    <p:animEffect transition="in" filter="fade">
                                      <p:cBhvr>
                                        <p:cTn id="33" dur="500"/>
                                        <p:tgtEl>
                                          <p:spTgt spid="67586">
                                            <p:txEl>
                                              <p:pRg st="3" end="3"/>
                                            </p:txEl>
                                          </p:spTgt>
                                        </p:tgtEl>
                                      </p:cBhvr>
                                    </p:animEffect>
                                    <p:anim calcmode="lin" valueType="num">
                                      <p:cBhvr>
                                        <p:cTn id="34" dur="500" fill="hold"/>
                                        <p:tgtEl>
                                          <p:spTgt spid="67586">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67586">
                                            <p:txEl>
                                              <p:pRg st="3" end="3"/>
                                            </p:txEl>
                                          </p:spTgt>
                                        </p:tgtEl>
                                        <p:attrNameLst>
                                          <p:attrName>ppt_y</p:attrName>
                                        </p:attrNameLst>
                                      </p:cBhvr>
                                      <p:tavLst>
                                        <p:tav tm="0">
                                          <p:val>
                                            <p:strVal val="#ppt_y+.05"/>
                                          </p:val>
                                        </p:tav>
                                        <p:tav tm="100000">
                                          <p:val>
                                            <p:strVal val="#ppt_y"/>
                                          </p:val>
                                        </p:tav>
                                      </p:tavLst>
                                    </p:anim>
                                  </p:childTnLst>
                                </p:cTn>
                              </p:par>
                              <p:par>
                                <p:cTn id="36" presetID="44" presetClass="entr" presetSubtype="0" fill="hold" grpId="0" nodeType="withEffect">
                                  <p:stCondLst>
                                    <p:cond delay="0"/>
                                  </p:stCondLst>
                                  <p:childTnLst>
                                    <p:set>
                                      <p:cBhvr>
                                        <p:cTn id="37" dur="1" fill="hold">
                                          <p:stCondLst>
                                            <p:cond delay="0"/>
                                          </p:stCondLst>
                                        </p:cTn>
                                        <p:tgtEl>
                                          <p:spTgt spid="67586">
                                            <p:txEl>
                                              <p:pRg st="4" end="4"/>
                                            </p:txEl>
                                          </p:spTgt>
                                        </p:tgtEl>
                                        <p:attrNameLst>
                                          <p:attrName>style.visibility</p:attrName>
                                        </p:attrNameLst>
                                      </p:cBhvr>
                                      <p:to>
                                        <p:strVal val="visible"/>
                                      </p:to>
                                    </p:set>
                                    <p:animEffect transition="in" filter="fade">
                                      <p:cBhvr>
                                        <p:cTn id="38" dur="500"/>
                                        <p:tgtEl>
                                          <p:spTgt spid="67586">
                                            <p:txEl>
                                              <p:pRg st="4" end="4"/>
                                            </p:txEl>
                                          </p:spTgt>
                                        </p:tgtEl>
                                      </p:cBhvr>
                                    </p:animEffect>
                                    <p:anim calcmode="lin" valueType="num">
                                      <p:cBhvr>
                                        <p:cTn id="39" dur="500" fill="hold"/>
                                        <p:tgtEl>
                                          <p:spTgt spid="67586">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67586">
                                            <p:txEl>
                                              <p:pRg st="4" end="4"/>
                                            </p:txEl>
                                          </p:spTgt>
                                        </p:tgtEl>
                                        <p:attrNameLst>
                                          <p:attrName>ppt_y</p:attrName>
                                        </p:attrNameLst>
                                      </p:cBhvr>
                                      <p:tavLst>
                                        <p:tav tm="0">
                                          <p:val>
                                            <p:strVal val="#ppt_y+.05"/>
                                          </p:val>
                                        </p:tav>
                                        <p:tav tm="100000">
                                          <p:val>
                                            <p:strVal val="#ppt_y"/>
                                          </p:val>
                                        </p:tav>
                                      </p:tavLst>
                                    </p:anim>
                                  </p:childTnLst>
                                </p:cTn>
                              </p:par>
                              <p:par>
                                <p:cTn id="41" presetID="44" presetClass="entr" presetSubtype="0" fill="hold" grpId="0" nodeType="withEffect">
                                  <p:stCondLst>
                                    <p:cond delay="0"/>
                                  </p:stCondLst>
                                  <p:childTnLst>
                                    <p:set>
                                      <p:cBhvr>
                                        <p:cTn id="42" dur="1" fill="hold">
                                          <p:stCondLst>
                                            <p:cond delay="0"/>
                                          </p:stCondLst>
                                        </p:cTn>
                                        <p:tgtEl>
                                          <p:spTgt spid="67586">
                                            <p:txEl>
                                              <p:pRg st="5" end="5"/>
                                            </p:txEl>
                                          </p:spTgt>
                                        </p:tgtEl>
                                        <p:attrNameLst>
                                          <p:attrName>style.visibility</p:attrName>
                                        </p:attrNameLst>
                                      </p:cBhvr>
                                      <p:to>
                                        <p:strVal val="visible"/>
                                      </p:to>
                                    </p:set>
                                    <p:animEffect transition="in" filter="fade">
                                      <p:cBhvr>
                                        <p:cTn id="43" dur="500"/>
                                        <p:tgtEl>
                                          <p:spTgt spid="67586">
                                            <p:txEl>
                                              <p:pRg st="5" end="5"/>
                                            </p:txEl>
                                          </p:spTgt>
                                        </p:tgtEl>
                                      </p:cBhvr>
                                    </p:animEffect>
                                    <p:anim calcmode="lin" valueType="num">
                                      <p:cBhvr>
                                        <p:cTn id="44" dur="500" fill="hold"/>
                                        <p:tgtEl>
                                          <p:spTgt spid="67586">
                                            <p:txEl>
                                              <p:pRg st="5" end="5"/>
                                            </p:txEl>
                                          </p:spTgt>
                                        </p:tgtEl>
                                        <p:attrNameLst>
                                          <p:attrName>ppt_x</p:attrName>
                                        </p:attrNameLst>
                                      </p:cBhvr>
                                      <p:tavLst>
                                        <p:tav tm="0">
                                          <p:val>
                                            <p:strVal val="#ppt_x"/>
                                          </p:val>
                                        </p:tav>
                                        <p:tav tm="100000">
                                          <p:val>
                                            <p:strVal val="#ppt_x"/>
                                          </p:val>
                                        </p:tav>
                                      </p:tavLst>
                                    </p:anim>
                                    <p:anim calcmode="lin" valueType="num">
                                      <p:cBhvr>
                                        <p:cTn id="45" dur="500" fill="hold"/>
                                        <p:tgtEl>
                                          <p:spTgt spid="67586">
                                            <p:txEl>
                                              <p:pRg st="5" end="5"/>
                                            </p:txEl>
                                          </p:spTgt>
                                        </p:tgtEl>
                                        <p:attrNameLst>
                                          <p:attrName>ppt_y</p:attrName>
                                        </p:attrNameLst>
                                      </p:cBhvr>
                                      <p:tavLst>
                                        <p:tav tm="0">
                                          <p:val>
                                            <p:strVal val="#ppt_y+.05"/>
                                          </p:val>
                                        </p:tav>
                                        <p:tav tm="100000">
                                          <p:val>
                                            <p:strVal val="#ppt_y"/>
                                          </p:val>
                                        </p:tav>
                                      </p:tavLst>
                                    </p:anim>
                                  </p:childTnLst>
                                </p:cTn>
                              </p:par>
                              <p:par>
                                <p:cTn id="46" presetID="44" presetClass="entr" presetSubtype="0" fill="hold" grpId="0" nodeType="withEffect">
                                  <p:stCondLst>
                                    <p:cond delay="0"/>
                                  </p:stCondLst>
                                  <p:childTnLst>
                                    <p:set>
                                      <p:cBhvr>
                                        <p:cTn id="47" dur="1" fill="hold">
                                          <p:stCondLst>
                                            <p:cond delay="0"/>
                                          </p:stCondLst>
                                        </p:cTn>
                                        <p:tgtEl>
                                          <p:spTgt spid="67586">
                                            <p:txEl>
                                              <p:pRg st="6" end="6"/>
                                            </p:txEl>
                                          </p:spTgt>
                                        </p:tgtEl>
                                        <p:attrNameLst>
                                          <p:attrName>style.visibility</p:attrName>
                                        </p:attrNameLst>
                                      </p:cBhvr>
                                      <p:to>
                                        <p:strVal val="visible"/>
                                      </p:to>
                                    </p:set>
                                    <p:animEffect transition="in" filter="fade">
                                      <p:cBhvr>
                                        <p:cTn id="48" dur="500"/>
                                        <p:tgtEl>
                                          <p:spTgt spid="67586">
                                            <p:txEl>
                                              <p:pRg st="6" end="6"/>
                                            </p:txEl>
                                          </p:spTgt>
                                        </p:tgtEl>
                                      </p:cBhvr>
                                    </p:animEffect>
                                    <p:anim calcmode="lin" valueType="num">
                                      <p:cBhvr>
                                        <p:cTn id="49" dur="500" fill="hold"/>
                                        <p:tgtEl>
                                          <p:spTgt spid="67586">
                                            <p:txEl>
                                              <p:pRg st="6" end="6"/>
                                            </p:txEl>
                                          </p:spTgt>
                                        </p:tgtEl>
                                        <p:attrNameLst>
                                          <p:attrName>ppt_x</p:attrName>
                                        </p:attrNameLst>
                                      </p:cBhvr>
                                      <p:tavLst>
                                        <p:tav tm="0">
                                          <p:val>
                                            <p:strVal val="#ppt_x"/>
                                          </p:val>
                                        </p:tav>
                                        <p:tav tm="100000">
                                          <p:val>
                                            <p:strVal val="#ppt_x"/>
                                          </p:val>
                                        </p:tav>
                                      </p:tavLst>
                                    </p:anim>
                                    <p:anim calcmode="lin" valueType="num">
                                      <p:cBhvr>
                                        <p:cTn id="50" dur="500" fill="hold"/>
                                        <p:tgtEl>
                                          <p:spTgt spid="67586">
                                            <p:txEl>
                                              <p:pRg st="6" end="6"/>
                                            </p:txEl>
                                          </p:spTgt>
                                        </p:tgtEl>
                                        <p:attrNameLst>
                                          <p:attrName>ppt_y</p:attrName>
                                        </p:attrNameLst>
                                      </p:cBhvr>
                                      <p:tavLst>
                                        <p:tav tm="0">
                                          <p:val>
                                            <p:strVal val="#ppt_y+.05"/>
                                          </p:val>
                                        </p:tav>
                                        <p:tav tm="100000">
                                          <p:val>
                                            <p:strVal val="#ppt_y"/>
                                          </p:val>
                                        </p:tav>
                                      </p:tavLst>
                                    </p:anim>
                                  </p:childTnLst>
                                </p:cTn>
                              </p:par>
                              <p:par>
                                <p:cTn id="51" presetID="44" presetClass="entr" presetSubtype="0" fill="hold" grpId="0" nodeType="withEffect">
                                  <p:stCondLst>
                                    <p:cond delay="0"/>
                                  </p:stCondLst>
                                  <p:childTnLst>
                                    <p:set>
                                      <p:cBhvr>
                                        <p:cTn id="52" dur="1" fill="hold">
                                          <p:stCondLst>
                                            <p:cond delay="0"/>
                                          </p:stCondLst>
                                        </p:cTn>
                                        <p:tgtEl>
                                          <p:spTgt spid="67586">
                                            <p:txEl>
                                              <p:pRg st="7" end="7"/>
                                            </p:txEl>
                                          </p:spTgt>
                                        </p:tgtEl>
                                        <p:attrNameLst>
                                          <p:attrName>style.visibility</p:attrName>
                                        </p:attrNameLst>
                                      </p:cBhvr>
                                      <p:to>
                                        <p:strVal val="visible"/>
                                      </p:to>
                                    </p:set>
                                    <p:animEffect transition="in" filter="fade">
                                      <p:cBhvr>
                                        <p:cTn id="53" dur="500"/>
                                        <p:tgtEl>
                                          <p:spTgt spid="67586">
                                            <p:txEl>
                                              <p:pRg st="7" end="7"/>
                                            </p:txEl>
                                          </p:spTgt>
                                        </p:tgtEl>
                                      </p:cBhvr>
                                    </p:animEffect>
                                    <p:anim calcmode="lin" valueType="num">
                                      <p:cBhvr>
                                        <p:cTn id="54" dur="500" fill="hold"/>
                                        <p:tgtEl>
                                          <p:spTgt spid="67586">
                                            <p:txEl>
                                              <p:pRg st="7" end="7"/>
                                            </p:txEl>
                                          </p:spTgt>
                                        </p:tgtEl>
                                        <p:attrNameLst>
                                          <p:attrName>ppt_x</p:attrName>
                                        </p:attrNameLst>
                                      </p:cBhvr>
                                      <p:tavLst>
                                        <p:tav tm="0">
                                          <p:val>
                                            <p:strVal val="#ppt_x"/>
                                          </p:val>
                                        </p:tav>
                                        <p:tav tm="100000">
                                          <p:val>
                                            <p:strVal val="#ppt_x"/>
                                          </p:val>
                                        </p:tav>
                                      </p:tavLst>
                                    </p:anim>
                                    <p:anim calcmode="lin" valueType="num">
                                      <p:cBhvr>
                                        <p:cTn id="55" dur="500" fill="hold"/>
                                        <p:tgtEl>
                                          <p:spTgt spid="67586">
                                            <p:txEl>
                                              <p:pRg st="7" end="7"/>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p:bldP spid="6758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50825" y="2420938"/>
            <a:ext cx="3348038" cy="1044575"/>
          </a:xfrm>
        </p:spPr>
        <p:txBody>
          <a:bodyPr/>
          <a:lstStyle/>
          <a:p>
            <a:r>
              <a:rPr lang="en-GB" sz="2400" smtClean="0">
                <a:solidFill>
                  <a:schemeClr val="bg1"/>
                </a:solidFill>
                <a:latin typeface="Arial" charset="0"/>
                <a:cs typeface="Arial" charset="0"/>
              </a:rPr>
              <a:t>Intel 8085 Pin </a:t>
            </a:r>
            <a:br>
              <a:rPr lang="en-GB" sz="2400" smtClean="0">
                <a:solidFill>
                  <a:schemeClr val="bg1"/>
                </a:solidFill>
                <a:latin typeface="Arial" charset="0"/>
                <a:cs typeface="Arial" charset="0"/>
              </a:rPr>
            </a:br>
            <a:r>
              <a:rPr lang="en-GB" sz="2400" smtClean="0">
                <a:solidFill>
                  <a:schemeClr val="bg1"/>
                </a:solidFill>
                <a:latin typeface="Arial" charset="0"/>
                <a:cs typeface="Arial" charset="0"/>
              </a:rPr>
              <a:t>Configuration</a:t>
            </a:r>
          </a:p>
        </p:txBody>
      </p:sp>
      <p:sp>
        <p:nvSpPr>
          <p:cNvPr id="4" name="Slide Number Placeholder 4"/>
          <p:cNvSpPr>
            <a:spLocks noGrp="1"/>
          </p:cNvSpPr>
          <p:nvPr>
            <p:ph type="sldNum" sz="quarter" idx="12"/>
          </p:nvPr>
        </p:nvSpPr>
        <p:spPr/>
        <p:txBody>
          <a:bodyPr/>
          <a:lstStyle/>
          <a:p>
            <a:pPr>
              <a:defRPr/>
            </a:pPr>
            <a:fld id="{4930FB57-784F-4831-B53B-07F15AF8CB62}" type="slidenum">
              <a:rPr lang="en-US"/>
              <a:pPr>
                <a:defRPr/>
              </a:pPr>
              <a:t>24</a:t>
            </a:fld>
            <a:endParaRPr lang="en-US"/>
          </a:p>
        </p:txBody>
      </p:sp>
      <p:pic>
        <p:nvPicPr>
          <p:cNvPr id="26628" name="Picture 3"/>
          <p:cNvPicPr>
            <a:picLocks noChangeAspect="1" noChangeArrowheads="1"/>
          </p:cNvPicPr>
          <p:nvPr/>
        </p:nvPicPr>
        <p:blipFill>
          <a:blip r:embed="rId3"/>
          <a:srcRect/>
          <a:stretch>
            <a:fillRect/>
          </a:stretch>
        </p:blipFill>
        <p:spPr bwMode="auto">
          <a:xfrm>
            <a:off x="3779838" y="0"/>
            <a:ext cx="5113337" cy="68580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9"/>
          <p:cNvPicPr>
            <a:picLocks noGrp="1" noChangeAspect="1" noChangeArrowheads="1"/>
          </p:cNvPicPr>
          <p:nvPr>
            <p:ph idx="1"/>
          </p:nvPr>
        </p:nvPicPr>
        <p:blipFill>
          <a:blip r:embed="rId2"/>
          <a:srcRect/>
          <a:stretch>
            <a:fillRect/>
          </a:stretch>
        </p:blipFill>
        <p:spPr>
          <a:xfrm>
            <a:off x="358775" y="0"/>
            <a:ext cx="8605838" cy="6092825"/>
          </a:xfrm>
          <a:noFill/>
        </p:spPr>
      </p:pic>
      <p:sp>
        <p:nvSpPr>
          <p:cNvPr id="4" name="Slide Number Placeholder 4"/>
          <p:cNvSpPr>
            <a:spLocks noGrp="1"/>
          </p:cNvSpPr>
          <p:nvPr>
            <p:ph type="sldNum" sz="quarter" idx="12"/>
          </p:nvPr>
        </p:nvSpPr>
        <p:spPr/>
        <p:txBody>
          <a:bodyPr/>
          <a:lstStyle/>
          <a:p>
            <a:pPr>
              <a:defRPr/>
            </a:pPr>
            <a:fld id="{CF1A87E2-94B0-4C32-96D9-18CA4F930032}" type="slidenum">
              <a:rPr lang="en-US"/>
              <a:pPr>
                <a:defRPr/>
              </a:pPr>
              <a:t>25</a:t>
            </a:fld>
            <a:endParaRPr lang="en-US"/>
          </a:p>
        </p:txBody>
      </p:sp>
      <p:sp>
        <p:nvSpPr>
          <p:cNvPr id="27652" name="Text Box 6"/>
          <p:cNvSpPr txBox="1">
            <a:spLocks noChangeArrowheads="1"/>
          </p:cNvSpPr>
          <p:nvPr/>
        </p:nvSpPr>
        <p:spPr bwMode="auto">
          <a:xfrm>
            <a:off x="1511300" y="6165850"/>
            <a:ext cx="5791200" cy="457200"/>
          </a:xfrm>
          <a:prstGeom prst="rect">
            <a:avLst/>
          </a:prstGeom>
          <a:solidFill>
            <a:schemeClr val="bg1"/>
          </a:solidFill>
          <a:ln w="9525">
            <a:noFill/>
            <a:miter lim="800000"/>
            <a:headEnd/>
            <a:tailEnd/>
          </a:ln>
        </p:spPr>
        <p:txBody>
          <a:bodyPr>
            <a:spAutoFit/>
          </a:bodyPr>
          <a:lstStyle/>
          <a:p>
            <a:pPr algn="ctr" eaLnBrk="1" hangingPunct="1">
              <a:spcBef>
                <a:spcPct val="50000"/>
              </a:spcBef>
            </a:pPr>
            <a:r>
              <a:rPr lang="en-US" sz="2400" b="1">
                <a:latin typeface="Arial" charset="0"/>
              </a:rPr>
              <a:t>Signals and I/O Pins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9" name="Rectangle 7"/>
          <p:cNvSpPr>
            <a:spLocks noGrp="1" noChangeArrowheads="1"/>
          </p:cNvSpPr>
          <p:nvPr>
            <p:ph type="title"/>
          </p:nvPr>
        </p:nvSpPr>
        <p:spPr/>
        <p:txBody>
          <a:bodyPr/>
          <a:lstStyle/>
          <a:p>
            <a:r>
              <a:rPr lang="en-US" smtClean="0">
                <a:solidFill>
                  <a:srgbClr val="C00000"/>
                </a:solidFill>
              </a:rPr>
              <a:t>CLOCK PINS</a:t>
            </a:r>
          </a:p>
        </p:txBody>
      </p:sp>
      <p:sp>
        <p:nvSpPr>
          <p:cNvPr id="23555" name="Rectangle 3"/>
          <p:cNvSpPr>
            <a:spLocks noGrp="1" noChangeArrowheads="1"/>
          </p:cNvSpPr>
          <p:nvPr>
            <p:ph idx="1"/>
          </p:nvPr>
        </p:nvSpPr>
        <p:spPr>
          <a:xfrm>
            <a:off x="250825" y="1089025"/>
            <a:ext cx="3887788" cy="5076825"/>
          </a:xfrm>
        </p:spPr>
        <p:txBody>
          <a:bodyPr/>
          <a:lstStyle/>
          <a:p>
            <a:pPr algn="just">
              <a:lnSpc>
                <a:spcPct val="90000"/>
              </a:lnSpc>
            </a:pPr>
            <a:r>
              <a:rPr lang="en-US" sz="2400" smtClean="0">
                <a:latin typeface="Arial" charset="0"/>
                <a:cs typeface="Arial" charset="0"/>
              </a:rPr>
              <a:t>8085 MPU has 3 pins that control or present the clock signal.</a:t>
            </a:r>
          </a:p>
          <a:p>
            <a:pPr lvl="1" algn="just">
              <a:lnSpc>
                <a:spcPct val="90000"/>
              </a:lnSpc>
            </a:pPr>
            <a:r>
              <a:rPr lang="en-US" smtClean="0">
                <a:solidFill>
                  <a:srgbClr val="000000"/>
                </a:solidFill>
                <a:latin typeface="Arial" charset="0"/>
                <a:cs typeface="Arial" charset="0"/>
              </a:rPr>
              <a:t>X1 and X2 pins determine the clock frequency.</a:t>
            </a:r>
          </a:p>
          <a:p>
            <a:pPr lvl="1" algn="just">
              <a:lnSpc>
                <a:spcPct val="90000"/>
              </a:lnSpc>
            </a:pPr>
            <a:r>
              <a:rPr lang="en-US" smtClean="0">
                <a:solidFill>
                  <a:srgbClr val="000000"/>
                </a:solidFill>
                <a:latin typeface="Arial" charset="0"/>
                <a:cs typeface="Arial" charset="0"/>
              </a:rPr>
              <a:t>CLK OUT is a TTL square-wave output clock.</a:t>
            </a:r>
          </a:p>
          <a:p>
            <a:pPr algn="just">
              <a:lnSpc>
                <a:spcPct val="90000"/>
              </a:lnSpc>
            </a:pPr>
            <a:r>
              <a:rPr lang="en-US" sz="2400" smtClean="0">
                <a:latin typeface="Arial" charset="0"/>
                <a:cs typeface="Arial" charset="0"/>
              </a:rPr>
              <a:t>The CLOCK OUT is one-half the crystal frequency. </a:t>
            </a:r>
            <a:endParaRPr lang="el-GR" sz="2400" smtClean="0">
              <a:latin typeface="Arial" charset="0"/>
              <a:cs typeface="Arial" charset="0"/>
            </a:endParaRPr>
          </a:p>
        </p:txBody>
      </p:sp>
      <p:sp>
        <p:nvSpPr>
          <p:cNvPr id="13" name="Slide Number Placeholder 4"/>
          <p:cNvSpPr>
            <a:spLocks noGrp="1"/>
          </p:cNvSpPr>
          <p:nvPr>
            <p:ph type="sldNum" sz="quarter" idx="12"/>
          </p:nvPr>
        </p:nvSpPr>
        <p:spPr/>
        <p:txBody>
          <a:bodyPr/>
          <a:lstStyle/>
          <a:p>
            <a:pPr>
              <a:defRPr/>
            </a:pPr>
            <a:fld id="{049B437B-6BC3-4FCB-AA09-721D509049AA}" type="slidenum">
              <a:rPr lang="en-US"/>
              <a:pPr>
                <a:defRPr/>
              </a:pPr>
              <a:t>26</a:t>
            </a:fld>
            <a:endParaRPr lang="en-US"/>
          </a:p>
        </p:txBody>
      </p:sp>
      <p:sp>
        <p:nvSpPr>
          <p:cNvPr id="28677" name="Text Box 8"/>
          <p:cNvSpPr txBox="1">
            <a:spLocks noChangeArrowheads="1"/>
          </p:cNvSpPr>
          <p:nvPr/>
        </p:nvSpPr>
        <p:spPr bwMode="auto">
          <a:xfrm>
            <a:off x="5834063" y="1916113"/>
            <a:ext cx="1979612" cy="2459037"/>
          </a:xfrm>
          <a:prstGeom prst="rect">
            <a:avLst/>
          </a:prstGeom>
          <a:noFill/>
          <a:ln w="28575">
            <a:solidFill>
              <a:srgbClr val="000000"/>
            </a:solidFill>
            <a:miter lim="800000"/>
            <a:headEnd/>
            <a:tailEnd/>
          </a:ln>
        </p:spPr>
        <p:txBody>
          <a:bodyPr>
            <a:spAutoFit/>
          </a:bodyPr>
          <a:lstStyle/>
          <a:p>
            <a:pPr>
              <a:spcBef>
                <a:spcPct val="50000"/>
              </a:spcBef>
            </a:pPr>
            <a:r>
              <a:rPr lang="en-US" b="1">
                <a:solidFill>
                  <a:srgbClr val="660033"/>
                </a:solidFill>
              </a:rPr>
              <a:t>8085A</a:t>
            </a:r>
          </a:p>
          <a:p>
            <a:pPr>
              <a:spcBef>
                <a:spcPct val="50000"/>
              </a:spcBef>
            </a:pPr>
            <a:endParaRPr lang="en-US" b="1">
              <a:solidFill>
                <a:srgbClr val="660033"/>
              </a:solidFill>
            </a:endParaRPr>
          </a:p>
          <a:p>
            <a:pPr>
              <a:spcBef>
                <a:spcPct val="50000"/>
              </a:spcBef>
            </a:pPr>
            <a:r>
              <a:rPr lang="en-US" b="1">
                <a:solidFill>
                  <a:srgbClr val="660033"/>
                </a:solidFill>
              </a:rPr>
              <a:t>X1     CLK OUT</a:t>
            </a:r>
          </a:p>
          <a:p>
            <a:pPr>
              <a:spcBef>
                <a:spcPct val="50000"/>
              </a:spcBef>
            </a:pPr>
            <a:endParaRPr lang="en-US" b="1">
              <a:solidFill>
                <a:srgbClr val="660033"/>
              </a:solidFill>
            </a:endParaRPr>
          </a:p>
          <a:p>
            <a:pPr>
              <a:spcBef>
                <a:spcPct val="50000"/>
              </a:spcBef>
            </a:pPr>
            <a:r>
              <a:rPr lang="en-US" b="1">
                <a:solidFill>
                  <a:srgbClr val="660033"/>
                </a:solidFill>
              </a:rPr>
              <a:t>X2</a:t>
            </a:r>
          </a:p>
          <a:p>
            <a:pPr>
              <a:spcBef>
                <a:spcPct val="50000"/>
              </a:spcBef>
            </a:pPr>
            <a:endParaRPr lang="en-US" b="1">
              <a:solidFill>
                <a:srgbClr val="660033"/>
              </a:solidFill>
            </a:endParaRPr>
          </a:p>
        </p:txBody>
      </p:sp>
      <p:sp>
        <p:nvSpPr>
          <p:cNvPr id="28678" name="Freeform 9"/>
          <p:cNvSpPr>
            <a:spLocks/>
          </p:cNvSpPr>
          <p:nvPr/>
        </p:nvSpPr>
        <p:spPr bwMode="auto">
          <a:xfrm>
            <a:off x="5076825" y="2924175"/>
            <a:ext cx="720725" cy="252413"/>
          </a:xfrm>
          <a:custGeom>
            <a:avLst/>
            <a:gdLst>
              <a:gd name="T0" fmla="*/ 2147483647 w 408"/>
              <a:gd name="T1" fmla="*/ 0 h 295"/>
              <a:gd name="T2" fmla="*/ 0 w 408"/>
              <a:gd name="T3" fmla="*/ 0 h 295"/>
              <a:gd name="T4" fmla="*/ 0 w 408"/>
              <a:gd name="T5" fmla="*/ 2147483647 h 295"/>
              <a:gd name="T6" fmla="*/ 0 60000 65536"/>
              <a:gd name="T7" fmla="*/ 0 60000 65536"/>
              <a:gd name="T8" fmla="*/ 0 60000 65536"/>
              <a:gd name="T9" fmla="*/ 0 w 408"/>
              <a:gd name="T10" fmla="*/ 0 h 295"/>
              <a:gd name="T11" fmla="*/ 408 w 408"/>
              <a:gd name="T12" fmla="*/ 295 h 295"/>
            </a:gdLst>
            <a:ahLst/>
            <a:cxnLst>
              <a:cxn ang="T6">
                <a:pos x="T0" y="T1"/>
              </a:cxn>
              <a:cxn ang="T7">
                <a:pos x="T2" y="T3"/>
              </a:cxn>
              <a:cxn ang="T8">
                <a:pos x="T4" y="T5"/>
              </a:cxn>
            </a:cxnLst>
            <a:rect l="T9" t="T10" r="T11" b="T12"/>
            <a:pathLst>
              <a:path w="408" h="295">
                <a:moveTo>
                  <a:pt x="408" y="0"/>
                </a:moveTo>
                <a:lnTo>
                  <a:pt x="0" y="0"/>
                </a:lnTo>
                <a:lnTo>
                  <a:pt x="0" y="295"/>
                </a:lnTo>
              </a:path>
            </a:pathLst>
          </a:custGeom>
          <a:noFill/>
          <a:ln w="28575" cmpd="sng">
            <a:solidFill>
              <a:srgbClr val="000000"/>
            </a:solidFill>
            <a:round/>
            <a:headEnd/>
            <a:tailEnd/>
          </a:ln>
        </p:spPr>
        <p:txBody>
          <a:bodyPr/>
          <a:lstStyle/>
          <a:p>
            <a:endParaRPr lang="en-US"/>
          </a:p>
        </p:txBody>
      </p:sp>
      <p:sp>
        <p:nvSpPr>
          <p:cNvPr id="28679" name="Freeform 10"/>
          <p:cNvSpPr>
            <a:spLocks/>
          </p:cNvSpPr>
          <p:nvPr/>
        </p:nvSpPr>
        <p:spPr bwMode="auto">
          <a:xfrm>
            <a:off x="5076825" y="3608388"/>
            <a:ext cx="720725" cy="215900"/>
          </a:xfrm>
          <a:custGeom>
            <a:avLst/>
            <a:gdLst>
              <a:gd name="T0" fmla="*/ 2147483647 w 408"/>
              <a:gd name="T1" fmla="*/ 2147483647 h 158"/>
              <a:gd name="T2" fmla="*/ 0 w 408"/>
              <a:gd name="T3" fmla="*/ 2147483647 h 158"/>
              <a:gd name="T4" fmla="*/ 0 w 408"/>
              <a:gd name="T5" fmla="*/ 0 h 158"/>
              <a:gd name="T6" fmla="*/ 0 60000 65536"/>
              <a:gd name="T7" fmla="*/ 0 60000 65536"/>
              <a:gd name="T8" fmla="*/ 0 60000 65536"/>
              <a:gd name="T9" fmla="*/ 0 w 408"/>
              <a:gd name="T10" fmla="*/ 0 h 158"/>
              <a:gd name="T11" fmla="*/ 408 w 408"/>
              <a:gd name="T12" fmla="*/ 158 h 158"/>
            </a:gdLst>
            <a:ahLst/>
            <a:cxnLst>
              <a:cxn ang="T6">
                <a:pos x="T0" y="T1"/>
              </a:cxn>
              <a:cxn ang="T7">
                <a:pos x="T2" y="T3"/>
              </a:cxn>
              <a:cxn ang="T8">
                <a:pos x="T4" y="T5"/>
              </a:cxn>
            </a:cxnLst>
            <a:rect l="T9" t="T10" r="T11" b="T12"/>
            <a:pathLst>
              <a:path w="408" h="158">
                <a:moveTo>
                  <a:pt x="408" y="158"/>
                </a:moveTo>
                <a:lnTo>
                  <a:pt x="0" y="158"/>
                </a:lnTo>
                <a:lnTo>
                  <a:pt x="0" y="0"/>
                </a:lnTo>
              </a:path>
            </a:pathLst>
          </a:custGeom>
          <a:noFill/>
          <a:ln w="38100" cmpd="sng">
            <a:solidFill>
              <a:srgbClr val="000000"/>
            </a:solidFill>
            <a:round/>
            <a:headEnd/>
            <a:tailEnd/>
          </a:ln>
        </p:spPr>
        <p:txBody>
          <a:bodyPr/>
          <a:lstStyle/>
          <a:p>
            <a:endParaRPr lang="en-US"/>
          </a:p>
        </p:txBody>
      </p:sp>
      <p:sp>
        <p:nvSpPr>
          <p:cNvPr id="28680" name="Line 11"/>
          <p:cNvSpPr>
            <a:spLocks noChangeShapeType="1"/>
          </p:cNvSpPr>
          <p:nvPr/>
        </p:nvSpPr>
        <p:spPr bwMode="auto">
          <a:xfrm>
            <a:off x="4897438" y="3176588"/>
            <a:ext cx="323850" cy="0"/>
          </a:xfrm>
          <a:prstGeom prst="line">
            <a:avLst/>
          </a:prstGeom>
          <a:noFill/>
          <a:ln w="38100">
            <a:solidFill>
              <a:srgbClr val="000000"/>
            </a:solidFill>
            <a:round/>
            <a:headEnd/>
            <a:tailEnd/>
          </a:ln>
        </p:spPr>
        <p:txBody>
          <a:bodyPr/>
          <a:lstStyle/>
          <a:p>
            <a:endParaRPr lang="en-US"/>
          </a:p>
        </p:txBody>
      </p:sp>
      <p:sp>
        <p:nvSpPr>
          <p:cNvPr id="28681" name="Line 12"/>
          <p:cNvSpPr>
            <a:spLocks noChangeShapeType="1"/>
          </p:cNvSpPr>
          <p:nvPr/>
        </p:nvSpPr>
        <p:spPr bwMode="auto">
          <a:xfrm>
            <a:off x="4897438" y="3608388"/>
            <a:ext cx="323850" cy="0"/>
          </a:xfrm>
          <a:prstGeom prst="line">
            <a:avLst/>
          </a:prstGeom>
          <a:noFill/>
          <a:ln w="38100">
            <a:solidFill>
              <a:srgbClr val="000000"/>
            </a:solidFill>
            <a:round/>
            <a:headEnd/>
            <a:tailEnd/>
          </a:ln>
        </p:spPr>
        <p:txBody>
          <a:bodyPr/>
          <a:lstStyle/>
          <a:p>
            <a:endParaRPr lang="en-US"/>
          </a:p>
        </p:txBody>
      </p:sp>
      <p:sp>
        <p:nvSpPr>
          <p:cNvPr id="28682" name="Rectangle 13"/>
          <p:cNvSpPr>
            <a:spLocks noChangeArrowheads="1"/>
          </p:cNvSpPr>
          <p:nvPr/>
        </p:nvSpPr>
        <p:spPr bwMode="auto">
          <a:xfrm>
            <a:off x="4932363" y="3284538"/>
            <a:ext cx="252412" cy="215900"/>
          </a:xfrm>
          <a:prstGeom prst="rect">
            <a:avLst/>
          </a:prstGeom>
          <a:solidFill>
            <a:schemeClr val="accent1"/>
          </a:solidFill>
          <a:ln w="9525">
            <a:solidFill>
              <a:srgbClr val="000000"/>
            </a:solidFill>
            <a:miter lim="800000"/>
            <a:headEnd/>
            <a:tailEnd/>
          </a:ln>
        </p:spPr>
        <p:txBody>
          <a:bodyPr wrap="none" anchor="ctr"/>
          <a:lstStyle/>
          <a:p>
            <a:endParaRPr lang="en-US"/>
          </a:p>
        </p:txBody>
      </p:sp>
      <p:sp>
        <p:nvSpPr>
          <p:cNvPr id="28683" name="Text Box 14"/>
          <p:cNvSpPr txBox="1">
            <a:spLocks noChangeArrowheads="1"/>
          </p:cNvSpPr>
          <p:nvPr/>
        </p:nvSpPr>
        <p:spPr bwMode="auto">
          <a:xfrm>
            <a:off x="4176713" y="3213100"/>
            <a:ext cx="1081087" cy="336550"/>
          </a:xfrm>
          <a:prstGeom prst="rect">
            <a:avLst/>
          </a:prstGeom>
          <a:noFill/>
          <a:ln w="9525">
            <a:noFill/>
            <a:miter lim="800000"/>
            <a:headEnd/>
            <a:tailEnd/>
          </a:ln>
        </p:spPr>
        <p:txBody>
          <a:bodyPr>
            <a:spAutoFit/>
          </a:bodyPr>
          <a:lstStyle/>
          <a:p>
            <a:pPr>
              <a:spcBef>
                <a:spcPct val="50000"/>
              </a:spcBef>
            </a:pPr>
            <a:r>
              <a:rPr lang="en-US" sz="1600" b="1"/>
              <a:t>6 MHz</a:t>
            </a:r>
          </a:p>
        </p:txBody>
      </p:sp>
      <p:sp>
        <p:nvSpPr>
          <p:cNvPr id="28684" name="Line 15"/>
          <p:cNvSpPr>
            <a:spLocks noChangeShapeType="1"/>
          </p:cNvSpPr>
          <p:nvPr/>
        </p:nvSpPr>
        <p:spPr bwMode="auto">
          <a:xfrm>
            <a:off x="7812088" y="2924175"/>
            <a:ext cx="468312" cy="0"/>
          </a:xfrm>
          <a:prstGeom prst="line">
            <a:avLst/>
          </a:prstGeom>
          <a:noFill/>
          <a:ln w="28575">
            <a:solidFill>
              <a:srgbClr val="000000"/>
            </a:solidFill>
            <a:round/>
            <a:headEnd/>
            <a:tailEnd/>
          </a:ln>
        </p:spPr>
        <p:txBody>
          <a:bodyPr/>
          <a:lstStyle/>
          <a:p>
            <a:endParaRPr lang="en-US"/>
          </a:p>
        </p:txBody>
      </p:sp>
      <p:sp>
        <p:nvSpPr>
          <p:cNvPr id="28685" name="Freeform 17"/>
          <p:cNvSpPr>
            <a:spLocks/>
          </p:cNvSpPr>
          <p:nvPr/>
        </p:nvSpPr>
        <p:spPr bwMode="auto">
          <a:xfrm>
            <a:off x="7885113" y="2565400"/>
            <a:ext cx="936625" cy="215900"/>
          </a:xfrm>
          <a:custGeom>
            <a:avLst/>
            <a:gdLst>
              <a:gd name="T0" fmla="*/ 0 w 590"/>
              <a:gd name="T1" fmla="*/ 2147483647 h 136"/>
              <a:gd name="T2" fmla="*/ 2147483647 w 590"/>
              <a:gd name="T3" fmla="*/ 2147483647 h 136"/>
              <a:gd name="T4" fmla="*/ 2147483647 w 590"/>
              <a:gd name="T5" fmla="*/ 0 h 136"/>
              <a:gd name="T6" fmla="*/ 2147483647 w 590"/>
              <a:gd name="T7" fmla="*/ 0 h 136"/>
              <a:gd name="T8" fmla="*/ 2147483647 w 590"/>
              <a:gd name="T9" fmla="*/ 2147483647 h 136"/>
              <a:gd name="T10" fmla="*/ 2147483647 w 590"/>
              <a:gd name="T11" fmla="*/ 2147483647 h 136"/>
              <a:gd name="T12" fmla="*/ 2147483647 w 590"/>
              <a:gd name="T13" fmla="*/ 0 h 136"/>
              <a:gd name="T14" fmla="*/ 2147483647 w 590"/>
              <a:gd name="T15" fmla="*/ 0 h 136"/>
              <a:gd name="T16" fmla="*/ 0 60000 65536"/>
              <a:gd name="T17" fmla="*/ 0 60000 65536"/>
              <a:gd name="T18" fmla="*/ 0 60000 65536"/>
              <a:gd name="T19" fmla="*/ 0 60000 65536"/>
              <a:gd name="T20" fmla="*/ 0 60000 65536"/>
              <a:gd name="T21" fmla="*/ 0 60000 65536"/>
              <a:gd name="T22" fmla="*/ 0 60000 65536"/>
              <a:gd name="T23" fmla="*/ 0 60000 65536"/>
              <a:gd name="T24" fmla="*/ 0 w 590"/>
              <a:gd name="T25" fmla="*/ 0 h 136"/>
              <a:gd name="T26" fmla="*/ 590 w 590"/>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90" h="136">
                <a:moveTo>
                  <a:pt x="0" y="113"/>
                </a:moveTo>
                <a:lnTo>
                  <a:pt x="159" y="113"/>
                </a:lnTo>
                <a:lnTo>
                  <a:pt x="159" y="0"/>
                </a:lnTo>
                <a:lnTo>
                  <a:pt x="317" y="0"/>
                </a:lnTo>
                <a:lnTo>
                  <a:pt x="317" y="136"/>
                </a:lnTo>
                <a:lnTo>
                  <a:pt x="476" y="136"/>
                </a:lnTo>
                <a:lnTo>
                  <a:pt x="476" y="0"/>
                </a:lnTo>
                <a:lnTo>
                  <a:pt x="590" y="0"/>
                </a:lnTo>
              </a:path>
            </a:pathLst>
          </a:custGeom>
          <a:noFill/>
          <a:ln w="38100" cmpd="sng">
            <a:solidFill>
              <a:srgbClr val="000000"/>
            </a:solidFill>
            <a:round/>
            <a:headEnd/>
            <a:tailEnd/>
          </a:ln>
        </p:spPr>
        <p:txBody>
          <a:bodyP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3559"/>
                                        </p:tgtEl>
                                        <p:attrNameLst>
                                          <p:attrName>style.visibility</p:attrName>
                                        </p:attrNameLst>
                                      </p:cBhvr>
                                      <p:to>
                                        <p:strVal val="visible"/>
                                      </p:to>
                                    </p:set>
                                    <p:anim calcmode="lin" valueType="num">
                                      <p:cBhvr>
                                        <p:cTn id="7" dur="1000" fill="hold"/>
                                        <p:tgtEl>
                                          <p:spTgt spid="23559"/>
                                        </p:tgtEl>
                                        <p:attrNameLst>
                                          <p:attrName>ppt_x</p:attrName>
                                        </p:attrNameLst>
                                      </p:cBhvr>
                                      <p:tavLst>
                                        <p:tav tm="0">
                                          <p:val>
                                            <p:strVal val="#ppt_x-.2"/>
                                          </p:val>
                                        </p:tav>
                                        <p:tav tm="100000">
                                          <p:val>
                                            <p:strVal val="#ppt_x"/>
                                          </p:val>
                                        </p:tav>
                                      </p:tavLst>
                                    </p:anim>
                                    <p:anim calcmode="lin" valueType="num">
                                      <p:cBhvr>
                                        <p:cTn id="8" dur="1000" fill="hold"/>
                                        <p:tgtEl>
                                          <p:spTgt spid="23559"/>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559"/>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3555">
                                            <p:txEl>
                                              <p:pRg st="0" end="0"/>
                                            </p:txEl>
                                          </p:spTgt>
                                        </p:tgtEl>
                                        <p:attrNameLst>
                                          <p:attrName>style.visibility</p:attrName>
                                        </p:attrNameLst>
                                      </p:cBhvr>
                                      <p:to>
                                        <p:strVal val="visible"/>
                                      </p:to>
                                    </p:set>
                                    <p:animEffect transition="in" filter="fade">
                                      <p:cBhvr>
                                        <p:cTn id="14" dur="500"/>
                                        <p:tgtEl>
                                          <p:spTgt spid="23555">
                                            <p:txEl>
                                              <p:pRg st="0" end="0"/>
                                            </p:txEl>
                                          </p:spTgt>
                                        </p:tgtEl>
                                      </p:cBhvr>
                                    </p:animEffect>
                                    <p:anim calcmode="lin" valueType="num">
                                      <p:cBhvr>
                                        <p:cTn id="15"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3555">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23555">
                                            <p:txEl>
                                              <p:pRg st="1" end="1"/>
                                            </p:txEl>
                                          </p:spTgt>
                                        </p:tgtEl>
                                        <p:attrNameLst>
                                          <p:attrName>style.visibility</p:attrName>
                                        </p:attrNameLst>
                                      </p:cBhvr>
                                      <p:to>
                                        <p:strVal val="visible"/>
                                      </p:to>
                                    </p:set>
                                    <p:animEffect transition="in" filter="fade">
                                      <p:cBhvr>
                                        <p:cTn id="19" dur="500"/>
                                        <p:tgtEl>
                                          <p:spTgt spid="23555">
                                            <p:txEl>
                                              <p:pRg st="1" end="1"/>
                                            </p:txEl>
                                          </p:spTgt>
                                        </p:tgtEl>
                                      </p:cBhvr>
                                    </p:animEffect>
                                    <p:anim calcmode="lin" valueType="num">
                                      <p:cBhvr>
                                        <p:cTn id="20"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3555">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23555">
                                            <p:txEl>
                                              <p:pRg st="2" end="2"/>
                                            </p:txEl>
                                          </p:spTgt>
                                        </p:tgtEl>
                                        <p:attrNameLst>
                                          <p:attrName>style.visibility</p:attrName>
                                        </p:attrNameLst>
                                      </p:cBhvr>
                                      <p:to>
                                        <p:strVal val="visible"/>
                                      </p:to>
                                    </p:set>
                                    <p:animEffect transition="in" filter="fade">
                                      <p:cBhvr>
                                        <p:cTn id="24" dur="500"/>
                                        <p:tgtEl>
                                          <p:spTgt spid="23555">
                                            <p:txEl>
                                              <p:pRg st="2" end="2"/>
                                            </p:txEl>
                                          </p:spTgt>
                                        </p:tgtEl>
                                      </p:cBhvr>
                                    </p:animEffect>
                                    <p:anim calcmode="lin" valueType="num">
                                      <p:cBhvr>
                                        <p:cTn id="25"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355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4" presetClass="entr" presetSubtype="0" fill="hold" grpId="0" nodeType="clickEffect">
                                  <p:stCondLst>
                                    <p:cond delay="0"/>
                                  </p:stCondLst>
                                  <p:childTnLst>
                                    <p:set>
                                      <p:cBhvr>
                                        <p:cTn id="30" dur="1" fill="hold">
                                          <p:stCondLst>
                                            <p:cond delay="0"/>
                                          </p:stCondLst>
                                        </p:cTn>
                                        <p:tgtEl>
                                          <p:spTgt spid="23555">
                                            <p:txEl>
                                              <p:pRg st="3" end="3"/>
                                            </p:txEl>
                                          </p:spTgt>
                                        </p:tgtEl>
                                        <p:attrNameLst>
                                          <p:attrName>style.visibility</p:attrName>
                                        </p:attrNameLst>
                                      </p:cBhvr>
                                      <p:to>
                                        <p:strVal val="visible"/>
                                      </p:to>
                                    </p:set>
                                    <p:animEffect transition="in" filter="fade">
                                      <p:cBhvr>
                                        <p:cTn id="31" dur="500"/>
                                        <p:tgtEl>
                                          <p:spTgt spid="23555">
                                            <p:txEl>
                                              <p:pRg st="3" end="3"/>
                                            </p:txEl>
                                          </p:spTgt>
                                        </p:tgtEl>
                                      </p:cBhvr>
                                    </p:animEffect>
                                    <p:anim calcmode="lin" valueType="num">
                                      <p:cBhvr>
                                        <p:cTn id="32"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2355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p:bldP spid="2355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Rectangle 5"/>
          <p:cNvSpPr>
            <a:spLocks noGrp="1" noChangeArrowheads="1"/>
          </p:cNvSpPr>
          <p:nvPr>
            <p:ph type="title"/>
          </p:nvPr>
        </p:nvSpPr>
        <p:spPr>
          <a:xfrm>
            <a:off x="684213" y="188913"/>
            <a:ext cx="8229600" cy="647700"/>
          </a:xfrm>
        </p:spPr>
        <p:txBody>
          <a:bodyPr/>
          <a:lstStyle/>
          <a:p>
            <a:r>
              <a:rPr lang="en-US" sz="2400" smtClean="0">
                <a:solidFill>
                  <a:srgbClr val="FF0000"/>
                </a:solidFill>
                <a:latin typeface="Arial" charset="0"/>
                <a:cs typeface="Arial" charset="0"/>
              </a:rPr>
              <a:t>ALE USED TO DEMULTIPLEX ADDRESS/DATA BUS</a:t>
            </a:r>
          </a:p>
        </p:txBody>
      </p:sp>
      <p:pic>
        <p:nvPicPr>
          <p:cNvPr id="29699" name="Picture 11"/>
          <p:cNvPicPr>
            <a:picLocks noGrp="1" noChangeAspect="1" noChangeArrowheads="1"/>
          </p:cNvPicPr>
          <p:nvPr>
            <p:ph idx="1"/>
          </p:nvPr>
        </p:nvPicPr>
        <p:blipFill>
          <a:blip r:embed="rId2"/>
          <a:srcRect/>
          <a:stretch>
            <a:fillRect/>
          </a:stretch>
        </p:blipFill>
        <p:spPr>
          <a:xfrm>
            <a:off x="2836863" y="1600200"/>
            <a:ext cx="3470275" cy="4525963"/>
          </a:xfrm>
          <a:noFill/>
        </p:spPr>
      </p:pic>
      <p:sp>
        <p:nvSpPr>
          <p:cNvPr id="4" name="Slide Number Placeholder 4"/>
          <p:cNvSpPr>
            <a:spLocks noGrp="1"/>
          </p:cNvSpPr>
          <p:nvPr>
            <p:ph type="sldNum" sz="quarter" idx="12"/>
          </p:nvPr>
        </p:nvSpPr>
        <p:spPr/>
        <p:txBody>
          <a:bodyPr/>
          <a:lstStyle/>
          <a:p>
            <a:pPr>
              <a:defRPr/>
            </a:pPr>
            <a:fld id="{BC51A5A7-DF41-4153-92E9-709760086A80}" type="slidenum">
              <a:rPr lang="en-US"/>
              <a:pPr>
                <a:defRPr/>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7109"/>
                                        </p:tgtEl>
                                        <p:attrNameLst>
                                          <p:attrName>style.visibility</p:attrName>
                                        </p:attrNameLst>
                                      </p:cBhvr>
                                      <p:to>
                                        <p:strVal val="visible"/>
                                      </p:to>
                                    </p:set>
                                    <p:anim calcmode="lin" valueType="num">
                                      <p:cBhvr>
                                        <p:cTn id="7" dur="1000" fill="hold"/>
                                        <p:tgtEl>
                                          <p:spTgt spid="47109"/>
                                        </p:tgtEl>
                                        <p:attrNameLst>
                                          <p:attrName>ppt_x</p:attrName>
                                        </p:attrNameLst>
                                      </p:cBhvr>
                                      <p:tavLst>
                                        <p:tav tm="0">
                                          <p:val>
                                            <p:strVal val="#ppt_x-.2"/>
                                          </p:val>
                                        </p:tav>
                                        <p:tav tm="100000">
                                          <p:val>
                                            <p:strVal val="#ppt_x"/>
                                          </p:val>
                                        </p:tav>
                                      </p:tavLst>
                                    </p:anim>
                                    <p:anim calcmode="lin" valueType="num">
                                      <p:cBhvr>
                                        <p:cTn id="8" dur="1000" fill="hold"/>
                                        <p:tgtEl>
                                          <p:spTgt spid="47109"/>
                                        </p:tgtEl>
                                        <p:attrNameLst>
                                          <p:attrName>ppt_y</p:attrName>
                                        </p:attrNameLst>
                                      </p:cBhvr>
                                      <p:tavLst>
                                        <p:tav tm="0">
                                          <p:val>
                                            <p:strVal val="#ppt_y"/>
                                          </p:val>
                                        </p:tav>
                                        <p:tav tm="100000">
                                          <p:val>
                                            <p:strVal val="#ppt_y"/>
                                          </p:val>
                                        </p:tav>
                                      </p:tavLst>
                                    </p:anim>
                                    <p:animEffect transition="in" filter="wipe(right)" prLst="gradientSize: 0.1">
                                      <p:cBhvr>
                                        <p:cTn id="9" dur="1000"/>
                                        <p:tgtEl>
                                          <p:spTgt spid="47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31800" y="260350"/>
            <a:ext cx="8229600" cy="585788"/>
          </a:xfrm>
          <a:effectLst>
            <a:outerShdw dist="35921" dir="2700000" algn="ctr" rotWithShape="0">
              <a:schemeClr val="bg2"/>
            </a:outerShdw>
          </a:effectLst>
        </p:spPr>
        <p:txBody>
          <a:bodyPr rtlCol="0">
            <a:normAutofit/>
          </a:bodyPr>
          <a:lstStyle/>
          <a:p>
            <a:pPr fontAlgn="auto">
              <a:spcAft>
                <a:spcPts val="0"/>
              </a:spcAft>
              <a:defRPr/>
            </a:pPr>
            <a:r>
              <a:rPr lang="en-US" sz="2800" dirty="0" smtClean="0">
                <a:solidFill>
                  <a:srgbClr val="FF0000"/>
                </a:solidFill>
                <a:latin typeface="Arial" pitchFamily="34" charset="0"/>
                <a:cs typeface="Arial" pitchFamily="34" charset="0"/>
              </a:rPr>
              <a:t>CONTROL AND STATUS SIGNALS</a:t>
            </a:r>
          </a:p>
        </p:txBody>
      </p:sp>
      <p:sp>
        <p:nvSpPr>
          <p:cNvPr id="30723" name="Rectangle 3"/>
          <p:cNvSpPr>
            <a:spLocks noGrp="1" noChangeArrowheads="1"/>
          </p:cNvSpPr>
          <p:nvPr>
            <p:ph idx="1"/>
          </p:nvPr>
        </p:nvSpPr>
        <p:spPr>
          <a:xfrm>
            <a:off x="395288" y="844550"/>
            <a:ext cx="8305800" cy="5105400"/>
          </a:xfrm>
        </p:spPr>
        <p:txBody>
          <a:bodyPr/>
          <a:lstStyle/>
          <a:p>
            <a:pPr algn="just">
              <a:lnSpc>
                <a:spcPct val="90000"/>
              </a:lnSpc>
            </a:pPr>
            <a:r>
              <a:rPr lang="en-US" sz="2400" smtClean="0">
                <a:latin typeface="Arial" charset="0"/>
                <a:cs typeface="Arial" charset="0"/>
              </a:rPr>
              <a:t>Signals:</a:t>
            </a:r>
          </a:p>
          <a:p>
            <a:pPr lvl="1" algn="just">
              <a:lnSpc>
                <a:spcPct val="90000"/>
              </a:lnSpc>
            </a:pPr>
            <a:r>
              <a:rPr lang="en-US" sz="2400" smtClean="0">
                <a:solidFill>
                  <a:srgbClr val="000000"/>
                </a:solidFill>
                <a:latin typeface="Arial" charset="0"/>
                <a:cs typeface="Arial" charset="0"/>
              </a:rPr>
              <a:t>RD – Read (active low).  To indicate that the I/O or memory selected is to be read and data are available on the bus.</a:t>
            </a:r>
          </a:p>
          <a:p>
            <a:pPr lvl="1" algn="just">
              <a:lnSpc>
                <a:spcPct val="90000"/>
              </a:lnSpc>
            </a:pPr>
            <a:r>
              <a:rPr lang="en-US" sz="2400" smtClean="0">
                <a:solidFill>
                  <a:srgbClr val="000000"/>
                </a:solidFill>
                <a:latin typeface="Arial" charset="0"/>
                <a:cs typeface="Arial" charset="0"/>
              </a:rPr>
              <a:t>WR – Write: Active low.  This is to indicate that the data available on the bus are to be written to memory or I/O ports.</a:t>
            </a:r>
          </a:p>
          <a:p>
            <a:pPr lvl="1" algn="just">
              <a:lnSpc>
                <a:spcPct val="90000"/>
              </a:lnSpc>
            </a:pPr>
            <a:r>
              <a:rPr lang="en-US" sz="2400" smtClean="0">
                <a:solidFill>
                  <a:srgbClr val="000000"/>
                </a:solidFill>
                <a:latin typeface="Arial" charset="0"/>
                <a:cs typeface="Arial" charset="0"/>
              </a:rPr>
              <a:t>IO/M – To differentiate I/O operation of memory operations. </a:t>
            </a:r>
          </a:p>
          <a:p>
            <a:pPr lvl="2" algn="just">
              <a:lnSpc>
                <a:spcPct val="90000"/>
              </a:lnSpc>
            </a:pPr>
            <a:r>
              <a:rPr lang="en-US" smtClean="0">
                <a:latin typeface="Arial" charset="0"/>
                <a:cs typeface="Arial" charset="0"/>
              </a:rPr>
              <a:t>‘0’ - indicates a memory operation.</a:t>
            </a:r>
          </a:p>
          <a:p>
            <a:pPr lvl="2" algn="just">
              <a:lnSpc>
                <a:spcPct val="90000"/>
              </a:lnSpc>
            </a:pPr>
            <a:r>
              <a:rPr lang="en-US" smtClean="0">
                <a:latin typeface="Arial" charset="0"/>
                <a:cs typeface="Arial" charset="0"/>
              </a:rPr>
              <a:t>‘1’-indicates an I/O operation. </a:t>
            </a:r>
          </a:p>
          <a:p>
            <a:pPr lvl="1" algn="just">
              <a:lnSpc>
                <a:spcPct val="90000"/>
              </a:lnSpc>
            </a:pPr>
            <a:r>
              <a:rPr lang="en-US" sz="2400" smtClean="0">
                <a:solidFill>
                  <a:srgbClr val="000000"/>
                </a:solidFill>
                <a:latin typeface="Arial" charset="0"/>
                <a:cs typeface="Arial" charset="0"/>
              </a:rPr>
              <a:t>IO/M combined with RD and WR to generate I/O and memory control signals.</a:t>
            </a:r>
          </a:p>
          <a:p>
            <a:pPr lvl="1" algn="just">
              <a:lnSpc>
                <a:spcPct val="90000"/>
              </a:lnSpc>
            </a:pPr>
            <a:r>
              <a:rPr lang="en-US" sz="2400" smtClean="0">
                <a:solidFill>
                  <a:srgbClr val="000000"/>
                </a:solidFill>
                <a:latin typeface="Arial" charset="0"/>
                <a:cs typeface="Arial" charset="0"/>
              </a:rPr>
              <a:t>S1 and S0: Status signals, similar to IO/M, can identify various operations as shown on the following table </a:t>
            </a:r>
            <a:r>
              <a:rPr lang="en-US" sz="2400" smtClean="0"/>
              <a:t>:</a:t>
            </a:r>
          </a:p>
        </p:txBody>
      </p:sp>
      <p:sp>
        <p:nvSpPr>
          <p:cNvPr id="11" name="Slide Number Placeholder 4"/>
          <p:cNvSpPr>
            <a:spLocks noGrp="1"/>
          </p:cNvSpPr>
          <p:nvPr>
            <p:ph type="sldNum" sz="quarter" idx="12"/>
          </p:nvPr>
        </p:nvSpPr>
        <p:spPr/>
        <p:txBody>
          <a:bodyPr/>
          <a:lstStyle/>
          <a:p>
            <a:pPr>
              <a:defRPr/>
            </a:pPr>
            <a:fld id="{4D9CF100-92B7-4097-AF96-515D9DFE1C48}" type="slidenum">
              <a:rPr lang="en-US"/>
              <a:pPr>
                <a:defRPr/>
              </a:pPr>
              <a:t>28</a:t>
            </a:fld>
            <a:endParaRPr lang="en-US"/>
          </a:p>
        </p:txBody>
      </p:sp>
      <p:sp>
        <p:nvSpPr>
          <p:cNvPr id="30725" name="Line 7"/>
          <p:cNvSpPr>
            <a:spLocks noChangeShapeType="1"/>
          </p:cNvSpPr>
          <p:nvPr/>
        </p:nvSpPr>
        <p:spPr bwMode="auto">
          <a:xfrm>
            <a:off x="1258888" y="1304925"/>
            <a:ext cx="323850" cy="0"/>
          </a:xfrm>
          <a:prstGeom prst="line">
            <a:avLst/>
          </a:prstGeom>
          <a:noFill/>
          <a:ln w="38100">
            <a:solidFill>
              <a:schemeClr val="folHlink"/>
            </a:solidFill>
            <a:round/>
            <a:headEnd/>
            <a:tailEnd/>
          </a:ln>
        </p:spPr>
        <p:txBody>
          <a:bodyPr/>
          <a:lstStyle/>
          <a:p>
            <a:endParaRPr lang="en-US"/>
          </a:p>
        </p:txBody>
      </p:sp>
      <p:sp>
        <p:nvSpPr>
          <p:cNvPr id="30726" name="Line 9"/>
          <p:cNvSpPr>
            <a:spLocks noChangeShapeType="1"/>
          </p:cNvSpPr>
          <p:nvPr/>
        </p:nvSpPr>
        <p:spPr bwMode="auto">
          <a:xfrm>
            <a:off x="1692275" y="4941888"/>
            <a:ext cx="179388" cy="0"/>
          </a:xfrm>
          <a:prstGeom prst="line">
            <a:avLst/>
          </a:prstGeom>
          <a:noFill/>
          <a:ln w="38100">
            <a:solidFill>
              <a:schemeClr val="folHlink"/>
            </a:solidFill>
            <a:round/>
            <a:headEnd/>
            <a:tailEnd/>
          </a:ln>
        </p:spPr>
        <p:txBody>
          <a:bodyPr/>
          <a:lstStyle/>
          <a:p>
            <a:endParaRPr lang="en-US"/>
          </a:p>
        </p:txBody>
      </p:sp>
      <p:sp>
        <p:nvSpPr>
          <p:cNvPr id="30727" name="Line 15"/>
          <p:cNvSpPr>
            <a:spLocks noChangeShapeType="1"/>
          </p:cNvSpPr>
          <p:nvPr/>
        </p:nvSpPr>
        <p:spPr bwMode="auto">
          <a:xfrm>
            <a:off x="4176713" y="4941888"/>
            <a:ext cx="358775" cy="0"/>
          </a:xfrm>
          <a:prstGeom prst="line">
            <a:avLst/>
          </a:prstGeom>
          <a:noFill/>
          <a:ln w="38100">
            <a:solidFill>
              <a:schemeClr val="folHlink"/>
            </a:solidFill>
            <a:round/>
            <a:headEnd/>
            <a:tailEnd/>
          </a:ln>
        </p:spPr>
        <p:txBody>
          <a:bodyPr/>
          <a:lstStyle/>
          <a:p>
            <a:endParaRPr lang="en-US"/>
          </a:p>
        </p:txBody>
      </p:sp>
      <p:sp>
        <p:nvSpPr>
          <p:cNvPr id="30728" name="Line 16"/>
          <p:cNvSpPr>
            <a:spLocks noChangeShapeType="1"/>
          </p:cNvSpPr>
          <p:nvPr/>
        </p:nvSpPr>
        <p:spPr bwMode="auto">
          <a:xfrm flipH="1" flipV="1">
            <a:off x="5327650" y="4905375"/>
            <a:ext cx="504825" cy="0"/>
          </a:xfrm>
          <a:prstGeom prst="line">
            <a:avLst/>
          </a:prstGeom>
          <a:noFill/>
          <a:ln w="38100">
            <a:solidFill>
              <a:schemeClr val="folHlink"/>
            </a:solidFill>
            <a:round/>
            <a:headEnd/>
            <a:tailEnd/>
          </a:ln>
        </p:spPr>
        <p:txBody>
          <a:bodyPr/>
          <a:lstStyle/>
          <a:p>
            <a:endParaRPr lang="en-US"/>
          </a:p>
        </p:txBody>
      </p:sp>
      <p:sp>
        <p:nvSpPr>
          <p:cNvPr id="30729" name="Line 18"/>
          <p:cNvSpPr>
            <a:spLocks noChangeShapeType="1"/>
          </p:cNvSpPr>
          <p:nvPr/>
        </p:nvSpPr>
        <p:spPr bwMode="auto">
          <a:xfrm>
            <a:off x="1258888" y="2349500"/>
            <a:ext cx="323850" cy="0"/>
          </a:xfrm>
          <a:prstGeom prst="line">
            <a:avLst/>
          </a:prstGeom>
          <a:noFill/>
          <a:ln w="38100">
            <a:solidFill>
              <a:schemeClr val="folHlink"/>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76263" y="188913"/>
            <a:ext cx="8229600" cy="863600"/>
          </a:xfrm>
          <a:effectLst>
            <a:outerShdw dist="35921" dir="2700000" algn="ctr" rotWithShape="0">
              <a:schemeClr val="bg2"/>
            </a:outerShdw>
          </a:effectLst>
        </p:spPr>
        <p:txBody>
          <a:bodyPr rtlCol="0">
            <a:normAutofit fontScale="90000"/>
          </a:bodyPr>
          <a:lstStyle/>
          <a:p>
            <a:pPr fontAlgn="auto">
              <a:spcAft>
                <a:spcPts val="0"/>
              </a:spcAft>
              <a:defRPr/>
            </a:pPr>
            <a:r>
              <a:rPr lang="en-US" dirty="0" smtClean="0">
                <a:solidFill>
                  <a:srgbClr val="C00000"/>
                </a:solidFill>
                <a:latin typeface="Arial" pitchFamily="34" charset="0"/>
                <a:cs typeface="Arial" pitchFamily="34" charset="0"/>
              </a:rPr>
              <a:t>CONTROL AND STATUS SIGNALS.</a:t>
            </a:r>
          </a:p>
        </p:txBody>
      </p:sp>
      <p:pic>
        <p:nvPicPr>
          <p:cNvPr id="31747" name="Picture 9"/>
          <p:cNvPicPr>
            <a:picLocks noGrp="1" noChangeAspect="1" noChangeArrowheads="1"/>
          </p:cNvPicPr>
          <p:nvPr>
            <p:ph idx="1"/>
          </p:nvPr>
        </p:nvPicPr>
        <p:blipFill>
          <a:blip r:embed="rId2"/>
          <a:srcRect/>
          <a:stretch>
            <a:fillRect/>
          </a:stretch>
        </p:blipFill>
        <p:spPr>
          <a:xfrm>
            <a:off x="527050" y="1600200"/>
            <a:ext cx="8089900" cy="4525963"/>
          </a:xfrm>
          <a:noFill/>
        </p:spPr>
      </p:pic>
      <p:sp>
        <p:nvSpPr>
          <p:cNvPr id="4" name="Slide Number Placeholder 4"/>
          <p:cNvSpPr>
            <a:spLocks noGrp="1"/>
          </p:cNvSpPr>
          <p:nvPr>
            <p:ph type="sldNum" sz="quarter" idx="12"/>
          </p:nvPr>
        </p:nvSpPr>
        <p:spPr/>
        <p:txBody>
          <a:bodyPr/>
          <a:lstStyle/>
          <a:p>
            <a:pPr>
              <a:defRPr/>
            </a:pPr>
            <a:fld id="{488B1AEE-32E9-4D36-843D-5D14F0F3AF73}" type="slidenum">
              <a:rPr lang="en-US"/>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fontScale="90000"/>
          </a:bodyPr>
          <a:lstStyle/>
          <a:p>
            <a:pPr fontAlgn="auto">
              <a:spcAft>
                <a:spcPts val="0"/>
              </a:spcAft>
              <a:defRPr/>
            </a:pPr>
            <a:r>
              <a:rPr lang="en-US" dirty="0" smtClean="0">
                <a:solidFill>
                  <a:srgbClr val="FF0000"/>
                </a:solidFill>
              </a:rPr>
              <a:t>                                                  </a:t>
            </a:r>
            <a:r>
              <a:rPr lang="en-US" sz="4900" dirty="0" smtClean="0">
                <a:solidFill>
                  <a:srgbClr val="FF0000"/>
                </a:solidFill>
              </a:rPr>
              <a:t>INTRODUCTION</a:t>
            </a:r>
            <a:endParaRPr lang="en-US" sz="4900" dirty="0">
              <a:solidFill>
                <a:srgbClr val="FF0000"/>
              </a:solidFill>
            </a:endParaRPr>
          </a:p>
        </p:txBody>
      </p:sp>
      <p:sp>
        <p:nvSpPr>
          <p:cNvPr id="5123" name="Content Placeholder 3"/>
          <p:cNvSpPr>
            <a:spLocks noGrp="1"/>
          </p:cNvSpPr>
          <p:nvPr>
            <p:ph idx="1"/>
          </p:nvPr>
        </p:nvSpPr>
        <p:spPr/>
        <p:txBody>
          <a:bodyPr/>
          <a:lstStyle/>
          <a:p>
            <a:pPr algn="just"/>
            <a:r>
              <a:rPr lang="en-US" sz="2400" smtClean="0">
                <a:latin typeface="Arial" charset="0"/>
                <a:cs typeface="Arial" charset="0"/>
              </a:rPr>
              <a:t>A microprocessor is the most important unit within a computer system and is responsible for processing the unique set of instructions and processes. A microprocessor is designed to execute logical and computational tasks with typical operations such as addition/subtraction, inter processing and device communication, input/output management, etc. A microprocessor is composed of integrated circuits that hold thousands of transistors; exactly how many depends on its relative computing power.</a:t>
            </a:r>
          </a:p>
        </p:txBody>
      </p:sp>
      <p:sp>
        <p:nvSpPr>
          <p:cNvPr id="2" name="Slide Number Placeholder 1"/>
          <p:cNvSpPr>
            <a:spLocks noGrp="1"/>
          </p:cNvSpPr>
          <p:nvPr>
            <p:ph type="sldNum" sz="quarter" idx="12"/>
          </p:nvPr>
        </p:nvSpPr>
        <p:spPr/>
        <p:txBody>
          <a:bodyPr/>
          <a:lstStyle/>
          <a:p>
            <a:pPr>
              <a:defRPr/>
            </a:pPr>
            <a:fld id="{E708F4E6-1E1B-4C25-AD40-6460B525C357}" type="slidenum">
              <a:rPr lang="en-US"/>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15888"/>
            <a:ext cx="8229600" cy="446087"/>
          </a:xfrm>
          <a:effectLst>
            <a:outerShdw dist="35921" dir="2700000" algn="ctr" rotWithShape="0">
              <a:schemeClr val="bg2"/>
            </a:outerShdw>
          </a:effectLst>
        </p:spPr>
        <p:txBody>
          <a:bodyPr rtlCol="0">
            <a:normAutofit fontScale="90000"/>
          </a:bodyPr>
          <a:lstStyle/>
          <a:p>
            <a:pPr fontAlgn="auto">
              <a:spcAft>
                <a:spcPts val="0"/>
              </a:spcAft>
              <a:defRPr/>
            </a:pPr>
            <a:r>
              <a:rPr lang="en-US" dirty="0" smtClean="0">
                <a:solidFill>
                  <a:srgbClr val="C00000"/>
                </a:solidFill>
                <a:latin typeface="Arial" pitchFamily="34" charset="0"/>
                <a:cs typeface="Arial" pitchFamily="34" charset="0"/>
              </a:rPr>
              <a:t>INTERRUPT SIGNALS</a:t>
            </a:r>
          </a:p>
        </p:txBody>
      </p:sp>
      <p:sp>
        <p:nvSpPr>
          <p:cNvPr id="28675" name="Rectangle 3"/>
          <p:cNvSpPr>
            <a:spLocks noGrp="1" noChangeArrowheads="1"/>
          </p:cNvSpPr>
          <p:nvPr>
            <p:ph type="body" sz="half" idx="1"/>
          </p:nvPr>
        </p:nvSpPr>
        <p:spPr>
          <a:xfrm>
            <a:off x="215900" y="728663"/>
            <a:ext cx="7924800" cy="533400"/>
          </a:xfrm>
        </p:spPr>
        <p:txBody>
          <a:bodyPr rtlCol="0">
            <a:normAutofit fontScale="92500" lnSpcReduction="20000"/>
          </a:bodyPr>
          <a:lstStyle/>
          <a:p>
            <a:pPr fontAlgn="auto">
              <a:lnSpc>
                <a:spcPct val="80000"/>
              </a:lnSpc>
              <a:spcAft>
                <a:spcPts val="0"/>
              </a:spcAft>
              <a:buFont typeface="Arial" pitchFamily="34" charset="0"/>
              <a:buChar char="•"/>
              <a:defRPr/>
            </a:pPr>
            <a:r>
              <a:rPr lang="en-US" sz="2400" dirty="0" smtClean="0">
                <a:latin typeface="Arial" pitchFamily="34" charset="0"/>
                <a:cs typeface="Arial" pitchFamily="34" charset="0"/>
              </a:rPr>
              <a:t>8085 </a:t>
            </a:r>
            <a:r>
              <a:rPr lang="el-GR" sz="2400" dirty="0" smtClean="0">
                <a:latin typeface="Arial" pitchFamily="34" charset="0"/>
                <a:cs typeface="Arial" pitchFamily="34" charset="0"/>
              </a:rPr>
              <a:t>μ</a:t>
            </a:r>
            <a:r>
              <a:rPr lang="en-US" sz="2400" dirty="0" smtClean="0">
                <a:latin typeface="Arial" pitchFamily="34" charset="0"/>
                <a:cs typeface="Arial" pitchFamily="34" charset="0"/>
              </a:rPr>
              <a:t>p has several interrupt signals as shown in the following table.</a:t>
            </a:r>
          </a:p>
          <a:p>
            <a:pPr fontAlgn="auto">
              <a:lnSpc>
                <a:spcPct val="80000"/>
              </a:lnSpc>
              <a:spcAft>
                <a:spcPts val="0"/>
              </a:spcAft>
              <a:buFont typeface="Arial" pitchFamily="34" charset="0"/>
              <a:buChar char="•"/>
              <a:defRPr/>
            </a:pPr>
            <a:endParaRPr lang="en-US" sz="2400" dirty="0" smtClean="0"/>
          </a:p>
        </p:txBody>
      </p:sp>
      <p:pic>
        <p:nvPicPr>
          <p:cNvPr id="32772" name="Picture 7"/>
          <p:cNvPicPr>
            <a:picLocks noGrp="1" noChangeAspect="1" noChangeArrowheads="1"/>
          </p:cNvPicPr>
          <p:nvPr>
            <p:ph sz="half" idx="2"/>
          </p:nvPr>
        </p:nvPicPr>
        <p:blipFill>
          <a:blip r:embed="rId2"/>
          <a:srcRect/>
          <a:stretch>
            <a:fillRect/>
          </a:stretch>
        </p:blipFill>
        <p:spPr>
          <a:xfrm>
            <a:off x="179388" y="1520825"/>
            <a:ext cx="8785225" cy="5076825"/>
          </a:xfrm>
          <a:noFill/>
        </p:spPr>
      </p:pic>
      <p:sp>
        <p:nvSpPr>
          <p:cNvPr id="5" name="Slide Number Placeholder 5"/>
          <p:cNvSpPr>
            <a:spLocks noGrp="1"/>
          </p:cNvSpPr>
          <p:nvPr>
            <p:ph type="sldNum" sz="quarter" idx="11"/>
          </p:nvPr>
        </p:nvSpPr>
        <p:spPr/>
        <p:txBody>
          <a:bodyPr/>
          <a:lstStyle/>
          <a:p>
            <a:pPr>
              <a:defRPr/>
            </a:pPr>
            <a:fld id="{3C1547E1-D59A-4734-812B-E656592A09F5}" type="slidenum">
              <a:rPr lang="en-US"/>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03238" y="1773238"/>
            <a:ext cx="2592387" cy="828675"/>
          </a:xfrm>
          <a:effectLst>
            <a:outerShdw dist="35921" dir="2700000" algn="ctr" rotWithShape="0">
              <a:schemeClr val="bg2"/>
            </a:outerShdw>
          </a:effectLst>
        </p:spPr>
        <p:txBody>
          <a:bodyPr rtlCol="0">
            <a:normAutofit/>
          </a:bodyPr>
          <a:lstStyle/>
          <a:p>
            <a:pPr fontAlgn="auto">
              <a:spcAft>
                <a:spcPts val="0"/>
              </a:spcAft>
              <a:defRPr/>
            </a:pPr>
            <a:r>
              <a:rPr lang="en-US" sz="2400" dirty="0" smtClean="0">
                <a:solidFill>
                  <a:schemeClr val="bg1"/>
                </a:solidFill>
                <a:latin typeface="Arial" pitchFamily="34" charset="0"/>
                <a:cs typeface="Arial" pitchFamily="34" charset="0"/>
              </a:rPr>
              <a:t>Interrupt Vectors</a:t>
            </a:r>
          </a:p>
        </p:txBody>
      </p:sp>
      <p:pic>
        <p:nvPicPr>
          <p:cNvPr id="33795" name="Picture 3"/>
          <p:cNvPicPr>
            <a:picLocks noGrp="1" noChangeAspect="1" noChangeArrowheads="1"/>
          </p:cNvPicPr>
          <p:nvPr>
            <p:ph sz="half" idx="1"/>
          </p:nvPr>
        </p:nvPicPr>
        <p:blipFill>
          <a:blip r:embed="rId2"/>
          <a:srcRect/>
          <a:stretch>
            <a:fillRect/>
          </a:stretch>
        </p:blipFill>
        <p:spPr>
          <a:xfrm>
            <a:off x="3167063" y="0"/>
            <a:ext cx="5472112" cy="6858000"/>
          </a:xfrm>
          <a:noFill/>
          <a:ln>
            <a:solidFill>
              <a:srgbClr val="CC0066"/>
            </a:solidFill>
          </a:ln>
        </p:spPr>
      </p:pic>
      <p:sp>
        <p:nvSpPr>
          <p:cNvPr id="4" name="Slide Number Placeholder 5"/>
          <p:cNvSpPr>
            <a:spLocks noGrp="1"/>
          </p:cNvSpPr>
          <p:nvPr>
            <p:ph type="sldNum" sz="quarter" idx="12"/>
          </p:nvPr>
        </p:nvSpPr>
        <p:spPr/>
        <p:txBody>
          <a:bodyPr/>
          <a:lstStyle/>
          <a:p>
            <a:pPr>
              <a:defRPr/>
            </a:pPr>
            <a:fld id="{059A443E-523E-4F5A-BA9E-CDA7F3084F33}" type="slidenum">
              <a:rPr lang="en-US"/>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31800" y="0"/>
            <a:ext cx="8229600" cy="936625"/>
          </a:xfrm>
          <a:effectLst>
            <a:outerShdw dist="35921" dir="2700000" algn="ctr" rotWithShape="0">
              <a:schemeClr val="bg2"/>
            </a:outerShdw>
          </a:effectLst>
        </p:spPr>
        <p:txBody>
          <a:bodyPr rtlCol="0">
            <a:normAutofit/>
          </a:bodyPr>
          <a:lstStyle/>
          <a:p>
            <a:pPr algn="l" fontAlgn="auto">
              <a:spcAft>
                <a:spcPts val="0"/>
              </a:spcAft>
              <a:defRPr/>
            </a:pPr>
            <a:r>
              <a:rPr lang="en-US" sz="2400" dirty="0" smtClean="0">
                <a:solidFill>
                  <a:srgbClr val="FF0000"/>
                </a:solidFill>
                <a:latin typeface="Arial" pitchFamily="34" charset="0"/>
                <a:cs typeface="Arial" pitchFamily="34" charset="0"/>
              </a:rPr>
              <a:t>A circuit that causes an RST4 instruction (E7) to be executed in response to INTR.</a:t>
            </a:r>
          </a:p>
        </p:txBody>
      </p:sp>
      <p:sp>
        <p:nvSpPr>
          <p:cNvPr id="34819" name="Rectangle 3"/>
          <p:cNvSpPr>
            <a:spLocks noGrp="1" noChangeArrowheads="1"/>
          </p:cNvSpPr>
          <p:nvPr>
            <p:ph type="body" sz="half" idx="1"/>
          </p:nvPr>
        </p:nvSpPr>
        <p:spPr>
          <a:xfrm>
            <a:off x="0" y="1304925"/>
            <a:ext cx="2771775" cy="4032250"/>
          </a:xfrm>
        </p:spPr>
        <p:txBody>
          <a:bodyPr/>
          <a:lstStyle/>
          <a:p>
            <a:pPr algn="just">
              <a:lnSpc>
                <a:spcPct val="90000"/>
              </a:lnSpc>
            </a:pPr>
            <a:r>
              <a:rPr lang="en-US" sz="2400" smtClean="0">
                <a:latin typeface="Arial" charset="0"/>
                <a:cs typeface="Arial" charset="0"/>
              </a:rPr>
              <a:t>When INTR is asserted, 8085 response with INTA pulse.  </a:t>
            </a:r>
          </a:p>
          <a:p>
            <a:pPr algn="just">
              <a:lnSpc>
                <a:spcPct val="90000"/>
              </a:lnSpc>
            </a:pPr>
            <a:r>
              <a:rPr lang="en-US" sz="2400" smtClean="0">
                <a:latin typeface="Arial" charset="0"/>
                <a:cs typeface="Arial" charset="0"/>
              </a:rPr>
              <a:t>During INTA pulse, 8085 expect to see an instruction applied to its data bus.</a:t>
            </a:r>
          </a:p>
        </p:txBody>
      </p:sp>
      <p:pic>
        <p:nvPicPr>
          <p:cNvPr id="34820" name="Picture 9"/>
          <p:cNvPicPr>
            <a:picLocks noGrp="1" noChangeAspect="1" noChangeArrowheads="1"/>
          </p:cNvPicPr>
          <p:nvPr>
            <p:ph sz="half" idx="2"/>
          </p:nvPr>
        </p:nvPicPr>
        <p:blipFill>
          <a:blip r:embed="rId2"/>
          <a:srcRect/>
          <a:stretch>
            <a:fillRect/>
          </a:stretch>
        </p:blipFill>
        <p:spPr>
          <a:xfrm>
            <a:off x="3095625" y="1125538"/>
            <a:ext cx="5976938" cy="5473700"/>
          </a:xfrm>
          <a:noFill/>
        </p:spPr>
      </p:pic>
      <p:sp>
        <p:nvSpPr>
          <p:cNvPr id="7" name="Slide Number Placeholder 5"/>
          <p:cNvSpPr>
            <a:spLocks noGrp="1"/>
          </p:cNvSpPr>
          <p:nvPr>
            <p:ph type="sldNum" sz="quarter" idx="11"/>
          </p:nvPr>
        </p:nvSpPr>
        <p:spPr/>
        <p:txBody>
          <a:bodyPr/>
          <a:lstStyle/>
          <a:p>
            <a:pPr>
              <a:defRPr/>
            </a:pPr>
            <a:fld id="{10C4B820-903D-4455-A3BA-D344186E0D98}" type="slidenum">
              <a:rPr lang="en-US"/>
              <a:pPr>
                <a:defRPr/>
              </a:pPr>
              <a:t>32</a:t>
            </a:fld>
            <a:endParaRPr lang="en-US"/>
          </a:p>
        </p:txBody>
      </p:sp>
      <p:sp>
        <p:nvSpPr>
          <p:cNvPr id="34822" name="Line 10"/>
          <p:cNvSpPr>
            <a:spLocks noChangeShapeType="1"/>
          </p:cNvSpPr>
          <p:nvPr/>
        </p:nvSpPr>
        <p:spPr bwMode="auto">
          <a:xfrm>
            <a:off x="468313" y="2349500"/>
            <a:ext cx="755650" cy="0"/>
          </a:xfrm>
          <a:prstGeom prst="line">
            <a:avLst/>
          </a:prstGeom>
          <a:noFill/>
          <a:ln w="38100">
            <a:solidFill>
              <a:srgbClr val="000000"/>
            </a:solidFill>
            <a:round/>
            <a:headEnd/>
            <a:tailEnd/>
          </a:ln>
        </p:spPr>
        <p:txBody>
          <a:bodyPr/>
          <a:lstStyle/>
          <a:p>
            <a:endParaRPr lang="en-US"/>
          </a:p>
        </p:txBody>
      </p:sp>
      <p:sp>
        <p:nvSpPr>
          <p:cNvPr id="34823" name="Line 11"/>
          <p:cNvSpPr>
            <a:spLocks noChangeShapeType="1"/>
          </p:cNvSpPr>
          <p:nvPr/>
        </p:nvSpPr>
        <p:spPr bwMode="auto">
          <a:xfrm>
            <a:off x="1908175" y="2708275"/>
            <a:ext cx="755650" cy="0"/>
          </a:xfrm>
          <a:prstGeom prst="line">
            <a:avLst/>
          </a:prstGeom>
          <a:noFill/>
          <a:ln w="38100">
            <a:solidFill>
              <a:srgbClr val="0000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5"/>
          <p:cNvSpPr>
            <a:spLocks noGrp="1"/>
          </p:cNvSpPr>
          <p:nvPr>
            <p:ph type="title"/>
          </p:nvPr>
        </p:nvSpPr>
        <p:spPr/>
        <p:txBody>
          <a:bodyPr/>
          <a:lstStyle/>
          <a:p>
            <a:r>
              <a:rPr lang="en-US" smtClean="0">
                <a:solidFill>
                  <a:srgbClr val="FF0000"/>
                </a:solidFill>
              </a:rPr>
              <a:t>DATA TRANSFER TECHNIQUES</a:t>
            </a:r>
          </a:p>
        </p:txBody>
      </p:sp>
      <p:sp>
        <p:nvSpPr>
          <p:cNvPr id="35843" name="Content Placeholder 6"/>
          <p:cNvSpPr>
            <a:spLocks noGrp="1"/>
          </p:cNvSpPr>
          <p:nvPr>
            <p:ph idx="1"/>
          </p:nvPr>
        </p:nvSpPr>
        <p:spPr/>
        <p:txBody>
          <a:bodyPr/>
          <a:lstStyle/>
          <a:p>
            <a:pPr algn="just">
              <a:buFont typeface="Arial" charset="0"/>
              <a:buNone/>
            </a:pPr>
            <a:r>
              <a:rPr lang="en-US" sz="2400" smtClean="0"/>
              <a:t>     In which manner data is transferred from I/O from to microprocessor or m/m. basically here are two techniques of data transfer as:- </a:t>
            </a:r>
          </a:p>
          <a:p>
            <a:pPr algn="just">
              <a:buFont typeface="Wingdings" pitchFamily="2" charset="2"/>
              <a:buChar char="§"/>
            </a:pPr>
            <a:r>
              <a:rPr lang="en-US" sz="2400" smtClean="0"/>
              <a:t>Programmed Data Transfer</a:t>
            </a:r>
          </a:p>
          <a:p>
            <a:pPr algn="just">
              <a:buFont typeface="Wingdings" pitchFamily="2" charset="2"/>
              <a:buChar char="§"/>
            </a:pPr>
            <a:r>
              <a:rPr lang="en-US" sz="2400" smtClean="0"/>
              <a:t>DMA ( Direct Memory Access)</a:t>
            </a:r>
          </a:p>
          <a:p>
            <a:pPr algn="just">
              <a:buFont typeface="Arial" charset="0"/>
              <a:buNone/>
            </a:pPr>
            <a:r>
              <a:rPr lang="en-US" sz="2400" smtClean="0"/>
              <a:t>    If microprocessor is executing a sequence of instruction and then input output device send a request to communicate then it called interrupt so it also classified as a interrupt driven data transfer techniques </a:t>
            </a:r>
          </a:p>
        </p:txBody>
      </p:sp>
      <p:sp>
        <p:nvSpPr>
          <p:cNvPr id="5" name="Slide Number Placeholder 4"/>
          <p:cNvSpPr>
            <a:spLocks noGrp="1"/>
          </p:cNvSpPr>
          <p:nvPr>
            <p:ph type="sldNum" sz="quarter" idx="12"/>
          </p:nvPr>
        </p:nvSpPr>
        <p:spPr/>
        <p:txBody>
          <a:bodyPr/>
          <a:lstStyle/>
          <a:p>
            <a:pPr>
              <a:defRPr/>
            </a:pPr>
            <a:fld id="{005477B1-F2F9-4881-918E-8D96D5D0A62E}" type="slidenum">
              <a:rPr lang="en-US"/>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solidFill>
                  <a:srgbClr val="FF0000"/>
                </a:solidFill>
              </a:rPr>
              <a:t>PROGRAMMED DATA TRANSFER</a:t>
            </a:r>
          </a:p>
        </p:txBody>
      </p:sp>
      <p:sp>
        <p:nvSpPr>
          <p:cNvPr id="36867" name="Content Placeholder 2"/>
          <p:cNvSpPr>
            <a:spLocks noGrp="1"/>
          </p:cNvSpPr>
          <p:nvPr>
            <p:ph idx="1"/>
          </p:nvPr>
        </p:nvSpPr>
        <p:spPr/>
        <p:txBody>
          <a:bodyPr/>
          <a:lstStyle/>
          <a:p>
            <a:pPr algn="just">
              <a:buFont typeface="Arial" charset="0"/>
              <a:buNone/>
            </a:pPr>
            <a:r>
              <a:rPr lang="en-US" sz="2400" smtClean="0"/>
              <a:t>     Programmed data transfer transfers the data under the control of CPU. CPU takes place in every phase of transfer. It is separated in into two classes.</a:t>
            </a:r>
          </a:p>
          <a:p>
            <a:pPr algn="just">
              <a:buFont typeface="Wingdings" pitchFamily="2" charset="2"/>
              <a:buChar char="§"/>
            </a:pPr>
            <a:r>
              <a:rPr lang="en-US" sz="2400" smtClean="0"/>
              <a:t>Synchronous  data transfer</a:t>
            </a:r>
          </a:p>
          <a:p>
            <a:pPr algn="just">
              <a:buFont typeface="Wingdings" pitchFamily="2" charset="2"/>
              <a:buChar char="§"/>
            </a:pPr>
            <a:r>
              <a:rPr lang="en-US" sz="2400" smtClean="0"/>
              <a:t>Asynchronous data transfer</a:t>
            </a:r>
          </a:p>
          <a:p>
            <a:pPr algn="just">
              <a:buFont typeface="Arial" charset="0"/>
              <a:buNone/>
            </a:pPr>
            <a:endParaRPr lang="en-US" sz="2400" smtClean="0"/>
          </a:p>
          <a:p>
            <a:pPr algn="just">
              <a:buFont typeface="Arial" charset="0"/>
              <a:buNone/>
            </a:pPr>
            <a:r>
              <a:rPr lang="en-US" sz="2400" b="1" smtClean="0"/>
              <a:t>Synchronous data transfer  </a:t>
            </a:r>
          </a:p>
          <a:p>
            <a:pPr algn="just">
              <a:buFont typeface="Arial" charset="0"/>
              <a:buNone/>
            </a:pPr>
            <a:r>
              <a:rPr lang="en-US" sz="2400" smtClean="0"/>
              <a:t>    when sender and receiver  is connected to a same clock and both communicates at a time both have same speed is called synchronous data transfer. Both have information about the data transfer and ready at time for task.</a:t>
            </a:r>
          </a:p>
        </p:txBody>
      </p:sp>
      <p:sp>
        <p:nvSpPr>
          <p:cNvPr id="4" name="Slide Number Placeholder 3"/>
          <p:cNvSpPr>
            <a:spLocks noGrp="1"/>
          </p:cNvSpPr>
          <p:nvPr>
            <p:ph type="sldNum" sz="quarter" idx="12"/>
          </p:nvPr>
        </p:nvSpPr>
        <p:spPr/>
        <p:txBody>
          <a:bodyPr/>
          <a:lstStyle/>
          <a:p>
            <a:pPr>
              <a:defRPr/>
            </a:pPr>
            <a:fld id="{107BE281-ABF6-4D83-B678-2496D9D496E6}" type="slidenum">
              <a:rPr lang="en-US"/>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solidFill>
                  <a:srgbClr val="FF0000"/>
                </a:solidFill>
              </a:rPr>
              <a:t>ASYCHRONOUS  DATA TRANSFER</a:t>
            </a:r>
          </a:p>
        </p:txBody>
      </p:sp>
      <p:sp>
        <p:nvSpPr>
          <p:cNvPr id="37891" name="Content Placeholder 2"/>
          <p:cNvSpPr>
            <a:spLocks noGrp="1"/>
          </p:cNvSpPr>
          <p:nvPr>
            <p:ph idx="1"/>
          </p:nvPr>
        </p:nvSpPr>
        <p:spPr/>
        <p:txBody>
          <a:bodyPr/>
          <a:lstStyle/>
          <a:p>
            <a:pPr algn="just">
              <a:buFont typeface="Arial" charset="0"/>
              <a:buNone/>
            </a:pPr>
            <a:r>
              <a:rPr lang="en-US" sz="2400" smtClean="0"/>
              <a:t>    When sender and receiver have no same clock and receiver is unknown about the status of sender he has no information about the status of sender that is ready or not transfer . In this type transfer receiver has slow speed where sender is fast.  </a:t>
            </a:r>
          </a:p>
          <a:p>
            <a:pPr algn="just">
              <a:buFont typeface="Arial" charset="0"/>
              <a:buNone/>
            </a:pPr>
            <a:r>
              <a:rPr lang="en-US" sz="2400" smtClean="0"/>
              <a:t>               So when sender is ready to transfer a data it sends a signal to receiver that he is ready to transfer it is called a</a:t>
            </a:r>
          </a:p>
          <a:p>
            <a:pPr algn="just">
              <a:buFont typeface="Arial" charset="0"/>
              <a:buNone/>
            </a:pPr>
            <a:r>
              <a:rPr lang="en-US" sz="2400" smtClean="0"/>
              <a:t>   ” </a:t>
            </a:r>
            <a:r>
              <a:rPr lang="en-US" sz="2400" b="1" smtClean="0"/>
              <a:t>HANDSHAKING SIGNAL” </a:t>
            </a:r>
            <a:r>
              <a:rPr lang="en-US" sz="2400" smtClean="0"/>
              <a:t>and after getting this signal receiver start to receive the data.</a:t>
            </a:r>
          </a:p>
        </p:txBody>
      </p:sp>
      <p:sp>
        <p:nvSpPr>
          <p:cNvPr id="4" name="Slide Number Placeholder 3"/>
          <p:cNvSpPr>
            <a:spLocks noGrp="1"/>
          </p:cNvSpPr>
          <p:nvPr>
            <p:ph type="sldNum" sz="quarter" idx="12"/>
          </p:nvPr>
        </p:nvSpPr>
        <p:spPr/>
        <p:txBody>
          <a:bodyPr/>
          <a:lstStyle/>
          <a:p>
            <a:pPr>
              <a:defRPr/>
            </a:pPr>
            <a:fld id="{1BAA9954-CA5E-4FEF-948F-BCBFB0560D99}" type="slidenum">
              <a:rPr lang="en-US"/>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effectLst>
            <a:outerShdw dist="35921" dir="2700000" algn="ctr" rotWithShape="0">
              <a:schemeClr val="bg2"/>
            </a:outerShdw>
          </a:effectLst>
        </p:spPr>
        <p:txBody>
          <a:bodyPr rtlCol="0">
            <a:normAutofit/>
          </a:bodyPr>
          <a:lstStyle/>
          <a:p>
            <a:pPr fontAlgn="auto">
              <a:spcAft>
                <a:spcPts val="0"/>
              </a:spcAft>
              <a:defRPr/>
            </a:pPr>
            <a:r>
              <a:rPr lang="en-US" dirty="0" smtClean="0">
                <a:solidFill>
                  <a:srgbClr val="FF0000"/>
                </a:solidFill>
                <a:latin typeface="Arial" pitchFamily="34" charset="0"/>
                <a:cs typeface="Arial" pitchFamily="34" charset="0"/>
              </a:rPr>
              <a:t>Direct Memory Access (DMA)</a:t>
            </a:r>
          </a:p>
        </p:txBody>
      </p:sp>
      <p:sp>
        <p:nvSpPr>
          <p:cNvPr id="38915" name="Rectangle 3"/>
          <p:cNvSpPr>
            <a:spLocks noGrp="1" noChangeArrowheads="1"/>
          </p:cNvSpPr>
          <p:nvPr>
            <p:ph type="body" sz="half" idx="1"/>
          </p:nvPr>
        </p:nvSpPr>
        <p:spPr>
          <a:xfrm>
            <a:off x="287338" y="1341438"/>
            <a:ext cx="8064500" cy="5040312"/>
          </a:xfrm>
        </p:spPr>
        <p:txBody>
          <a:bodyPr/>
          <a:lstStyle/>
          <a:p>
            <a:pPr algn="just"/>
            <a:r>
              <a:rPr lang="en-US" sz="2400" smtClean="0">
                <a:latin typeface="Arial" charset="0"/>
                <a:cs typeface="Arial" charset="0"/>
              </a:rPr>
              <a:t>There is no control of CPU.</a:t>
            </a:r>
          </a:p>
          <a:p>
            <a:pPr algn="just"/>
            <a:r>
              <a:rPr lang="en-US" sz="2400" smtClean="0">
                <a:latin typeface="Arial" charset="0"/>
                <a:cs typeface="Arial" charset="0"/>
              </a:rPr>
              <a:t>DMA is an IO technique where external IO device requests the use of the MPU buses.</a:t>
            </a:r>
          </a:p>
          <a:p>
            <a:pPr algn="just"/>
            <a:r>
              <a:rPr lang="en-US" sz="2400" smtClean="0">
                <a:latin typeface="Arial" charset="0"/>
                <a:cs typeface="Arial" charset="0"/>
              </a:rPr>
              <a:t>Allows external IO devices to gain high speed access to the memory.</a:t>
            </a:r>
          </a:p>
          <a:p>
            <a:pPr lvl="1" algn="just"/>
            <a:r>
              <a:rPr lang="en-US" sz="2400" smtClean="0">
                <a:solidFill>
                  <a:srgbClr val="000000"/>
                </a:solidFill>
                <a:latin typeface="Arial" charset="0"/>
                <a:cs typeface="Arial" charset="0"/>
              </a:rPr>
              <a:t>Example of IO devices that use DMA: disk memory system. </a:t>
            </a:r>
          </a:p>
          <a:p>
            <a:pPr algn="just"/>
            <a:r>
              <a:rPr lang="en-US" sz="2400" smtClean="0">
                <a:latin typeface="Arial" charset="0"/>
                <a:cs typeface="Arial" charset="0"/>
              </a:rPr>
              <a:t>HOLD and HLDA are used for DMA. </a:t>
            </a:r>
          </a:p>
          <a:p>
            <a:pPr algn="just"/>
            <a:r>
              <a:rPr lang="en-US" sz="2400" smtClean="0">
                <a:latin typeface="Arial" charset="0"/>
                <a:cs typeface="Arial" charset="0"/>
              </a:rPr>
              <a:t>If HOLD=1, 8085 will place it address, data and control pins at their high-impedance.</a:t>
            </a:r>
          </a:p>
          <a:p>
            <a:pPr algn="just"/>
            <a:r>
              <a:rPr lang="en-US" sz="2400" smtClean="0">
                <a:latin typeface="Arial" charset="0"/>
                <a:cs typeface="Arial" charset="0"/>
              </a:rPr>
              <a:t>A DMA acknowledgement is signaled by HLDA=1. </a:t>
            </a:r>
          </a:p>
        </p:txBody>
      </p:sp>
      <p:sp>
        <p:nvSpPr>
          <p:cNvPr id="4" name="Slide Number Placeholder 5"/>
          <p:cNvSpPr>
            <a:spLocks noGrp="1"/>
          </p:cNvSpPr>
          <p:nvPr>
            <p:ph type="sldNum" sz="quarter" idx="11"/>
          </p:nvPr>
        </p:nvSpPr>
        <p:spPr/>
        <p:txBody>
          <a:bodyPr/>
          <a:lstStyle/>
          <a:p>
            <a:pPr>
              <a:defRPr/>
            </a:pPr>
            <a:fld id="{C415F41A-308A-409A-B051-6690C1B514AD}" type="slidenum">
              <a:rPr lang="en-US"/>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438400" y="2286000"/>
            <a:ext cx="4038600" cy="1143000"/>
          </a:xfrm>
        </p:spPr>
        <p:txBody>
          <a:bodyPr rtlCol="0">
            <a:normAutofit fontScale="90000"/>
          </a:bodyPr>
          <a:lstStyle/>
          <a:p>
            <a:pPr fontAlgn="auto">
              <a:spcAft>
                <a:spcPts val="0"/>
              </a:spcAft>
              <a:defRPr/>
            </a:pPr>
            <a:r>
              <a:rPr lang="en-US" sz="10700" b="1" dirty="0" smtClean="0">
                <a:solidFill>
                  <a:srgbClr val="C00000"/>
                </a:solidFill>
              </a:rPr>
              <a:t>THANK YOU</a:t>
            </a:r>
            <a:r>
              <a:rPr lang="en-US" dirty="0" smtClean="0"/>
              <a:t/>
            </a:r>
            <a:br>
              <a:rPr lang="en-US" dirty="0" smtClean="0"/>
            </a:br>
            <a:endParaRPr lang="en-US" dirty="0" smtClean="0"/>
          </a:p>
        </p:txBody>
      </p:sp>
      <p:sp>
        <p:nvSpPr>
          <p:cNvPr id="4" name="Slide Number Placeholder 5"/>
          <p:cNvSpPr>
            <a:spLocks noGrp="1"/>
          </p:cNvSpPr>
          <p:nvPr>
            <p:ph type="sldNum" sz="quarter" idx="12"/>
          </p:nvPr>
        </p:nvSpPr>
        <p:spPr/>
        <p:txBody>
          <a:bodyPr/>
          <a:lstStyle/>
          <a:p>
            <a:pPr>
              <a:defRPr/>
            </a:pPr>
            <a:fld id="{D8F0FB9C-1B00-4640-B331-A01A1D57B524}" type="slidenum">
              <a:rPr lang="en-US"/>
              <a:pPr>
                <a:defRPr/>
              </a:pPr>
              <a:t>37</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solidFill>
                  <a:srgbClr val="FF0000"/>
                </a:solidFill>
              </a:rPr>
              <a:t>HISTORY AND ITS EVOLUTION</a:t>
            </a:r>
          </a:p>
        </p:txBody>
      </p:sp>
      <p:sp>
        <p:nvSpPr>
          <p:cNvPr id="3" name="Content Placeholder 2"/>
          <p:cNvSpPr>
            <a:spLocks noGrp="1"/>
          </p:cNvSpPr>
          <p:nvPr>
            <p:ph idx="1"/>
          </p:nvPr>
        </p:nvSpPr>
        <p:spPr>
          <a:xfrm>
            <a:off x="457200" y="1341438"/>
            <a:ext cx="8229600" cy="4784725"/>
          </a:xfrm>
        </p:spPr>
        <p:txBody>
          <a:bodyPr rtlCol="0">
            <a:normAutofit fontScale="92500" lnSpcReduction="10000"/>
          </a:bodyPr>
          <a:lstStyle/>
          <a:p>
            <a:pPr algn="just" fontAlgn="auto">
              <a:spcAft>
                <a:spcPts val="0"/>
              </a:spcAft>
              <a:buFont typeface="Arial" pitchFamily="34" charset="0"/>
              <a:buNone/>
              <a:defRPr/>
            </a:pPr>
            <a:r>
              <a:rPr lang="en-US" b="1" dirty="0" smtClean="0"/>
              <a:t>    </a:t>
            </a:r>
            <a:r>
              <a:rPr lang="en-US" sz="2600" dirty="0" smtClean="0"/>
              <a:t>Before the development of the microprocessor, there were a variety of early technologies for simulating logic functions in computing devices. Many of these early inventions were spurred by wartime necessity during World War II. These early technologies were extremely expensive, slow, and prone to failure ;€“ and by today â€™s standards their capabilities were amazingly primitive. Computing technologies based on vacuum tubes and transistors helped make IBM a giant in the large-scale computing industry, but were not realistic for business or home use due to their prohibitive costs and intensive maintenance schedules. Early integrated circuits appeared in calculators, of all things, in the early 1960s; years before Intel began work on the first recognizable microprocessor.</a:t>
            </a:r>
          </a:p>
          <a:p>
            <a:pPr fontAlgn="auto">
              <a:spcAft>
                <a:spcPts val="0"/>
              </a:spcAft>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2606091F-CD2F-43A4-B2CB-55BC6771BAC2}" type="slidenum">
              <a:rPr lang="en-US"/>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l"/>
            <a:r>
              <a:rPr lang="en-US" smtClean="0">
                <a:solidFill>
                  <a:srgbClr val="FF0000"/>
                </a:solidFill>
              </a:rPr>
              <a:t>Continued…</a:t>
            </a:r>
          </a:p>
        </p:txBody>
      </p:sp>
      <p:sp>
        <p:nvSpPr>
          <p:cNvPr id="7171" name="Content Placeholder 2"/>
          <p:cNvSpPr>
            <a:spLocks noGrp="1"/>
          </p:cNvSpPr>
          <p:nvPr>
            <p:ph idx="1"/>
          </p:nvPr>
        </p:nvSpPr>
        <p:spPr>
          <a:xfrm>
            <a:off x="457200" y="1089025"/>
            <a:ext cx="8229600" cy="5400675"/>
          </a:xfrm>
        </p:spPr>
        <p:txBody>
          <a:bodyPr/>
          <a:lstStyle/>
          <a:p>
            <a:pPr>
              <a:buFont typeface="Arial" charset="0"/>
              <a:buNone/>
            </a:pPr>
            <a:r>
              <a:rPr lang="en-US" sz="2400" b="1" smtClean="0"/>
              <a:t>4 bit chips</a:t>
            </a:r>
          </a:p>
          <a:p>
            <a:pPr algn="just">
              <a:buFont typeface="Arial" charset="0"/>
              <a:buNone/>
            </a:pPr>
            <a:r>
              <a:rPr lang="en-US" sz="2400" smtClean="0"/>
              <a:t>     it was Intel, founded in 1968, that provided much of the pioneering work associated with first-generation microprocessor technology. The power of a given microprocessor was, and still is, measured in </a:t>
            </a:r>
            <a:r>
              <a:rPr lang="en-US" sz="2400" i="1" smtClean="0"/>
              <a:t>bits</a:t>
            </a:r>
            <a:r>
              <a:rPr lang="en-US" sz="2400" smtClean="0"/>
              <a:t>. Put simply, this refers to the most basic unit of coded instructions, expressed in a string of binary 1s and 0s, which the computer interprets to carry out tasks. The more powerful the processor, the more instructions it can carry out at one time, leading to faster processing and more effectiveness at complex tasks. Though 4-bit chips were fairly simple, they gave weight to the prophetic prediction known as </a:t>
            </a:r>
            <a:r>
              <a:rPr lang="en-US" sz="2400" i="1" smtClean="0"/>
              <a:t>Moore’s Law</a:t>
            </a:r>
            <a:r>
              <a:rPr lang="en-US" sz="2400" smtClean="0"/>
              <a:t>, predicting that the capacity of integrated circuits would double every two years. </a:t>
            </a:r>
            <a:r>
              <a:rPr lang="en-US" sz="2400" b="1" smtClean="0"/>
              <a:t>for ex -intel 4004.</a:t>
            </a:r>
          </a:p>
        </p:txBody>
      </p:sp>
      <p:sp>
        <p:nvSpPr>
          <p:cNvPr id="4" name="Slide Number Placeholder 3"/>
          <p:cNvSpPr>
            <a:spLocks noGrp="1"/>
          </p:cNvSpPr>
          <p:nvPr>
            <p:ph type="sldNum" sz="quarter" idx="12"/>
          </p:nvPr>
        </p:nvSpPr>
        <p:spPr/>
        <p:txBody>
          <a:bodyPr/>
          <a:lstStyle/>
          <a:p>
            <a:pPr>
              <a:defRPr/>
            </a:pPr>
            <a:fld id="{A31378A2-45BF-401F-A93F-EDCD61472ED1}" type="slidenum">
              <a:rPr lang="en-US"/>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solidFill>
                  <a:srgbClr val="FF0000"/>
                </a:solidFill>
              </a:rPr>
              <a:t>Continued..</a:t>
            </a:r>
          </a:p>
        </p:txBody>
      </p:sp>
      <p:sp>
        <p:nvSpPr>
          <p:cNvPr id="8195" name="Content Placeholder 2"/>
          <p:cNvSpPr>
            <a:spLocks noGrp="1"/>
          </p:cNvSpPr>
          <p:nvPr>
            <p:ph idx="1"/>
          </p:nvPr>
        </p:nvSpPr>
        <p:spPr/>
        <p:txBody>
          <a:bodyPr/>
          <a:lstStyle/>
          <a:p>
            <a:pPr algn="just">
              <a:buFont typeface="Arial" charset="0"/>
              <a:buNone/>
            </a:pPr>
            <a:r>
              <a:rPr lang="en-US" sz="2400" b="1" smtClean="0"/>
              <a:t>     8 bit chips </a:t>
            </a:r>
            <a:r>
              <a:rPr lang="en-US" sz="2400" smtClean="0"/>
              <a:t>Intel remained a forerunner in early microprocessor technology, releasing its first 8-bit microprocessor, the 8008, in 1972. Many of the same engineers involved with the original 4-bit models contributed ideas and design specifications to this new generation of chips, which had taken only about four years to develop. </a:t>
            </a:r>
          </a:p>
          <a:p>
            <a:pPr algn="just">
              <a:buFont typeface="Arial" charset="0"/>
              <a:buNone/>
            </a:pPr>
            <a:r>
              <a:rPr lang="en-US" sz="2400" b="1" smtClean="0"/>
              <a:t>     32 bit chips</a:t>
            </a:r>
          </a:p>
          <a:p>
            <a:pPr algn="just">
              <a:buFont typeface="Arial" charset="0"/>
              <a:buNone/>
            </a:pPr>
            <a:r>
              <a:rPr lang="en-US" sz="2400" smtClean="0"/>
              <a:t>     By the late 1970s, development of 32-bit microprocessors was in full swing and they began to appear on the mass market in the 1980s, courtesy of National Semiconductor and Hewlett-Packard. </a:t>
            </a:r>
            <a:r>
              <a:rPr lang="en-US" sz="2400" b="1" smtClean="0"/>
              <a:t>Then 64 bit chips RISC and CISC chips are found.</a:t>
            </a:r>
          </a:p>
        </p:txBody>
      </p:sp>
      <p:sp>
        <p:nvSpPr>
          <p:cNvPr id="4" name="Slide Number Placeholder 3"/>
          <p:cNvSpPr>
            <a:spLocks noGrp="1"/>
          </p:cNvSpPr>
          <p:nvPr>
            <p:ph type="sldNum" sz="quarter" idx="12"/>
          </p:nvPr>
        </p:nvSpPr>
        <p:spPr/>
        <p:txBody>
          <a:bodyPr/>
          <a:lstStyle/>
          <a:p>
            <a:pPr>
              <a:defRPr/>
            </a:pPr>
            <a:fld id="{C9CF8462-EA34-4F4F-B14C-FCD46B416C93}" type="slidenum">
              <a:rPr lang="en-US"/>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solidFill>
                  <a:srgbClr val="FF0000"/>
                </a:solidFill>
              </a:rPr>
              <a:t>MICROPROCESSORS TODAY</a:t>
            </a:r>
          </a:p>
        </p:txBody>
      </p:sp>
      <p:sp>
        <p:nvSpPr>
          <p:cNvPr id="9219" name="Content Placeholder 2"/>
          <p:cNvSpPr>
            <a:spLocks noGrp="1"/>
          </p:cNvSpPr>
          <p:nvPr>
            <p:ph idx="1"/>
          </p:nvPr>
        </p:nvSpPr>
        <p:spPr>
          <a:xfrm>
            <a:off x="457200" y="2276475"/>
            <a:ext cx="8229600" cy="3849688"/>
          </a:xfrm>
        </p:spPr>
        <p:txBody>
          <a:bodyPr/>
          <a:lstStyle/>
          <a:p>
            <a:pPr algn="just">
              <a:buFont typeface="Arial" charset="0"/>
              <a:buNone/>
            </a:pPr>
            <a:r>
              <a:rPr lang="en-US" sz="2400" smtClean="0"/>
              <a:t>    Today’s microprocessors are immensely powerful, capable of executing complex instructions at a faster rate than ever before. As computers grow ever more sophisticated, engineering science begins to run up against puzzling challenges.</a:t>
            </a:r>
          </a:p>
        </p:txBody>
      </p:sp>
      <p:sp>
        <p:nvSpPr>
          <p:cNvPr id="4" name="Slide Number Placeholder 3"/>
          <p:cNvSpPr>
            <a:spLocks noGrp="1"/>
          </p:cNvSpPr>
          <p:nvPr>
            <p:ph type="sldNum" sz="quarter" idx="12"/>
          </p:nvPr>
        </p:nvSpPr>
        <p:spPr/>
        <p:txBody>
          <a:bodyPr/>
          <a:lstStyle/>
          <a:p>
            <a:pPr>
              <a:defRPr/>
            </a:pPr>
            <a:fld id="{EDF6D6A3-73DB-4043-BDB7-18F38165B997}" type="slidenum">
              <a:rPr lang="en-US"/>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23963" y="2420938"/>
            <a:ext cx="6400800" cy="1752600"/>
          </a:xfrm>
          <a:effectLst>
            <a:outerShdw dist="35921" dir="2700000" algn="ctr" rotWithShape="0">
              <a:schemeClr val="bg2"/>
            </a:outerShdw>
          </a:effectLst>
        </p:spPr>
        <p:txBody>
          <a:bodyPr rtlCol="0">
            <a:normAutofit/>
          </a:bodyPr>
          <a:lstStyle/>
          <a:p>
            <a:pPr fontAlgn="auto">
              <a:spcAft>
                <a:spcPts val="0"/>
              </a:spcAft>
              <a:buFont typeface="Arial" pitchFamily="34" charset="0"/>
              <a:buNone/>
              <a:defRPr/>
            </a:pPr>
            <a:r>
              <a:rPr lang="en-US" dirty="0" smtClean="0">
                <a:solidFill>
                  <a:srgbClr val="C00000"/>
                </a:solidFill>
                <a:latin typeface="Arial" pitchFamily="34" charset="0"/>
                <a:cs typeface="Arial" pitchFamily="34" charset="0"/>
              </a:rPr>
              <a:t>8085 MICROPROCESSOR</a:t>
            </a:r>
          </a:p>
        </p:txBody>
      </p:sp>
      <p:sp>
        <p:nvSpPr>
          <p:cNvPr id="5" name="Rectangle 6"/>
          <p:cNvSpPr>
            <a:spLocks noGrp="1" noChangeArrowheads="1"/>
          </p:cNvSpPr>
          <p:nvPr>
            <p:ph type="sldNum" sz="quarter" idx="12"/>
          </p:nvPr>
        </p:nvSpPr>
        <p:spPr/>
        <p:txBody>
          <a:bodyPr/>
          <a:lstStyle/>
          <a:p>
            <a:pPr>
              <a:defRPr/>
            </a:pPr>
            <a:fld id="{27CD8362-FEDE-43D5-915B-41A0535CFE98}"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solidFill>
                  <a:srgbClr val="FF0000"/>
                </a:solidFill>
                <a:latin typeface="Arial" pitchFamily="34" charset="0"/>
                <a:cs typeface="Arial" pitchFamily="34" charset="0"/>
              </a:rPr>
              <a:t>FEATURES OF </a:t>
            </a:r>
            <a:br>
              <a:rPr lang="en-US" dirty="0" smtClean="0">
                <a:solidFill>
                  <a:srgbClr val="FF0000"/>
                </a:solidFill>
                <a:latin typeface="Arial" pitchFamily="34" charset="0"/>
                <a:cs typeface="Arial" pitchFamily="34" charset="0"/>
              </a:rPr>
            </a:br>
            <a:r>
              <a:rPr lang="en-US" dirty="0" smtClean="0">
                <a:solidFill>
                  <a:srgbClr val="FF0000"/>
                </a:solidFill>
                <a:latin typeface="Arial" pitchFamily="34" charset="0"/>
                <a:cs typeface="Arial" pitchFamily="34" charset="0"/>
              </a:rPr>
              <a:t>        MICROPROCESSOR</a:t>
            </a:r>
          </a:p>
        </p:txBody>
      </p:sp>
      <p:sp>
        <p:nvSpPr>
          <p:cNvPr id="11267" name="Content Placeholder 2"/>
          <p:cNvSpPr>
            <a:spLocks noGrp="1"/>
          </p:cNvSpPr>
          <p:nvPr>
            <p:ph idx="1"/>
          </p:nvPr>
        </p:nvSpPr>
        <p:spPr/>
        <p:txBody>
          <a:bodyPr/>
          <a:lstStyle/>
          <a:p>
            <a:pPr algn="just">
              <a:buFont typeface="Wingdings" pitchFamily="2" charset="2"/>
              <a:buChar char="Ø"/>
            </a:pPr>
            <a:r>
              <a:rPr lang="en-US" smtClean="0">
                <a:latin typeface="Arial" charset="0"/>
                <a:cs typeface="Arial" charset="0"/>
              </a:rPr>
              <a:t> </a:t>
            </a:r>
            <a:r>
              <a:rPr lang="en-US" sz="2400" smtClean="0">
                <a:latin typeface="Arial" charset="0"/>
                <a:cs typeface="Arial" charset="0"/>
              </a:rPr>
              <a:t>It is a 8-bit processor.</a:t>
            </a:r>
          </a:p>
          <a:p>
            <a:pPr algn="just">
              <a:buFont typeface="Wingdings" pitchFamily="2" charset="2"/>
              <a:buChar char="Ø"/>
            </a:pPr>
            <a:r>
              <a:rPr lang="en-US" sz="2400" smtClean="0">
                <a:latin typeface="Arial" charset="0"/>
                <a:cs typeface="Arial" charset="0"/>
              </a:rPr>
              <a:t> 8085 microprocessor +5v DC power supply.</a:t>
            </a:r>
          </a:p>
          <a:p>
            <a:pPr algn="just">
              <a:buFont typeface="Wingdings" pitchFamily="2" charset="2"/>
              <a:buChar char="Ø"/>
            </a:pPr>
            <a:r>
              <a:rPr lang="en-US" sz="2400" smtClean="0">
                <a:latin typeface="Arial" charset="0"/>
                <a:cs typeface="Arial" charset="0"/>
              </a:rPr>
              <a:t>It provides on chip clock generator,  so there is no need of external clock generator, but it requires external tuned circuit like LC, RC or crystal.</a:t>
            </a:r>
          </a:p>
          <a:p>
            <a:pPr algn="just">
              <a:buFont typeface="Wingdings" pitchFamily="2" charset="2"/>
              <a:buChar char="Ø"/>
            </a:pPr>
            <a:r>
              <a:rPr lang="en-US" sz="2400" smtClean="0">
                <a:latin typeface="Arial" charset="0"/>
                <a:cs typeface="Arial" charset="0"/>
              </a:rPr>
              <a:t>The maximum clock frequency of 8085 microprocessor is 3MHz where as minimum clock frequency is 500 KHz.</a:t>
            </a:r>
          </a:p>
          <a:p>
            <a:endParaRPr lang="en-US" smtClean="0"/>
          </a:p>
        </p:txBody>
      </p:sp>
      <p:sp>
        <p:nvSpPr>
          <p:cNvPr id="4" name="Slide Number Placeholder 3"/>
          <p:cNvSpPr>
            <a:spLocks noGrp="1"/>
          </p:cNvSpPr>
          <p:nvPr>
            <p:ph type="sldNum" sz="quarter" idx="12"/>
          </p:nvPr>
        </p:nvSpPr>
        <p:spPr/>
        <p:txBody>
          <a:bodyPr/>
          <a:lstStyle/>
          <a:p>
            <a:pPr>
              <a:defRPr/>
            </a:pPr>
            <a:fld id="{4EB78AC6-82CA-491B-94D3-F7172466A558}"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1685</TotalTime>
  <Words>1675</Words>
  <Application>Microsoft Office PowerPoint</Application>
  <PresentationFormat>On-screen Show (4:3)</PresentationFormat>
  <Paragraphs>189</Paragraphs>
  <Slides>37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Tahoma</vt:lpstr>
      <vt:lpstr>Arial</vt:lpstr>
      <vt:lpstr>Calibri</vt:lpstr>
      <vt:lpstr>Wingdings</vt:lpstr>
      <vt:lpstr>Arial Black</vt:lpstr>
      <vt:lpstr>Office Theme</vt:lpstr>
      <vt:lpstr>MICROPROCESSOR</vt:lpstr>
      <vt:lpstr>TOPICS COVERED</vt:lpstr>
      <vt:lpstr>                                                  INTRODUCTION</vt:lpstr>
      <vt:lpstr>HISTORY AND ITS EVOLUTION</vt:lpstr>
      <vt:lpstr>Continued…</vt:lpstr>
      <vt:lpstr>Continued..</vt:lpstr>
      <vt:lpstr>MICROPROCESSORS TODAY</vt:lpstr>
      <vt:lpstr>Slide 8</vt:lpstr>
      <vt:lpstr>FEATURES OF          MICROPROCESSOR</vt:lpstr>
      <vt:lpstr>Continued…..</vt:lpstr>
      <vt:lpstr>Continued….</vt:lpstr>
      <vt:lpstr>8085 MICROPROCESSOR ARCHITECTURE</vt:lpstr>
      <vt:lpstr>INTEL 8085 CPU BLOCK DIAGRAM</vt:lpstr>
      <vt:lpstr>Slide 14</vt:lpstr>
      <vt:lpstr>Slide 15</vt:lpstr>
      <vt:lpstr>Slide 16</vt:lpstr>
      <vt:lpstr>Slide 17</vt:lpstr>
      <vt:lpstr>Slide 18</vt:lpstr>
      <vt:lpstr>INTERRUPT SIGNALS</vt:lpstr>
      <vt:lpstr>INTERRUPT SIGNALS</vt:lpstr>
      <vt:lpstr>RESET SIGNAL</vt:lpstr>
      <vt:lpstr>RESET SIGNAL</vt:lpstr>
      <vt:lpstr>8085 PINOUT</vt:lpstr>
      <vt:lpstr>Intel 8085 Pin  Configuration</vt:lpstr>
      <vt:lpstr>Slide 25</vt:lpstr>
      <vt:lpstr>CLOCK PINS</vt:lpstr>
      <vt:lpstr>ALE USED TO DEMULTIPLEX ADDRESS/DATA BUS</vt:lpstr>
      <vt:lpstr>CONTROL AND STATUS SIGNALS</vt:lpstr>
      <vt:lpstr>CONTROL AND STATUS SIGNALS.</vt:lpstr>
      <vt:lpstr>INTERRUPT SIGNALS</vt:lpstr>
      <vt:lpstr>Interrupt Vectors</vt:lpstr>
      <vt:lpstr>A circuit that causes an RST4 instruction (E7) to be executed in response to INTR.</vt:lpstr>
      <vt:lpstr>DATA TRANSFER TECHNIQUES</vt:lpstr>
      <vt:lpstr>PROGRAMMED DATA TRANSFER</vt:lpstr>
      <vt:lpstr>ASYCHRONOUS  DATA TRANSFER</vt:lpstr>
      <vt:lpstr>Direct Memory Access (DMA)</vt:lpstr>
      <vt:lpstr>THANK YOU </vt:lpstr>
    </vt:vector>
  </TitlesOfParts>
  <Company>kees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powernet</dc:creator>
  <cp:lastModifiedBy>promila</cp:lastModifiedBy>
  <cp:revision>148</cp:revision>
  <dcterms:created xsi:type="dcterms:W3CDTF">2002-11-21T06:59:53Z</dcterms:created>
  <dcterms:modified xsi:type="dcterms:W3CDTF">2018-04-09T10:17:22Z</dcterms:modified>
</cp:coreProperties>
</file>