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78" r:id="rId31"/>
    <p:sldId id="279" r:id="rId32"/>
    <p:sldId id="288" r:id="rId33"/>
    <p:sldId id="289" r:id="rId34"/>
    <p:sldId id="290" r:id="rId35"/>
    <p:sldId id="291" r:id="rId36"/>
    <p:sldId id="292" r:id="rId37"/>
    <p:sldId id="296" r:id="rId38"/>
    <p:sldId id="293" r:id="rId39"/>
    <p:sldId id="297" r:id="rId40"/>
    <p:sldId id="298" r:id="rId41"/>
    <p:sldId id="299" r:id="rId42"/>
    <p:sldId id="294" r:id="rId43"/>
    <p:sldId id="300" r:id="rId44"/>
    <p:sldId id="301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53000" y="4800600"/>
            <a:ext cx="3810000" cy="1600200"/>
          </a:xfrm>
        </p:spPr>
        <p:txBody>
          <a:bodyPr>
            <a:normAutofit fontScale="92500"/>
          </a:bodyPr>
          <a:lstStyle/>
          <a:p>
            <a:pPr algn="l"/>
            <a:r>
              <a:rPr lang="en-US" sz="2300" b="1" dirty="0" smtClean="0"/>
              <a:t>NITIN DIXIT,</a:t>
            </a:r>
          </a:p>
          <a:p>
            <a:pPr algn="l"/>
            <a:r>
              <a:rPr lang="en-US" sz="2300" b="1" dirty="0" smtClean="0"/>
              <a:t>GUEST FACULTY, MDD</a:t>
            </a:r>
          </a:p>
          <a:p>
            <a:pPr algn="l"/>
            <a:r>
              <a:rPr lang="en-US" sz="2300" b="1" dirty="0" smtClean="0"/>
              <a:t>GOVERNMENT POLYTECHNIC,</a:t>
            </a:r>
          </a:p>
          <a:p>
            <a:pPr algn="l"/>
            <a:r>
              <a:rPr lang="en-US" sz="2300" b="1" dirty="0" smtClean="0"/>
              <a:t>MANESAR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b="1" smtClean="0"/>
              <a:t>MACHINE DESIGN &amp; DRAWING (MDD)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Factor of Safety</a:t>
            </a:r>
            <a:endParaRPr lang="en-US" dirty="0"/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1676400"/>
            <a:ext cx="7772399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Principal Stresses</a:t>
            </a:r>
            <a:endParaRPr lang="en-US" dirty="0"/>
          </a:p>
        </p:txBody>
      </p:sp>
      <p:pic>
        <p:nvPicPr>
          <p:cNvPr id="22531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524000"/>
            <a:ext cx="7391400" cy="4267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Theories of Failure Under Static Load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1. </a:t>
            </a:r>
            <a:r>
              <a:rPr lang="en-US" dirty="0" smtClean="0"/>
              <a:t>Maximum principal (or normal) stress theory (also known as </a:t>
            </a:r>
            <a:r>
              <a:rPr lang="en-US" dirty="0" err="1" smtClean="0"/>
              <a:t>Rankine’s</a:t>
            </a:r>
            <a:r>
              <a:rPr lang="en-US" dirty="0" smtClean="0"/>
              <a:t> theory).</a:t>
            </a:r>
          </a:p>
          <a:p>
            <a:pPr>
              <a:buNone/>
            </a:pPr>
            <a:r>
              <a:rPr lang="en-US" dirty="0" smtClean="0"/>
              <a:t>2. Maximum shear stress theory (also known as Guest’s or </a:t>
            </a:r>
            <a:r>
              <a:rPr lang="en-US" dirty="0" err="1" smtClean="0"/>
              <a:t>Tresca’s</a:t>
            </a:r>
            <a:r>
              <a:rPr lang="en-US" dirty="0" smtClean="0"/>
              <a:t> theory).</a:t>
            </a:r>
          </a:p>
          <a:p>
            <a:pPr>
              <a:buNone/>
            </a:pPr>
            <a:r>
              <a:rPr lang="en-US" dirty="0" smtClean="0"/>
              <a:t>3. Maximum principal (or normal) strain theory (also known as Saint </a:t>
            </a:r>
            <a:r>
              <a:rPr lang="en-US" dirty="0" err="1" smtClean="0"/>
              <a:t>Venant</a:t>
            </a:r>
            <a:r>
              <a:rPr lang="en-US" dirty="0" smtClean="0"/>
              <a:t> theory).</a:t>
            </a:r>
          </a:p>
          <a:p>
            <a:pPr>
              <a:buNone/>
            </a:pPr>
            <a:r>
              <a:rPr lang="en-US" dirty="0" smtClean="0"/>
              <a:t>4. Maximum strain energy theory (also known as </a:t>
            </a:r>
            <a:r>
              <a:rPr lang="en-US" dirty="0" err="1" smtClean="0"/>
              <a:t>Haigh’s</a:t>
            </a:r>
            <a:r>
              <a:rPr lang="en-US" dirty="0" smtClean="0"/>
              <a:t> theory).</a:t>
            </a:r>
          </a:p>
          <a:p>
            <a:pPr>
              <a:buNone/>
            </a:pPr>
            <a:r>
              <a:rPr lang="en-US" dirty="0" smtClean="0"/>
              <a:t>5. Maximum distortion energy theory (also known as </a:t>
            </a:r>
            <a:r>
              <a:rPr lang="en-US" dirty="0" err="1" smtClean="0"/>
              <a:t>Hencky</a:t>
            </a:r>
            <a:r>
              <a:rPr lang="en-US" dirty="0" smtClean="0"/>
              <a:t> and Von </a:t>
            </a:r>
            <a:r>
              <a:rPr lang="en-US" dirty="0" err="1" smtClean="0"/>
              <a:t>Mises</a:t>
            </a:r>
            <a:r>
              <a:rPr lang="en-US" dirty="0" smtClean="0"/>
              <a:t> theory).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Stress Concentration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Irregularity </a:t>
            </a:r>
            <a:r>
              <a:rPr lang="en-US" dirty="0" smtClean="0"/>
              <a:t>in the stress distribution caused by abrupt changes of form is called stress </a:t>
            </a:r>
            <a:r>
              <a:rPr lang="en-US" dirty="0" smtClean="0"/>
              <a:t>concentration</a:t>
            </a:r>
          </a:p>
          <a:p>
            <a:r>
              <a:rPr lang="en-US" dirty="0" smtClean="0"/>
              <a:t>It occurs for all kinds of stresses in the presence of fillets, notches, holes, keyways, splines, </a:t>
            </a:r>
            <a:r>
              <a:rPr lang="en-US" dirty="0" smtClean="0"/>
              <a:t>surface roughness </a:t>
            </a:r>
            <a:r>
              <a:rPr lang="en-US" dirty="0" smtClean="0"/>
              <a:t>or scratches etc.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shaft is a rotating machine element which is </a:t>
            </a:r>
            <a:r>
              <a:rPr lang="en-US" dirty="0" smtClean="0"/>
              <a:t>used to </a:t>
            </a:r>
            <a:r>
              <a:rPr lang="en-US" dirty="0" smtClean="0"/>
              <a:t>transmit power from one place to another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power </a:t>
            </a:r>
            <a:r>
              <a:rPr lang="en-US" dirty="0" smtClean="0"/>
              <a:t>is delivered </a:t>
            </a:r>
            <a:r>
              <a:rPr lang="en-US" dirty="0" smtClean="0"/>
              <a:t>to the shaft by some tangential force and </a:t>
            </a:r>
            <a:r>
              <a:rPr lang="en-US" dirty="0" smtClean="0"/>
              <a:t>the resultant </a:t>
            </a:r>
            <a:r>
              <a:rPr lang="en-US" dirty="0" smtClean="0"/>
              <a:t>torque (or twisting moment) set up within the </a:t>
            </a:r>
            <a:r>
              <a:rPr lang="en-US" dirty="0" smtClean="0"/>
              <a:t>shaft.</a:t>
            </a:r>
          </a:p>
          <a:p>
            <a:r>
              <a:rPr lang="en-US" dirty="0" smtClean="0"/>
              <a:t>A </a:t>
            </a:r>
            <a:r>
              <a:rPr lang="en-US" dirty="0" smtClean="0"/>
              <a:t>shaft is used for </a:t>
            </a:r>
            <a:r>
              <a:rPr lang="en-US" dirty="0" smtClean="0"/>
              <a:t>the transmission </a:t>
            </a:r>
            <a:r>
              <a:rPr lang="en-US" dirty="0" smtClean="0"/>
              <a:t>of torque and bending moment.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Material Used for Shafts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1. It should have high strength.</a:t>
            </a:r>
          </a:p>
          <a:p>
            <a:pPr>
              <a:buNone/>
            </a:pPr>
            <a:r>
              <a:rPr lang="en-US" dirty="0" smtClean="0"/>
              <a:t>2. It should have good machinability.</a:t>
            </a:r>
          </a:p>
          <a:p>
            <a:pPr>
              <a:buNone/>
            </a:pPr>
            <a:r>
              <a:rPr lang="en-US" dirty="0" smtClean="0"/>
              <a:t>3. It should have low notch sensitivity factor.</a:t>
            </a:r>
          </a:p>
          <a:p>
            <a:pPr>
              <a:buNone/>
            </a:pPr>
            <a:r>
              <a:rPr lang="en-US" dirty="0" smtClean="0"/>
              <a:t>4. It should have good heat treatment properties.</a:t>
            </a:r>
          </a:p>
          <a:p>
            <a:pPr>
              <a:buNone/>
            </a:pPr>
            <a:r>
              <a:rPr lang="en-US" dirty="0" smtClean="0"/>
              <a:t>5. It should have high wear resistant properties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Shaft 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material used for ordinary shafts is carbon steel of grades 40 C 8, 45 C 8, 50 C 4 and 50 C 12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When a shaft of high strength is required, then an alloy steel such as nickel, nickel-chromium </a:t>
            </a:r>
            <a:r>
              <a:rPr lang="en-US" dirty="0" smtClean="0"/>
              <a:t>or chrome-vanadium </a:t>
            </a:r>
            <a:r>
              <a:rPr lang="en-US" dirty="0" smtClean="0"/>
              <a:t>steel is used.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Types of Shafts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1. Transmission </a:t>
            </a:r>
            <a:r>
              <a:rPr lang="en-US" b="1" dirty="0" smtClean="0"/>
              <a:t>shafts: </a:t>
            </a:r>
            <a:r>
              <a:rPr lang="en-US" dirty="0" smtClean="0"/>
              <a:t>These shafts transmit power between the source and the </a:t>
            </a:r>
            <a:r>
              <a:rPr lang="en-US" dirty="0" smtClean="0"/>
              <a:t>machines absorbing </a:t>
            </a:r>
            <a:r>
              <a:rPr lang="en-US" dirty="0" smtClean="0"/>
              <a:t>power. The counter shafts, line shafts, over head shafts and all factory shafts are </a:t>
            </a:r>
            <a:r>
              <a:rPr lang="en-US" dirty="0" smtClean="0"/>
              <a:t>transmission shafts</a:t>
            </a:r>
            <a:r>
              <a:rPr lang="en-US" dirty="0" smtClean="0"/>
              <a:t>. Since these shafts carry machine parts such as pulleys, gears etc., therefore they are </a:t>
            </a:r>
            <a:r>
              <a:rPr lang="en-US" dirty="0" smtClean="0"/>
              <a:t>subjected to </a:t>
            </a:r>
            <a:r>
              <a:rPr lang="en-US" dirty="0" smtClean="0"/>
              <a:t>bending in addition to twisting.</a:t>
            </a:r>
          </a:p>
          <a:p>
            <a:pPr>
              <a:buNone/>
            </a:pPr>
            <a:r>
              <a:rPr lang="en-US" b="1" dirty="0" smtClean="0"/>
              <a:t>2. Machine </a:t>
            </a:r>
            <a:r>
              <a:rPr lang="en-US" b="1" dirty="0" smtClean="0"/>
              <a:t>shafts: </a:t>
            </a:r>
            <a:r>
              <a:rPr lang="en-US" dirty="0" smtClean="0"/>
              <a:t>These </a:t>
            </a:r>
            <a:r>
              <a:rPr lang="en-US" dirty="0" smtClean="0"/>
              <a:t>shafts form an integral part of the machine itself. The crank shaft </a:t>
            </a:r>
            <a:r>
              <a:rPr lang="en-US" dirty="0" smtClean="0"/>
              <a:t>is an </a:t>
            </a:r>
            <a:r>
              <a:rPr lang="en-US" dirty="0" smtClean="0"/>
              <a:t>example of machine shaft.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Design of Shafts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Shafts </a:t>
            </a:r>
            <a:r>
              <a:rPr lang="en-US" dirty="0" smtClean="0"/>
              <a:t>subjected to twisting moment or torque only,</a:t>
            </a:r>
          </a:p>
          <a:p>
            <a:r>
              <a:rPr lang="en-US" dirty="0" smtClean="0"/>
              <a:t>Shafts </a:t>
            </a:r>
            <a:r>
              <a:rPr lang="en-US" dirty="0" smtClean="0"/>
              <a:t>subjected to bending moment only,</a:t>
            </a:r>
          </a:p>
          <a:p>
            <a:r>
              <a:rPr lang="en-US" dirty="0" smtClean="0"/>
              <a:t>Shafts </a:t>
            </a:r>
            <a:r>
              <a:rPr lang="en-US" dirty="0" smtClean="0"/>
              <a:t>subjected to combined twisting and bending moments, and</a:t>
            </a:r>
          </a:p>
          <a:p>
            <a:r>
              <a:rPr lang="en-US" dirty="0" smtClean="0"/>
              <a:t>Shafts </a:t>
            </a:r>
            <a:r>
              <a:rPr lang="en-US" dirty="0" smtClean="0"/>
              <a:t>subjected to axial loads in addition to combined torsional and bending loads.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Shafts Subjected to Twisting Moment Only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the shaft is subjected to a twisting moment (or torque) only, then the diameter of the </a:t>
            </a:r>
            <a:r>
              <a:rPr lang="en-US" dirty="0" smtClean="0"/>
              <a:t>shaft may </a:t>
            </a:r>
            <a:r>
              <a:rPr lang="en-US" dirty="0" smtClean="0"/>
              <a:t>be obtained by using the torsion equation.</a:t>
            </a:r>
            <a:endParaRPr lang="en-US" dirty="0"/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2895600"/>
            <a:ext cx="13716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1143000" y="4038600"/>
            <a:ext cx="723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T = Twisting moment (or torque) acting upon the shaft,</a:t>
            </a:r>
          </a:p>
          <a:p>
            <a:r>
              <a:rPr lang="en-US" sz="2400" dirty="0" smtClean="0"/>
              <a:t>J = Polar moment of inertia of the shaft about the axis of rotation,</a:t>
            </a:r>
          </a:p>
          <a:p>
            <a:r>
              <a:rPr lang="en-US" sz="2400" dirty="0" smtClean="0"/>
              <a:t>τ = Torsional shear stress, </a:t>
            </a:r>
            <a:r>
              <a:rPr lang="en-US" sz="2400" dirty="0" smtClean="0"/>
              <a:t>and</a:t>
            </a:r>
          </a:p>
          <a:p>
            <a:r>
              <a:rPr lang="en-US" sz="2400" dirty="0" smtClean="0"/>
              <a:t>r = Distance from neutral axis to the outer most </a:t>
            </a:r>
            <a:r>
              <a:rPr lang="en-US" sz="2400" dirty="0" err="1" smtClean="0"/>
              <a:t>fibre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subject Machine Design is the creation of </a:t>
            </a:r>
            <a:r>
              <a:rPr lang="en-US" dirty="0" smtClean="0"/>
              <a:t>new and </a:t>
            </a:r>
            <a:r>
              <a:rPr lang="en-US" dirty="0" smtClean="0"/>
              <a:t>better machines and improving the existing ones. </a:t>
            </a:r>
            <a:endParaRPr lang="en-US" dirty="0" smtClean="0"/>
          </a:p>
          <a:p>
            <a:r>
              <a:rPr lang="en-US" dirty="0" smtClean="0"/>
              <a:t>A new </a:t>
            </a:r>
            <a:r>
              <a:rPr lang="en-US" dirty="0" smtClean="0"/>
              <a:t>or better machine is one which is more economical </a:t>
            </a:r>
            <a:r>
              <a:rPr lang="en-US" dirty="0" smtClean="0"/>
              <a:t>in the </a:t>
            </a:r>
            <a:r>
              <a:rPr lang="en-US" dirty="0" smtClean="0"/>
              <a:t>overall cost of production and operation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designing a machine component, it </a:t>
            </a:r>
            <a:r>
              <a:rPr lang="en-US" dirty="0" smtClean="0"/>
              <a:t>is necessary </a:t>
            </a:r>
            <a:r>
              <a:rPr lang="en-US" dirty="0" smtClean="0"/>
              <a:t>to have a good knowledge of many subjects </a:t>
            </a:r>
            <a:r>
              <a:rPr lang="en-US" dirty="0" smtClean="0"/>
              <a:t>such as </a:t>
            </a:r>
            <a:r>
              <a:rPr lang="en-US" dirty="0" smtClean="0"/>
              <a:t>Mathematics, Engineering Mechanics, Strength </a:t>
            </a:r>
            <a:r>
              <a:rPr lang="en-US" dirty="0" smtClean="0"/>
              <a:t>of Materials</a:t>
            </a:r>
            <a:r>
              <a:rPr lang="en-US" dirty="0" smtClean="0"/>
              <a:t>, Theory of Machines, Workshop Processes </a:t>
            </a:r>
            <a:r>
              <a:rPr lang="en-US" dirty="0" smtClean="0"/>
              <a:t>and Engineering </a:t>
            </a:r>
            <a:r>
              <a:rPr lang="en-US" dirty="0" smtClean="0"/>
              <a:t>Drawing.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Shafts Subjected to Bending Moment Only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the shaft is subjected to a bending moment only, then the maximum stress (tensile </a:t>
            </a:r>
            <a:r>
              <a:rPr lang="en-US" dirty="0" smtClean="0"/>
              <a:t>or compressive</a:t>
            </a:r>
            <a:r>
              <a:rPr lang="en-US" dirty="0" smtClean="0"/>
              <a:t>) is given by the bending equation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2819400"/>
            <a:ext cx="1371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1371600" y="3657600"/>
            <a:ext cx="7086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M = Bending moment,</a:t>
            </a:r>
          </a:p>
          <a:p>
            <a:r>
              <a:rPr lang="en-US" sz="2800" dirty="0" smtClean="0"/>
              <a:t>I = Moment of inertia of cross-sectional area of the shaft about </a:t>
            </a:r>
            <a:r>
              <a:rPr lang="en-US" sz="2800" dirty="0" smtClean="0"/>
              <a:t>the axis </a:t>
            </a:r>
            <a:r>
              <a:rPr lang="en-US" sz="2800" dirty="0" smtClean="0"/>
              <a:t>of rotation</a:t>
            </a:r>
            <a:r>
              <a:rPr lang="en-US" sz="2800" dirty="0" smtClean="0"/>
              <a:t>,</a:t>
            </a:r>
          </a:p>
          <a:p>
            <a:r>
              <a:rPr lang="el-GR" sz="2800" dirty="0" smtClean="0"/>
              <a:t>σ</a:t>
            </a:r>
            <a:r>
              <a:rPr lang="en-US" dirty="0" smtClean="0"/>
              <a:t>b</a:t>
            </a:r>
            <a:r>
              <a:rPr lang="en-US" sz="2800" dirty="0" smtClean="0"/>
              <a:t> = Bending stress, and</a:t>
            </a:r>
          </a:p>
          <a:p>
            <a:r>
              <a:rPr lang="en-US" sz="2800" dirty="0" smtClean="0"/>
              <a:t>y = Distance from neutral axis to the outer-most </a:t>
            </a:r>
            <a:r>
              <a:rPr lang="en-US" sz="2800" dirty="0" err="1" smtClean="0"/>
              <a:t>fibre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Shafts Subjected to Combined Twisting Moment and Bending Moment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Various theories have been </a:t>
            </a:r>
            <a:r>
              <a:rPr lang="en-US" dirty="0" smtClean="0"/>
              <a:t>suggested to </a:t>
            </a:r>
            <a:r>
              <a:rPr lang="en-US" dirty="0" smtClean="0"/>
              <a:t>account for the elastic failure of the materials when they are subjected to various types </a:t>
            </a:r>
            <a:r>
              <a:rPr lang="en-US" dirty="0" smtClean="0"/>
              <a:t>of combined </a:t>
            </a:r>
            <a:r>
              <a:rPr lang="en-US" dirty="0" smtClean="0"/>
              <a:t>stresses. The following two theories are important from the subject point of view </a:t>
            </a:r>
            <a:r>
              <a:rPr lang="en-US" dirty="0" smtClean="0"/>
              <a:t>:</a:t>
            </a:r>
          </a:p>
          <a:p>
            <a:r>
              <a:rPr lang="en-US" dirty="0" smtClean="0"/>
              <a:t>1. Maximum shear stress theory or Guest's theory. It is used for ductile materials such as </a:t>
            </a:r>
            <a:r>
              <a:rPr lang="en-US" dirty="0" smtClean="0"/>
              <a:t>mild steel</a:t>
            </a:r>
            <a:r>
              <a:rPr lang="en-US" dirty="0" smtClean="0"/>
              <a:t>.</a:t>
            </a:r>
          </a:p>
          <a:p>
            <a:r>
              <a:rPr lang="en-US" dirty="0" smtClean="0"/>
              <a:t>2. Maximum normal stress theory or </a:t>
            </a:r>
            <a:r>
              <a:rPr lang="en-US" dirty="0" err="1" smtClean="0"/>
              <a:t>Rankine’s</a:t>
            </a:r>
            <a:r>
              <a:rPr lang="en-US" dirty="0" smtClean="0"/>
              <a:t> theory. It is used for brittle materials such </a:t>
            </a:r>
            <a:r>
              <a:rPr lang="en-US" dirty="0" smtClean="0"/>
              <a:t>as cast </a:t>
            </a:r>
            <a:r>
              <a:rPr lang="en-US" dirty="0" smtClean="0"/>
              <a:t>iron.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Screwed Joints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screw thread is formed by cutting a </a:t>
            </a:r>
            <a:r>
              <a:rPr lang="en-US" dirty="0" smtClean="0"/>
              <a:t>continuous helical </a:t>
            </a:r>
            <a:r>
              <a:rPr lang="en-US" dirty="0" smtClean="0"/>
              <a:t>groove on a cylindrical surface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screw made </a:t>
            </a:r>
            <a:r>
              <a:rPr lang="en-US" dirty="0" smtClean="0"/>
              <a:t>by cutting </a:t>
            </a:r>
            <a:r>
              <a:rPr lang="en-US" dirty="0" smtClean="0"/>
              <a:t>a single helical groove on the cylinder is known </a:t>
            </a:r>
            <a:r>
              <a:rPr lang="en-US" dirty="0" smtClean="0"/>
              <a:t>as single </a:t>
            </a:r>
            <a:r>
              <a:rPr lang="en-US" dirty="0" smtClean="0"/>
              <a:t>threaded (or single-start) screw and if a second </a:t>
            </a:r>
            <a:r>
              <a:rPr lang="en-US" dirty="0" smtClean="0"/>
              <a:t>thread is </a:t>
            </a:r>
            <a:r>
              <a:rPr lang="en-US" dirty="0" smtClean="0"/>
              <a:t>cut in the space between the grooves of the first, a </a:t>
            </a:r>
            <a:r>
              <a:rPr lang="en-US" dirty="0" smtClean="0"/>
              <a:t>double threaded </a:t>
            </a:r>
            <a:r>
              <a:rPr lang="en-US" dirty="0" smtClean="0"/>
              <a:t>(or double-start) screw is formed.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Advantages and Disadvantages of Screwed Joints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Advantages</a:t>
            </a:r>
          </a:p>
          <a:p>
            <a:pPr>
              <a:buNone/>
            </a:pPr>
            <a:r>
              <a:rPr lang="en-US" dirty="0" smtClean="0"/>
              <a:t>1. Screwed joints are highly reliable in operation.</a:t>
            </a:r>
          </a:p>
          <a:p>
            <a:pPr>
              <a:buNone/>
            </a:pPr>
            <a:r>
              <a:rPr lang="en-US" dirty="0" smtClean="0"/>
              <a:t>2. Screwed joints are convenient to assemble </a:t>
            </a:r>
            <a:r>
              <a:rPr lang="en-US" dirty="0" smtClean="0"/>
              <a:t>and disassemble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3. A wide range of screwed joints may be adopted </a:t>
            </a:r>
            <a:r>
              <a:rPr lang="en-US" dirty="0" smtClean="0"/>
              <a:t>to various </a:t>
            </a:r>
            <a:r>
              <a:rPr lang="en-US" dirty="0" smtClean="0"/>
              <a:t>operating conditions.</a:t>
            </a:r>
          </a:p>
          <a:p>
            <a:pPr>
              <a:buNone/>
            </a:pPr>
            <a:r>
              <a:rPr lang="en-US" dirty="0" smtClean="0"/>
              <a:t>4. Screws are relatively cheap to produce due </a:t>
            </a:r>
            <a:r>
              <a:rPr lang="en-US" dirty="0" smtClean="0"/>
              <a:t>to standardization </a:t>
            </a:r>
            <a:r>
              <a:rPr lang="en-US" dirty="0" smtClean="0"/>
              <a:t>and highly efficient </a:t>
            </a:r>
            <a:r>
              <a:rPr lang="en-US" dirty="0" smtClean="0"/>
              <a:t>manufacturing processes.</a:t>
            </a:r>
          </a:p>
          <a:p>
            <a:r>
              <a:rPr lang="en-US" b="1" dirty="0" smtClean="0"/>
              <a:t>Disadvantages</a:t>
            </a:r>
          </a:p>
          <a:p>
            <a:pPr>
              <a:buNone/>
            </a:pPr>
            <a:r>
              <a:rPr lang="en-US" dirty="0" smtClean="0"/>
              <a:t>The main disadvantage of the screwed joints is the </a:t>
            </a:r>
            <a:r>
              <a:rPr lang="en-US" dirty="0" smtClean="0"/>
              <a:t>stress concentration </a:t>
            </a:r>
            <a:r>
              <a:rPr lang="en-US" dirty="0" smtClean="0"/>
              <a:t>in the threaded portions which are vulnerable points under variable load conditions.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Important Terms Used in Screw Threads</a:t>
            </a:r>
            <a:endParaRPr lang="en-US" dirty="0"/>
          </a:p>
        </p:txBody>
      </p:sp>
      <p:pic>
        <p:nvPicPr>
          <p:cNvPr id="2355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524000"/>
            <a:ext cx="8153399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key is a piece of mild steel inserted between </a:t>
            </a:r>
            <a:r>
              <a:rPr lang="en-US" dirty="0" smtClean="0"/>
              <a:t>the shaft </a:t>
            </a:r>
            <a:r>
              <a:rPr lang="en-US" dirty="0" smtClean="0"/>
              <a:t>and hub or boss of the pulley to connect these </a:t>
            </a:r>
            <a:r>
              <a:rPr lang="en-US" dirty="0" smtClean="0"/>
              <a:t>together in </a:t>
            </a:r>
            <a:r>
              <a:rPr lang="en-US" dirty="0" smtClean="0"/>
              <a:t>order to prevent relative motion between them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</a:t>
            </a:r>
            <a:r>
              <a:rPr lang="en-US" dirty="0" smtClean="0"/>
              <a:t>is always </a:t>
            </a:r>
            <a:r>
              <a:rPr lang="en-US" dirty="0" smtClean="0"/>
              <a:t>inserted parallel to the axis of the shaft</a:t>
            </a:r>
            <a:r>
              <a:rPr lang="en-US" dirty="0" smtClean="0"/>
              <a:t>.</a:t>
            </a:r>
          </a:p>
          <a:p>
            <a:r>
              <a:rPr lang="en-US" dirty="0" smtClean="0"/>
              <a:t>Keys </a:t>
            </a:r>
            <a:r>
              <a:rPr lang="en-US" dirty="0" smtClean="0"/>
              <a:t>are used </a:t>
            </a:r>
            <a:r>
              <a:rPr lang="en-US" dirty="0" smtClean="0"/>
              <a:t>as temporary fastenings and are subjected to </a:t>
            </a:r>
            <a:r>
              <a:rPr lang="en-US" dirty="0" smtClean="0"/>
              <a:t>considerable crushing </a:t>
            </a:r>
            <a:r>
              <a:rPr lang="en-US" dirty="0" smtClean="0"/>
              <a:t>and shearing stresses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keyway is a slot </a:t>
            </a:r>
            <a:r>
              <a:rPr lang="en-US" dirty="0" smtClean="0"/>
              <a:t>or recess </a:t>
            </a:r>
            <a:r>
              <a:rPr lang="en-US" dirty="0" smtClean="0"/>
              <a:t>in a shaft and hub of the pulley to accommodate </a:t>
            </a:r>
            <a:r>
              <a:rPr lang="en-US" dirty="0" smtClean="0"/>
              <a:t>a key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Types of Keys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60000"/>
              </a:lnSpc>
              <a:buAutoNum type="arabicPeriod"/>
            </a:pPr>
            <a:r>
              <a:rPr lang="en-US" dirty="0" smtClean="0"/>
              <a:t>Sunk keys</a:t>
            </a:r>
          </a:p>
          <a:p>
            <a:pPr marL="514350" indent="-514350">
              <a:lnSpc>
                <a:spcPct val="160000"/>
              </a:lnSpc>
              <a:buAutoNum type="arabicPeriod"/>
            </a:pPr>
            <a:r>
              <a:rPr lang="en-US" dirty="0" smtClean="0"/>
              <a:t>Saddle keys</a:t>
            </a:r>
            <a:endParaRPr lang="en-US" dirty="0" smtClean="0"/>
          </a:p>
          <a:p>
            <a:pPr marL="514350" indent="-514350">
              <a:lnSpc>
                <a:spcPct val="160000"/>
              </a:lnSpc>
              <a:buAutoNum type="arabicPeriod"/>
            </a:pPr>
            <a:r>
              <a:rPr lang="en-US" dirty="0" smtClean="0"/>
              <a:t>Tangent keys</a:t>
            </a:r>
          </a:p>
          <a:p>
            <a:pPr marL="514350" indent="-514350">
              <a:lnSpc>
                <a:spcPct val="160000"/>
              </a:lnSpc>
              <a:buAutoNum type="arabicPeriod"/>
            </a:pPr>
            <a:r>
              <a:rPr lang="en-US" dirty="0" smtClean="0"/>
              <a:t>Round keys</a:t>
            </a:r>
          </a:p>
          <a:p>
            <a:pPr marL="514350" indent="-514350">
              <a:lnSpc>
                <a:spcPct val="160000"/>
              </a:lnSpc>
              <a:buAutoNum type="arabicPeriod"/>
            </a:pPr>
            <a:r>
              <a:rPr lang="en-US" dirty="0" smtClean="0"/>
              <a:t>Splines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Sunk Keys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sunk keys are provided half in the keyway of the shaft and half in the keyway of the hub </a:t>
            </a:r>
            <a:r>
              <a:rPr lang="en-US" dirty="0" smtClean="0"/>
              <a:t>or boss </a:t>
            </a:r>
            <a:r>
              <a:rPr lang="en-US" dirty="0" smtClean="0"/>
              <a:t>of the pulley. The sunk keys are of the following types </a:t>
            </a:r>
            <a:r>
              <a:rPr lang="en-US" dirty="0" smtClean="0"/>
              <a:t>:</a:t>
            </a:r>
          </a:p>
          <a:p>
            <a:pPr marL="514350" indent="-514350">
              <a:buAutoNum type="arabicPeriod"/>
            </a:pPr>
            <a:r>
              <a:rPr lang="en-US" dirty="0" smtClean="0"/>
              <a:t>Rectangular </a:t>
            </a:r>
            <a:r>
              <a:rPr lang="en-US" dirty="0" smtClean="0"/>
              <a:t>sunk </a:t>
            </a:r>
            <a:r>
              <a:rPr lang="en-US" dirty="0" smtClean="0"/>
              <a:t>key</a:t>
            </a:r>
          </a:p>
          <a:p>
            <a:pPr marL="514350" indent="-514350">
              <a:buAutoNum type="arabicPeriod"/>
            </a:pPr>
            <a:r>
              <a:rPr lang="en-US" dirty="0" smtClean="0"/>
              <a:t>Square </a:t>
            </a:r>
            <a:r>
              <a:rPr lang="en-US" dirty="0" smtClean="0"/>
              <a:t>sunk </a:t>
            </a:r>
            <a:r>
              <a:rPr lang="en-US" dirty="0" smtClean="0"/>
              <a:t>key</a:t>
            </a:r>
          </a:p>
          <a:p>
            <a:pPr marL="514350" indent="-514350">
              <a:buAutoNum type="arabicPeriod"/>
            </a:pPr>
            <a:r>
              <a:rPr lang="en-US" dirty="0" smtClean="0"/>
              <a:t>Parallel sunk </a:t>
            </a:r>
            <a:r>
              <a:rPr lang="en-US" dirty="0" smtClean="0"/>
              <a:t>key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Gib</a:t>
            </a:r>
            <a:r>
              <a:rPr lang="en-US" dirty="0" smtClean="0"/>
              <a:t>-head </a:t>
            </a:r>
            <a:r>
              <a:rPr lang="en-US" dirty="0" smtClean="0"/>
              <a:t>key</a:t>
            </a:r>
          </a:p>
          <a:p>
            <a:pPr marL="514350" indent="-514350">
              <a:buAutoNum type="arabicPeriod"/>
            </a:pPr>
            <a:r>
              <a:rPr lang="en-US" dirty="0" smtClean="0"/>
              <a:t>Feather </a:t>
            </a:r>
            <a:r>
              <a:rPr lang="en-US" dirty="0" smtClean="0"/>
              <a:t>key</a:t>
            </a:r>
          </a:p>
          <a:p>
            <a:pPr marL="514350" indent="-514350">
              <a:buAutoNum type="arabicPeriod"/>
            </a:pPr>
            <a:r>
              <a:rPr lang="en-US" dirty="0" smtClean="0"/>
              <a:t>Woodruff key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Saddle keys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dirty="0" smtClean="0"/>
              <a:t>Keyway is only present in the hub only not in shaft.</a:t>
            </a:r>
          </a:p>
          <a:p>
            <a:pPr marL="514350" indent="-514350">
              <a:buNone/>
            </a:pPr>
            <a:r>
              <a:rPr lang="en-US" dirty="0" smtClean="0"/>
              <a:t>It is of following two types: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Flat </a:t>
            </a:r>
            <a:r>
              <a:rPr lang="en-US" dirty="0" smtClean="0"/>
              <a:t>saddle </a:t>
            </a:r>
            <a:r>
              <a:rPr lang="en-US" dirty="0" smtClean="0"/>
              <a:t>key,</a:t>
            </a:r>
          </a:p>
          <a:p>
            <a:pPr marL="514350" indent="-514350">
              <a:buAutoNum type="arabicPeriod"/>
            </a:pPr>
            <a:r>
              <a:rPr lang="en-US" dirty="0" smtClean="0"/>
              <a:t>Hollow </a:t>
            </a:r>
            <a:r>
              <a:rPr lang="en-US" dirty="0" smtClean="0"/>
              <a:t>saddle key.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Effect of Keyways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keyway cut into the shaft reduces the load </a:t>
            </a:r>
            <a:r>
              <a:rPr lang="en-US" dirty="0" smtClean="0"/>
              <a:t>carrying capacity </a:t>
            </a:r>
            <a:r>
              <a:rPr lang="en-US" dirty="0" smtClean="0"/>
              <a:t>of the </a:t>
            </a:r>
            <a:r>
              <a:rPr lang="en-US" dirty="0" smtClean="0"/>
              <a:t>shaft</a:t>
            </a:r>
          </a:p>
          <a:p>
            <a:r>
              <a:rPr lang="en-US" dirty="0" smtClean="0"/>
              <a:t>This is due to the stress concentration near the corners of the keyway </a:t>
            </a:r>
            <a:r>
              <a:rPr lang="en-US" dirty="0" smtClean="0"/>
              <a:t>and reduction </a:t>
            </a:r>
            <a:r>
              <a:rPr lang="en-US" dirty="0" smtClean="0"/>
              <a:t>in the cross-sectional area of the </a:t>
            </a:r>
            <a:r>
              <a:rPr lang="en-US" dirty="0" smtClean="0"/>
              <a:t>shaft</a:t>
            </a:r>
          </a:p>
          <a:p>
            <a:r>
              <a:rPr lang="en-US" dirty="0" smtClean="0"/>
              <a:t>The following relation for the weakening effect of the keyway is based on the </a:t>
            </a:r>
            <a:r>
              <a:rPr lang="en-US" dirty="0" smtClean="0"/>
              <a:t>experimental results </a:t>
            </a:r>
            <a:r>
              <a:rPr lang="en-US" dirty="0" smtClean="0"/>
              <a:t>by H.F. </a:t>
            </a:r>
            <a:r>
              <a:rPr lang="en-US" dirty="0" smtClean="0"/>
              <a:t>Moore.</a:t>
            </a:r>
          </a:p>
          <a:p>
            <a:r>
              <a:rPr lang="en-US" dirty="0" smtClean="0"/>
              <a:t>It is usually assumed that the strength of the keyed shaft is 75% of the solid </a:t>
            </a:r>
            <a:r>
              <a:rPr lang="en-US" dirty="0" smtClean="0"/>
              <a:t>shaft.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Classifications of Machine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Adaptive design: </a:t>
            </a:r>
            <a:r>
              <a:rPr lang="en-US" dirty="0" smtClean="0"/>
              <a:t>In </a:t>
            </a:r>
            <a:r>
              <a:rPr lang="en-US" dirty="0" smtClean="0"/>
              <a:t>most cases, the designer’s work is concerned with adaptation of </a:t>
            </a:r>
            <a:r>
              <a:rPr lang="en-US" dirty="0" smtClean="0"/>
              <a:t>existing designs</a:t>
            </a:r>
            <a:r>
              <a:rPr lang="en-US" dirty="0" smtClean="0"/>
              <a:t>. </a:t>
            </a:r>
          </a:p>
          <a:p>
            <a:r>
              <a:rPr lang="en-US" b="1" dirty="0" smtClean="0"/>
              <a:t>Development design: </a:t>
            </a:r>
            <a:r>
              <a:rPr lang="en-US" dirty="0" smtClean="0"/>
              <a:t>This type of design needs considerable scientific training and </a:t>
            </a:r>
            <a:r>
              <a:rPr lang="en-US" dirty="0" smtClean="0"/>
              <a:t>design ability </a:t>
            </a:r>
            <a:r>
              <a:rPr lang="en-US" dirty="0" smtClean="0"/>
              <a:t>in order to modify the existing designs into a new idea by adopting a new material or </a:t>
            </a:r>
            <a:r>
              <a:rPr lang="en-US" dirty="0" smtClean="0"/>
              <a:t>different method </a:t>
            </a:r>
            <a:r>
              <a:rPr lang="en-US" dirty="0" smtClean="0"/>
              <a:t>of manufacture. </a:t>
            </a:r>
          </a:p>
          <a:p>
            <a:r>
              <a:rPr lang="en-US" b="1" dirty="0" smtClean="0"/>
              <a:t>New design: </a:t>
            </a:r>
            <a:r>
              <a:rPr lang="en-US" dirty="0" smtClean="0"/>
              <a:t>This type of design needs lot of research, technical ability and creative </a:t>
            </a:r>
            <a:r>
              <a:rPr lang="en-US" dirty="0" smtClean="0"/>
              <a:t>thinking. Only </a:t>
            </a:r>
            <a:r>
              <a:rPr lang="en-US" dirty="0" smtClean="0"/>
              <a:t>those designers who have personal qualities of a sufficiently high order can take up </a:t>
            </a:r>
            <a:r>
              <a:rPr lang="en-US" dirty="0" smtClean="0"/>
              <a:t>the work </a:t>
            </a:r>
            <a:r>
              <a:rPr lang="en-US" dirty="0" smtClean="0"/>
              <a:t>of a new design.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Effect of Keyways</a:t>
            </a:r>
            <a:endParaRPr lang="en-US" dirty="0"/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1600200"/>
            <a:ext cx="7772399" cy="4495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friction wheel with the teeth cut on it is known as </a:t>
            </a:r>
            <a:r>
              <a:rPr lang="en-US" b="1" dirty="0" smtClean="0"/>
              <a:t>gear or toothed wheel</a:t>
            </a:r>
            <a:r>
              <a:rPr lang="en-US" b="1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usual connection </a:t>
            </a:r>
            <a:r>
              <a:rPr lang="en-US" dirty="0" smtClean="0"/>
              <a:t>to show the toothed wheels is by their pitch circles.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Advantages and Disadvantages of</a:t>
            </a:r>
            <a:br>
              <a:rPr lang="en-US" b="1" dirty="0" smtClean="0"/>
            </a:br>
            <a:r>
              <a:rPr lang="en-US" b="1" dirty="0" smtClean="0"/>
              <a:t>Gear Drives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Advantages</a:t>
            </a:r>
          </a:p>
          <a:p>
            <a:pPr>
              <a:buNone/>
            </a:pPr>
            <a:r>
              <a:rPr lang="en-US" dirty="0" smtClean="0"/>
              <a:t>1. It transmits exact velocity ratio.</a:t>
            </a:r>
          </a:p>
          <a:p>
            <a:pPr>
              <a:buNone/>
            </a:pPr>
            <a:r>
              <a:rPr lang="en-US" dirty="0" smtClean="0"/>
              <a:t>2. It may be used to transmit large power.</a:t>
            </a:r>
          </a:p>
          <a:p>
            <a:pPr>
              <a:buNone/>
            </a:pPr>
            <a:r>
              <a:rPr lang="en-US" dirty="0" smtClean="0"/>
              <a:t>3. It may be used for small centre distances of shafts.</a:t>
            </a:r>
          </a:p>
          <a:p>
            <a:pPr>
              <a:buNone/>
            </a:pPr>
            <a:r>
              <a:rPr lang="en-US" dirty="0" smtClean="0"/>
              <a:t>4. It has high efficiency.</a:t>
            </a:r>
          </a:p>
          <a:p>
            <a:pPr>
              <a:buNone/>
            </a:pPr>
            <a:r>
              <a:rPr lang="en-US" dirty="0" smtClean="0"/>
              <a:t>5. It has reliable service.</a:t>
            </a:r>
          </a:p>
          <a:p>
            <a:pPr>
              <a:buNone/>
            </a:pPr>
            <a:r>
              <a:rPr lang="en-US" dirty="0" smtClean="0"/>
              <a:t>6. It has compact layout.</a:t>
            </a:r>
          </a:p>
          <a:p>
            <a:r>
              <a:rPr lang="en-US" dirty="0" smtClean="0"/>
              <a:t>Disadvantages</a:t>
            </a:r>
          </a:p>
          <a:p>
            <a:pPr>
              <a:buNone/>
            </a:pPr>
            <a:r>
              <a:rPr lang="en-US" dirty="0" smtClean="0"/>
              <a:t>1. Since the manufacture of gears require </a:t>
            </a:r>
            <a:r>
              <a:rPr lang="en-US" dirty="0" smtClean="0"/>
              <a:t>special tools </a:t>
            </a:r>
            <a:r>
              <a:rPr lang="en-US" dirty="0" smtClean="0"/>
              <a:t>and equipment, therefore it is costlier </a:t>
            </a:r>
            <a:r>
              <a:rPr lang="en-US" dirty="0" smtClean="0"/>
              <a:t>than other </a:t>
            </a:r>
            <a:r>
              <a:rPr lang="en-US" dirty="0" smtClean="0"/>
              <a:t>drives.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Terms used in Gears</a:t>
            </a:r>
            <a:endParaRPr lang="en-US" dirty="0"/>
          </a:p>
        </p:txBody>
      </p:sp>
      <p:pic>
        <p:nvPicPr>
          <p:cNvPr id="296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1371600"/>
            <a:ext cx="7543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Forms of Teeth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Cycloidal </a:t>
            </a:r>
            <a:r>
              <a:rPr lang="en-US" b="1" dirty="0" smtClean="0"/>
              <a:t>Teeth: </a:t>
            </a:r>
            <a:r>
              <a:rPr lang="en-US" dirty="0" smtClean="0"/>
              <a:t>A </a:t>
            </a:r>
            <a:r>
              <a:rPr lang="en-US" dirty="0" smtClean="0"/>
              <a:t>cycloid is the curve traced by a point on </a:t>
            </a:r>
            <a:r>
              <a:rPr lang="en-US" dirty="0" smtClean="0"/>
              <a:t>the circumference </a:t>
            </a:r>
            <a:r>
              <a:rPr lang="en-US" dirty="0" smtClean="0"/>
              <a:t>of a circle which rolls </a:t>
            </a:r>
            <a:r>
              <a:rPr lang="en-US" dirty="0" smtClean="0"/>
              <a:t>without slipping </a:t>
            </a:r>
            <a:r>
              <a:rPr lang="en-US" dirty="0" smtClean="0"/>
              <a:t>on a fixed straight line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Involute </a:t>
            </a:r>
            <a:r>
              <a:rPr lang="en-US" b="1" dirty="0" smtClean="0"/>
              <a:t>Teeth: </a:t>
            </a:r>
            <a:r>
              <a:rPr lang="en-US" dirty="0" smtClean="0"/>
              <a:t>An </a:t>
            </a:r>
            <a:r>
              <a:rPr lang="en-US" dirty="0" smtClean="0"/>
              <a:t>involute of a circle is a plane curve generated by </a:t>
            </a:r>
            <a:r>
              <a:rPr lang="en-US" dirty="0" smtClean="0"/>
              <a:t>a point </a:t>
            </a:r>
            <a:r>
              <a:rPr lang="en-US" dirty="0" smtClean="0"/>
              <a:t>on a tangent, which rolls on the circle without slipping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Cams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smtClean="0"/>
              <a:t>Cams are used to convert rotary motion to oscillatory motion </a:t>
            </a:r>
            <a:r>
              <a:rPr lang="en-US" sz="2400" dirty="0" smtClean="0"/>
              <a:t>or </a:t>
            </a:r>
            <a:r>
              <a:rPr lang="en-US" sz="2400" dirty="0" smtClean="0"/>
              <a:t>oscillatory motion to rotary </a:t>
            </a:r>
            <a:r>
              <a:rPr lang="en-US" sz="2400" dirty="0" smtClean="0"/>
              <a:t>motion</a:t>
            </a:r>
            <a:endParaRPr lang="en-US" sz="2400" dirty="0" smtClean="0"/>
          </a:p>
          <a:p>
            <a:r>
              <a:rPr lang="en-US" sz="2400" dirty="0" smtClean="0"/>
              <a:t>For high speed applications – example, internal combustion </a:t>
            </a:r>
            <a:r>
              <a:rPr lang="en-US" sz="2400" dirty="0" smtClean="0"/>
              <a:t>engines</a:t>
            </a:r>
          </a:p>
          <a:p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Followers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Knife-edge</a:t>
            </a:r>
          </a:p>
          <a:p>
            <a:r>
              <a:rPr lang="en-US" dirty="0" smtClean="0"/>
              <a:t>Flat-face</a:t>
            </a:r>
          </a:p>
          <a:p>
            <a:r>
              <a:rPr lang="en-US" dirty="0" smtClean="0"/>
              <a:t>Roller</a:t>
            </a:r>
          </a:p>
          <a:p>
            <a:r>
              <a:rPr lang="en-US" dirty="0" err="1" smtClean="0"/>
              <a:t>Sperical</a:t>
            </a:r>
            <a:r>
              <a:rPr lang="en-US" dirty="0" smtClean="0"/>
              <a:t>-face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CAM Nomenclature</a:t>
            </a:r>
            <a:endParaRPr lang="en-US" dirty="0"/>
          </a:p>
        </p:txBody>
      </p:sp>
      <p:pic>
        <p:nvPicPr>
          <p:cNvPr id="4" name="Picture 11" descr="image001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057401" y="1524000"/>
            <a:ext cx="4838992" cy="45720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Displacement diagram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71500" indent="-571500">
              <a:buFont typeface="Wingdings" pitchFamily="2" charset="2"/>
              <a:buAutoNum type="arabicPeriod"/>
            </a:pPr>
            <a:r>
              <a:rPr lang="en-US" dirty="0" smtClean="0"/>
              <a:t>Uniform motion ( constant velocity)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en-US" dirty="0" smtClean="0"/>
              <a:t>Simple harmonic motion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en-US" dirty="0" smtClean="0"/>
              <a:t>Uniform acceleration and retardation motion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en-US" dirty="0" smtClean="0"/>
              <a:t>Cycloidal motion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Uniform motion (constant velocity)</a:t>
            </a:r>
            <a:endParaRPr lang="en-US" dirty="0"/>
          </a:p>
        </p:txBody>
      </p:sp>
      <p:pic>
        <p:nvPicPr>
          <p:cNvPr id="30723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71600" y="2057400"/>
            <a:ext cx="6400800" cy="24383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Procedure</a:t>
            </a:r>
            <a:endParaRPr lang="en-US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1524000"/>
            <a:ext cx="3429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</a:t>
            </a:r>
            <a:r>
              <a:rPr lang="en-US" dirty="0" smtClean="0"/>
              <a:t>Harmonic Motion</a:t>
            </a:r>
            <a:endParaRPr lang="en-US" dirty="0"/>
          </a:p>
        </p:txBody>
      </p:sp>
      <p:pic>
        <p:nvPicPr>
          <p:cNvPr id="4" name="Picture 5" descr="Picture in Document1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66800" y="1524000"/>
            <a:ext cx="4495800" cy="48768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Uniform acceleration and retardation</a:t>
            </a:r>
            <a:endParaRPr lang="en-US" dirty="0"/>
          </a:p>
        </p:txBody>
      </p:sp>
      <p:pic>
        <p:nvPicPr>
          <p:cNvPr id="4" name="Picture 7" descr="Picture10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90600" y="1524000"/>
            <a:ext cx="4953000" cy="478536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Layout of cam profile: roller follower</a:t>
            </a:r>
            <a:r>
              <a:rPr lang="en-US" sz="4800" dirty="0" smtClean="0"/>
              <a:t> </a:t>
            </a:r>
            <a:endParaRPr lang="en-US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1524000"/>
            <a:ext cx="7543800" cy="434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CAM Profile</a:t>
            </a:r>
            <a:endParaRPr lang="en-US" dirty="0"/>
          </a:p>
        </p:txBody>
      </p:sp>
      <p:pic>
        <p:nvPicPr>
          <p:cNvPr id="4" name="Picture 5" descr="Picture9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371600" y="1676400"/>
            <a:ext cx="4272989" cy="4375989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THANK YOU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Engineering Material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Stiffness</a:t>
            </a:r>
          </a:p>
          <a:p>
            <a:r>
              <a:rPr lang="en-US" dirty="0" smtClean="0"/>
              <a:t>Ductility</a:t>
            </a:r>
          </a:p>
          <a:p>
            <a:r>
              <a:rPr lang="en-US" dirty="0" smtClean="0"/>
              <a:t>Brittleness</a:t>
            </a:r>
          </a:p>
          <a:p>
            <a:r>
              <a:rPr lang="en-US" dirty="0" smtClean="0"/>
              <a:t>Hardness</a:t>
            </a:r>
          </a:p>
          <a:p>
            <a:r>
              <a:rPr lang="en-US" dirty="0" smtClean="0"/>
              <a:t>Strength</a:t>
            </a:r>
          </a:p>
          <a:p>
            <a:r>
              <a:rPr lang="en-US" dirty="0" smtClean="0"/>
              <a:t>Elasticity</a:t>
            </a:r>
          </a:p>
          <a:p>
            <a:r>
              <a:rPr lang="en-US" dirty="0" smtClean="0"/>
              <a:t>Plasticity</a:t>
            </a:r>
          </a:p>
          <a:p>
            <a:r>
              <a:rPr lang="en-US" dirty="0" smtClean="0"/>
              <a:t>Malleability</a:t>
            </a:r>
          </a:p>
          <a:p>
            <a:r>
              <a:rPr lang="en-US" dirty="0" smtClean="0"/>
              <a:t>Toughness</a:t>
            </a:r>
          </a:p>
          <a:p>
            <a:r>
              <a:rPr lang="en-US" dirty="0" smtClean="0"/>
              <a:t>Machinability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Load  &amp;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 is defined as </a:t>
            </a:r>
            <a:r>
              <a:rPr lang="en-US" b="1" dirty="0" smtClean="0"/>
              <a:t>any external force acting upon </a:t>
            </a:r>
            <a:r>
              <a:rPr lang="en-US" b="1" dirty="0" smtClean="0"/>
              <a:t>a machine part.</a:t>
            </a:r>
          </a:p>
          <a:p>
            <a:pPr>
              <a:buNone/>
            </a:pPr>
            <a:r>
              <a:rPr lang="en-US" dirty="0" smtClean="0"/>
              <a:t>1. </a:t>
            </a:r>
            <a:r>
              <a:rPr lang="en-US" b="1" dirty="0" smtClean="0"/>
              <a:t>Dead or steady </a:t>
            </a:r>
            <a:r>
              <a:rPr lang="en-US" b="1" dirty="0" smtClean="0"/>
              <a:t>load: </a:t>
            </a:r>
            <a:r>
              <a:rPr lang="en-US" dirty="0" smtClean="0"/>
              <a:t>A load is said to be a dead or steady load, when it does not change </a:t>
            </a:r>
            <a:r>
              <a:rPr lang="en-US" dirty="0" smtClean="0"/>
              <a:t>in magnitude </a:t>
            </a:r>
            <a:r>
              <a:rPr lang="en-US" dirty="0" smtClean="0"/>
              <a:t>or direction.</a:t>
            </a:r>
          </a:p>
          <a:p>
            <a:pPr>
              <a:buNone/>
            </a:pPr>
            <a:r>
              <a:rPr lang="en-US" dirty="0" smtClean="0"/>
              <a:t>2. </a:t>
            </a:r>
            <a:r>
              <a:rPr lang="en-US" b="1" dirty="0" smtClean="0"/>
              <a:t>Live or variable </a:t>
            </a:r>
            <a:r>
              <a:rPr lang="en-US" b="1" dirty="0" smtClean="0"/>
              <a:t>load: </a:t>
            </a:r>
            <a:r>
              <a:rPr lang="en-US" dirty="0" smtClean="0"/>
              <a:t>A </a:t>
            </a:r>
            <a:r>
              <a:rPr lang="en-US" dirty="0" smtClean="0"/>
              <a:t>load is said to be a live or variable load, when it changes continually.</a:t>
            </a:r>
          </a:p>
          <a:p>
            <a:pPr>
              <a:buNone/>
            </a:pPr>
            <a:r>
              <a:rPr lang="en-US" dirty="0" smtClean="0"/>
              <a:t>3. </a:t>
            </a:r>
            <a:r>
              <a:rPr lang="en-US" b="1" dirty="0" smtClean="0"/>
              <a:t>Suddenly applied or shock </a:t>
            </a:r>
            <a:r>
              <a:rPr lang="en-US" b="1" dirty="0" smtClean="0"/>
              <a:t>loads: </a:t>
            </a:r>
            <a:r>
              <a:rPr lang="en-US" dirty="0" smtClean="0"/>
              <a:t>A load is said to be a suddenly applied or shock load, </a:t>
            </a:r>
            <a:r>
              <a:rPr lang="en-US" dirty="0" smtClean="0"/>
              <a:t>when it </a:t>
            </a:r>
            <a:r>
              <a:rPr lang="en-US" dirty="0" smtClean="0"/>
              <a:t>is suddenly applied or removed.</a:t>
            </a:r>
          </a:p>
          <a:p>
            <a:pPr>
              <a:buNone/>
            </a:pPr>
            <a:r>
              <a:rPr lang="en-US" dirty="0" smtClean="0"/>
              <a:t>4. </a:t>
            </a:r>
            <a:r>
              <a:rPr lang="en-US" b="1" dirty="0" smtClean="0"/>
              <a:t>Impact </a:t>
            </a:r>
            <a:r>
              <a:rPr lang="en-US" b="1" dirty="0" smtClean="0"/>
              <a:t>load: </a:t>
            </a:r>
            <a:r>
              <a:rPr lang="en-US" dirty="0" smtClean="0"/>
              <a:t>A load is said to be an impact load, when it is applied with some initial velocity.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some external system of forces or loads act on a body, the internal forces (equal </a:t>
            </a:r>
            <a:r>
              <a:rPr lang="en-US" dirty="0" smtClean="0"/>
              <a:t>and opposite</a:t>
            </a:r>
            <a:r>
              <a:rPr lang="en-US" dirty="0" smtClean="0"/>
              <a:t>) are set up at various sections of the body, which resist the external forces. This </a:t>
            </a:r>
            <a:r>
              <a:rPr lang="en-US" dirty="0" smtClean="0"/>
              <a:t>internal force </a:t>
            </a:r>
            <a:r>
              <a:rPr lang="en-US" dirty="0" smtClean="0"/>
              <a:t>per unit area at any section of the body is known as </a:t>
            </a:r>
            <a:r>
              <a:rPr lang="en-US" b="1" dirty="0" smtClean="0"/>
              <a:t>unit stress or simply a stress. It is </a:t>
            </a:r>
            <a:r>
              <a:rPr lang="en-US" b="1" dirty="0" smtClean="0"/>
              <a:t>denoted </a:t>
            </a:r>
            <a:r>
              <a:rPr lang="en-US" dirty="0" smtClean="0"/>
              <a:t>by </a:t>
            </a:r>
            <a:r>
              <a:rPr lang="en-US" dirty="0" smtClean="0"/>
              <a:t>a Greek letter sigma (σ). Mathematically,</a:t>
            </a:r>
          </a:p>
          <a:p>
            <a:r>
              <a:rPr lang="en-US" dirty="0" smtClean="0"/>
              <a:t>Stress, </a:t>
            </a:r>
            <a:r>
              <a:rPr lang="el-GR" dirty="0" smtClean="0"/>
              <a:t>σ = </a:t>
            </a:r>
            <a:r>
              <a:rPr lang="en-US" dirty="0" smtClean="0"/>
              <a:t>P/A</a:t>
            </a:r>
          </a:p>
          <a:p>
            <a:pPr>
              <a:buNone/>
            </a:pPr>
            <a:r>
              <a:rPr lang="en-US" dirty="0" smtClean="0"/>
              <a:t>where </a:t>
            </a:r>
            <a:r>
              <a:rPr lang="en-US" dirty="0" smtClean="0"/>
              <a:t>P = Force or load acting on a body, and</a:t>
            </a:r>
          </a:p>
          <a:p>
            <a:pPr>
              <a:buNone/>
            </a:pPr>
            <a:r>
              <a:rPr lang="en-US" dirty="0" smtClean="0"/>
              <a:t>A = Cross-sectional area of the body.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Strain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a system of forces or loads act on a body, it undergoes some deformation. This </a:t>
            </a:r>
            <a:r>
              <a:rPr lang="en-US" dirty="0" smtClean="0"/>
              <a:t>deformation per </a:t>
            </a:r>
            <a:r>
              <a:rPr lang="en-US" dirty="0" smtClean="0"/>
              <a:t>unit length is known as </a:t>
            </a:r>
            <a:r>
              <a:rPr lang="en-US" b="1" i="1" dirty="0" smtClean="0"/>
              <a:t>unit strain or simply a strain. It is denoted by a Greek letter epsilon (ε</a:t>
            </a:r>
            <a:r>
              <a:rPr lang="en-US" b="1" i="1" dirty="0" smtClean="0"/>
              <a:t>). </a:t>
            </a:r>
            <a:r>
              <a:rPr lang="en-US" dirty="0" smtClean="0"/>
              <a:t>Mathematically</a:t>
            </a:r>
            <a:r>
              <a:rPr lang="en-US" dirty="0" smtClean="0"/>
              <a:t>,</a:t>
            </a:r>
          </a:p>
          <a:p>
            <a:r>
              <a:rPr lang="en-US" dirty="0" smtClean="0"/>
              <a:t>Strain, ε = </a:t>
            </a:r>
            <a:r>
              <a:rPr lang="en-US" dirty="0" err="1" smtClean="0"/>
              <a:t>δ</a:t>
            </a:r>
            <a:r>
              <a:rPr lang="en-US" i="1" dirty="0" err="1" smtClean="0"/>
              <a:t>l</a:t>
            </a:r>
            <a:r>
              <a:rPr lang="en-US" i="1" dirty="0" smtClean="0"/>
              <a:t> / l or </a:t>
            </a:r>
            <a:r>
              <a:rPr lang="en-US" i="1" dirty="0" err="1" smtClean="0"/>
              <a:t>δl</a:t>
            </a:r>
            <a:r>
              <a:rPr lang="en-US" i="1" dirty="0" smtClean="0"/>
              <a:t> = </a:t>
            </a:r>
            <a:r>
              <a:rPr lang="en-US" i="1" dirty="0" err="1" smtClean="0"/>
              <a:t>ε.l</a:t>
            </a:r>
            <a:endParaRPr lang="en-US" i="1" dirty="0" smtClean="0"/>
          </a:p>
          <a:p>
            <a:pPr>
              <a:buNone/>
            </a:pPr>
            <a:r>
              <a:rPr lang="en-US" dirty="0" smtClean="0"/>
              <a:t>	where </a:t>
            </a:r>
            <a:r>
              <a:rPr lang="en-US" dirty="0" err="1" smtClean="0"/>
              <a:t>δ</a:t>
            </a:r>
            <a:r>
              <a:rPr lang="en-US" i="1" dirty="0" err="1" smtClean="0"/>
              <a:t>l</a:t>
            </a:r>
            <a:r>
              <a:rPr lang="en-US" i="1" dirty="0" smtClean="0"/>
              <a:t> = Change in length of the body, and</a:t>
            </a:r>
          </a:p>
          <a:p>
            <a:pPr>
              <a:buNone/>
            </a:pPr>
            <a:r>
              <a:rPr lang="en-US" i="1" dirty="0" smtClean="0"/>
              <a:t>	l </a:t>
            </a:r>
            <a:r>
              <a:rPr lang="en-US" i="1" dirty="0" smtClean="0"/>
              <a:t>= Original length of the body.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Stress-strain Diagram</a:t>
            </a:r>
            <a:endParaRPr lang="en-US" dirty="0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905000"/>
            <a:ext cx="443865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1379</TotalTime>
  <Words>1827</Words>
  <Application>Microsoft Office PowerPoint</Application>
  <PresentationFormat>On-screen Show (4:3)</PresentationFormat>
  <Paragraphs>169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Equity</vt:lpstr>
      <vt:lpstr>MACHINE DESIGN &amp; DRAWING (MDD)</vt:lpstr>
      <vt:lpstr>Machine Design</vt:lpstr>
      <vt:lpstr>Classifications of Machine Design</vt:lpstr>
      <vt:lpstr>Design Procedure</vt:lpstr>
      <vt:lpstr>Engineering Material Properties</vt:lpstr>
      <vt:lpstr>Load  &amp; Types</vt:lpstr>
      <vt:lpstr>Stress</vt:lpstr>
      <vt:lpstr>Strain</vt:lpstr>
      <vt:lpstr>Stress-strain Diagram</vt:lpstr>
      <vt:lpstr>Factor of Safety</vt:lpstr>
      <vt:lpstr>Principal Stresses</vt:lpstr>
      <vt:lpstr>Theories of Failure Under Static Load</vt:lpstr>
      <vt:lpstr>Stress Concentration</vt:lpstr>
      <vt:lpstr>Shaft</vt:lpstr>
      <vt:lpstr>Material Used for Shafts</vt:lpstr>
      <vt:lpstr>Shaft Materials</vt:lpstr>
      <vt:lpstr>Types of Shafts</vt:lpstr>
      <vt:lpstr>Design of Shafts</vt:lpstr>
      <vt:lpstr>Shafts Subjected to Twisting Moment Only</vt:lpstr>
      <vt:lpstr>Shafts Subjected to Bending Moment Only</vt:lpstr>
      <vt:lpstr>Shafts Subjected to Combined Twisting Moment and Bending Moment</vt:lpstr>
      <vt:lpstr>Screwed Joints</vt:lpstr>
      <vt:lpstr>Advantages and Disadvantages of Screwed Joints</vt:lpstr>
      <vt:lpstr>Important Terms Used in Screw Threads</vt:lpstr>
      <vt:lpstr>Key</vt:lpstr>
      <vt:lpstr>Types of Keys</vt:lpstr>
      <vt:lpstr>Sunk Keys</vt:lpstr>
      <vt:lpstr>Saddle keys</vt:lpstr>
      <vt:lpstr>Effect of Keyways</vt:lpstr>
      <vt:lpstr>Effect of Keyways</vt:lpstr>
      <vt:lpstr>Gears</vt:lpstr>
      <vt:lpstr>Advantages and Disadvantages of Gear Drives</vt:lpstr>
      <vt:lpstr>Terms used in Gears</vt:lpstr>
      <vt:lpstr>Forms of Teeth</vt:lpstr>
      <vt:lpstr>Cams</vt:lpstr>
      <vt:lpstr>Followers</vt:lpstr>
      <vt:lpstr>CAM Nomenclature</vt:lpstr>
      <vt:lpstr>Displacement diagram types</vt:lpstr>
      <vt:lpstr>Uniform motion (constant velocity)</vt:lpstr>
      <vt:lpstr>Simple Harmonic Motion</vt:lpstr>
      <vt:lpstr>Uniform acceleration and retardation</vt:lpstr>
      <vt:lpstr>Layout of cam profile: roller follower </vt:lpstr>
      <vt:lpstr>CAM Profile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DESIGN &amp; DRAWING</dc:title>
  <dc:creator>Nitin Dixit</dc:creator>
  <cp:lastModifiedBy>Nitin Dixit</cp:lastModifiedBy>
  <cp:revision>25</cp:revision>
  <dcterms:created xsi:type="dcterms:W3CDTF">2006-08-16T00:00:00Z</dcterms:created>
  <dcterms:modified xsi:type="dcterms:W3CDTF">2018-04-17T16:33:36Z</dcterms:modified>
</cp:coreProperties>
</file>