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0" r:id="rId2"/>
  </p:sldMasterIdLst>
  <p:notesMasterIdLst>
    <p:notesMasterId r:id="rId25"/>
  </p:notesMasterIdLst>
  <p:handoutMasterIdLst>
    <p:handoutMasterId r:id="rId26"/>
  </p:handout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08" y="9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4AC39-44E6-425E-AF49-CF7D189F346F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0F472-929B-459B-8D82-2FABCC5B32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02264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F2775BC-6312-42C7-B7C5-EA6783C2D9CA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67F715A1-4ADC-44E0-9587-804FF39D6B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2984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40892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1391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640915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“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7621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9460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316302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4801" y="4953000"/>
            <a:ext cx="7999315" cy="1074057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0" i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4033" y="331651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64584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4953" y="3848610"/>
            <a:ext cx="8825659" cy="588517"/>
          </a:xfrm>
        </p:spPr>
        <p:txBody>
          <a:bodyPr anchor="b">
            <a:normAutofit/>
          </a:bodyPr>
          <a:lstStyle>
            <a:lvl1pPr marL="0" indent="0" algn="l" defTabSz="457200" rtl="0" eaLnBrk="1" latinLnBrk="0" hangingPunct="1">
              <a:buNone/>
              <a:defRPr lang="en-US" sz="3600" b="0" i="0" kern="1200" cap="none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792226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649470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30" name="Picture Placeholder 2"/>
          <p:cNvSpPr>
            <a:spLocks noGrp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31" name="Picture Placeholder 2"/>
          <p:cNvSpPr>
            <a:spLocks noGrp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33552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b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509830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64151" y="1447799"/>
            <a:ext cx="1409965" cy="4413251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447799"/>
            <a:ext cx="6776630" cy="44132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900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2446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62998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12208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82202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9123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51531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57989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69085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1000"/>
                </a:schemeClr>
              </a:gs>
              <a:gs pos="75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8000"/>
                </a:schemeClr>
              </a:gs>
              <a:gs pos="71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799941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4000"/>
                </a:schemeClr>
              </a:gs>
              <a:gs pos="73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860901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0000"/>
                </a:schemeClr>
              </a:gs>
              <a:gs pos="66000">
                <a:schemeClr val="accent1">
                  <a:lumMod val="60000"/>
                  <a:lumOff val="40000"/>
                  <a:alpha val="0"/>
                </a:schemeClr>
              </a:gs>
              <a:gs pos="31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0FF0622-75E4-48B8-A617-5428CA5926CE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75541-8164-4CC7-9F2F-6F0C49BB85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34672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  <p:sldLayoutId id="2147483699" r:id="rId19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Threads and Multithreading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Mrs. Reetu Dahiya| unit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99901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The deprecated stop(), suspend(), and resume() Methods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2934267"/>
            <a:ext cx="8946541" cy="2430947"/>
          </a:xfrm>
        </p:spPr>
        <p:txBody>
          <a:bodyPr/>
          <a:lstStyle/>
          <a:p>
            <a:r>
              <a:rPr lang="en-US" altLang="en-US" dirty="0">
                <a:cs typeface="Times New Roman" panose="02020603050405020304" pitchFamily="18" charset="0"/>
              </a:rPr>
              <a:t>NOTE: The </a:t>
            </a:r>
            <a:r>
              <a:rPr lang="en-US" altLang="en-US" u="sng" dirty="0">
                <a:cs typeface="Times New Roman" panose="02020603050405020304" pitchFamily="18" charset="0"/>
              </a:rPr>
              <a:t>Thread</a:t>
            </a:r>
            <a:r>
              <a:rPr lang="en-US" altLang="en-US" dirty="0">
                <a:cs typeface="Times New Roman" panose="02020603050405020304" pitchFamily="18" charset="0"/>
              </a:rPr>
              <a:t> class also contains the </a:t>
            </a:r>
            <a:r>
              <a:rPr lang="en-US" altLang="en-US" u="sng" dirty="0">
                <a:cs typeface="Times New Roman" panose="02020603050405020304" pitchFamily="18" charset="0"/>
              </a:rPr>
              <a:t>stop()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u="sng" dirty="0">
                <a:cs typeface="Times New Roman" panose="02020603050405020304" pitchFamily="18" charset="0"/>
              </a:rPr>
              <a:t>suspend()</a:t>
            </a:r>
            <a:r>
              <a:rPr lang="en-US" altLang="en-US" dirty="0">
                <a:cs typeface="Times New Roman" panose="02020603050405020304" pitchFamily="18" charset="0"/>
              </a:rPr>
              <a:t>, and </a:t>
            </a:r>
            <a:r>
              <a:rPr lang="en-US" altLang="en-US" u="sng" dirty="0">
                <a:cs typeface="Times New Roman" panose="02020603050405020304" pitchFamily="18" charset="0"/>
              </a:rPr>
              <a:t>resume()</a:t>
            </a:r>
            <a:r>
              <a:rPr lang="en-US" altLang="en-US" dirty="0">
                <a:cs typeface="Times New Roman" panose="02020603050405020304" pitchFamily="18" charset="0"/>
              </a:rPr>
              <a:t> methods. As of Java 2, these methods are </a:t>
            </a:r>
            <a:r>
              <a:rPr lang="en-US" altLang="en-US" i="1" dirty="0">
                <a:cs typeface="Times New Roman" panose="02020603050405020304" pitchFamily="18" charset="0"/>
              </a:rPr>
              <a:t>deprecated</a:t>
            </a:r>
            <a:r>
              <a:rPr lang="en-US" altLang="en-US" dirty="0">
                <a:cs typeface="Times New Roman" panose="02020603050405020304" pitchFamily="18" charset="0"/>
              </a:rPr>
              <a:t> (or </a:t>
            </a:r>
            <a:r>
              <a:rPr lang="en-US" altLang="en-US" i="1" dirty="0">
                <a:cs typeface="Times New Roman" panose="02020603050405020304" pitchFamily="18" charset="0"/>
              </a:rPr>
              <a:t>outdated</a:t>
            </a:r>
            <a:r>
              <a:rPr lang="en-US" altLang="en-US" dirty="0">
                <a:cs typeface="Times New Roman" panose="02020603050405020304" pitchFamily="18" charset="0"/>
              </a:rPr>
              <a:t>) because they are known to be inherently unsafe. You should assign </a:t>
            </a:r>
            <a:r>
              <a:rPr lang="en-US" altLang="en-US" u="sng" dirty="0">
                <a:cs typeface="Times New Roman" panose="02020603050405020304" pitchFamily="18" charset="0"/>
              </a:rPr>
              <a:t>null</a:t>
            </a:r>
            <a:r>
              <a:rPr lang="en-US" altLang="en-US" dirty="0">
                <a:cs typeface="Times New Roman" panose="02020603050405020304" pitchFamily="18" charset="0"/>
              </a:rPr>
              <a:t> to a </a:t>
            </a:r>
            <a:r>
              <a:rPr lang="en-US" altLang="en-US" u="sng" dirty="0">
                <a:cs typeface="Times New Roman" panose="02020603050405020304" pitchFamily="18" charset="0"/>
              </a:rPr>
              <a:t>Thread</a:t>
            </a:r>
            <a:r>
              <a:rPr lang="en-US" altLang="en-US" dirty="0">
                <a:cs typeface="Times New Roman" panose="02020603050405020304" pitchFamily="18" charset="0"/>
              </a:rPr>
              <a:t> variable to indicate that it is stopped rather than use the </a:t>
            </a:r>
            <a:r>
              <a:rPr lang="en-US" altLang="en-US" u="sng" dirty="0">
                <a:cs typeface="Times New Roman" panose="02020603050405020304" pitchFamily="18" charset="0"/>
              </a:rPr>
              <a:t>stop()</a:t>
            </a:r>
            <a:r>
              <a:rPr lang="en-US" altLang="en-US" dirty="0">
                <a:cs typeface="Times New Roman" panose="02020603050405020304" pitchFamily="18" charset="0"/>
              </a:rPr>
              <a:t> method.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297127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Thread Priority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4963" indent="-334963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/>
              <a:t>Each thread is assigned a default priority of </a:t>
            </a:r>
            <a:r>
              <a:rPr lang="en-US" dirty="0">
                <a:latin typeface="Courier New" pitchFamily="49" charset="0"/>
              </a:rPr>
              <a:t>Thread.NORM_PRIORITY (</a:t>
            </a:r>
            <a:r>
              <a:rPr lang="en-US" dirty="0"/>
              <a:t>constant of 5</a:t>
            </a:r>
            <a:r>
              <a:rPr lang="en-US" dirty="0">
                <a:latin typeface="Courier New" pitchFamily="49" charset="0"/>
              </a:rPr>
              <a:t>)</a:t>
            </a:r>
            <a:r>
              <a:rPr lang="en-US" dirty="0"/>
              <a:t>. You can reset the priority using </a:t>
            </a:r>
            <a:r>
              <a:rPr lang="en-US" dirty="0">
                <a:latin typeface="Courier New" pitchFamily="49" charset="0"/>
              </a:rPr>
              <a:t>setPriority(int priority)</a:t>
            </a:r>
            <a:r>
              <a:rPr lang="en-US" dirty="0"/>
              <a:t>. </a:t>
            </a:r>
          </a:p>
          <a:p>
            <a:pPr marL="334963" indent="-334963">
              <a:spcBef>
                <a:spcPct val="1000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/>
              <a:t>Some constants for priorities include </a:t>
            </a:r>
            <a:r>
              <a:rPr lang="en-US" dirty="0">
                <a:latin typeface="Courier New" pitchFamily="49" charset="0"/>
              </a:rPr>
              <a:t>Thread.MIN_PRIORITY</a:t>
            </a:r>
            <a:r>
              <a:rPr lang="en-US" dirty="0"/>
              <a:t> </a:t>
            </a:r>
            <a:r>
              <a:rPr lang="en-US" dirty="0">
                <a:latin typeface="Courier New" pitchFamily="49" charset="0"/>
              </a:rPr>
              <a:t>Thread.MAX_PRIORITY</a:t>
            </a:r>
            <a:r>
              <a:rPr lang="en-US" dirty="0"/>
              <a:t> </a:t>
            </a:r>
            <a:r>
              <a:rPr lang="en-US" dirty="0">
                <a:latin typeface="Courier New" pitchFamily="49" charset="0"/>
              </a:rPr>
              <a:t>Thread.NORM_PRIORITY</a:t>
            </a:r>
          </a:p>
          <a:p>
            <a:pPr marL="334963" indent="-334963">
              <a:spcBef>
                <a:spcPct val="1000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dirty="0"/>
              <a:t>By default, a thread has the priority level of the thread that created it.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233317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Synchronization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dirty="0"/>
              <a:t>A shared resource may be corrupted if it is accessed simultaneously by multiple threads. 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Example: two unsynchronized threads accessing the same bank account may cause conflict.</a:t>
            </a:r>
          </a:p>
          <a:p>
            <a:endParaRPr lang="en-IN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/>
          </p:nvPr>
        </p:nvGraphicFramePr>
        <p:xfrm>
          <a:off x="646111" y="3270173"/>
          <a:ext cx="10679405" cy="3064525"/>
        </p:xfrm>
        <a:graphic>
          <a:graphicData uri="http://schemas.openxmlformats.org/presentationml/2006/ole">
            <p:oleObj spid="_x0000_s2051" name="Picture" r:id="rId3" imgW="5029200" imgH="1257300" progId="Word.Picture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23728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What, then, caused the error in the </a:t>
            </a:r>
            <a:r>
              <a:rPr lang="en-US" altLang="en-US" sz="3200" dirty="0" smtClean="0"/>
              <a:t>example? Here </a:t>
            </a:r>
            <a:r>
              <a:rPr lang="en-US" altLang="en-US" sz="3200" dirty="0"/>
              <a:t>is a possible scenario</a:t>
            </a:r>
            <a:endParaRPr lang="en-IN" sz="3200" dirty="0"/>
          </a:p>
        </p:txBody>
      </p:sp>
      <p:graphicFrame>
        <p:nvGraphicFramePr>
          <p:cNvPr id="4" name="Object 9"/>
          <p:cNvGraphicFramePr>
            <a:graphicFrameLocks noGrp="1" noChangeAspect="1"/>
          </p:cNvGraphicFramePr>
          <p:nvPr>
            <p:ph idx="1"/>
            <p:extLst/>
          </p:nvPr>
        </p:nvGraphicFramePr>
        <p:xfrm>
          <a:off x="1119372" y="1526544"/>
          <a:ext cx="8057679" cy="2263258"/>
        </p:xfrm>
        <a:graphic>
          <a:graphicData uri="http://schemas.openxmlformats.org/presentationml/2006/ole">
            <p:oleObj spid="_x0000_s3075" name="Picture" r:id="rId3" imgW="4404360" imgH="1028700" progId="Word.Picture.8">
              <p:embed/>
            </p:oleObj>
          </a:graphicData>
        </a:graphic>
      </p:graphicFrame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119372" y="4102077"/>
            <a:ext cx="8458200" cy="2155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3"/>
              </a:buClr>
              <a:buSzPct val="75000"/>
              <a:buFont typeface="Arial" pitchFamily="34" charset="0"/>
              <a:buChar char="•"/>
              <a:defRPr/>
            </a:pPr>
            <a:r>
              <a:rPr lang="en-US" dirty="0">
                <a:cs typeface="Times New Roman" pitchFamily="18" charset="0"/>
              </a:rPr>
              <a:t> Effect: Task 1 did nothing (in Step 4 Task 2 overrides the result)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3"/>
              </a:buClr>
              <a:buSzPct val="75000"/>
              <a:buFont typeface="Arial" pitchFamily="34" charset="0"/>
              <a:buChar char="•"/>
              <a:defRPr/>
            </a:pPr>
            <a:r>
              <a:rPr lang="en-US" dirty="0">
                <a:cs typeface="Times New Roman" pitchFamily="18" charset="0"/>
              </a:rPr>
              <a:t> Problem: </a:t>
            </a:r>
            <a:r>
              <a:rPr lang="en-US" u="sng" dirty="0">
                <a:cs typeface="Times New Roman" pitchFamily="18" charset="0"/>
              </a:rPr>
              <a:t>Task 1</a:t>
            </a:r>
            <a:r>
              <a:rPr lang="en-US" dirty="0">
                <a:cs typeface="Times New Roman" pitchFamily="18" charset="0"/>
              </a:rPr>
              <a:t> and </a:t>
            </a:r>
            <a:r>
              <a:rPr lang="en-US" u="sng" dirty="0">
                <a:cs typeface="Times New Roman" pitchFamily="18" charset="0"/>
              </a:rPr>
              <a:t>Task 2</a:t>
            </a:r>
            <a:r>
              <a:rPr lang="en-US" dirty="0">
                <a:cs typeface="Times New Roman" pitchFamily="18" charset="0"/>
              </a:rPr>
              <a:t> are accessing a common resource in a way that causes conflict.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3"/>
              </a:buClr>
              <a:buSzPct val="75000"/>
              <a:buFont typeface="Arial" pitchFamily="34" charset="0"/>
              <a:buChar char="•"/>
              <a:defRPr/>
            </a:pPr>
            <a:r>
              <a:rPr lang="en-US" dirty="0">
                <a:cs typeface="Times New Roman" pitchFamily="18" charset="0"/>
              </a:rPr>
              <a:t> Known as a </a:t>
            </a:r>
            <a:r>
              <a:rPr lang="en-US" i="1" dirty="0">
                <a:cs typeface="Times New Roman" pitchFamily="18" charset="0"/>
              </a:rPr>
              <a:t>race condition</a:t>
            </a:r>
            <a:r>
              <a:rPr lang="en-US" dirty="0">
                <a:cs typeface="Times New Roman" pitchFamily="18" charset="0"/>
              </a:rPr>
              <a:t> in multithreaded programs.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3"/>
              </a:buClr>
              <a:buSzPct val="75000"/>
              <a:buFont typeface="Arial" pitchFamily="34" charset="0"/>
              <a:buChar char="•"/>
              <a:defRPr/>
            </a:pPr>
            <a:r>
              <a:rPr lang="en-US" dirty="0">
                <a:cs typeface="Times New Roman" pitchFamily="18" charset="0"/>
              </a:rPr>
              <a:t>A </a:t>
            </a:r>
            <a:r>
              <a:rPr lang="en-US" i="1" dirty="0">
                <a:cs typeface="Times New Roman" pitchFamily="18" charset="0"/>
              </a:rPr>
              <a:t>thread-safe</a:t>
            </a:r>
            <a:r>
              <a:rPr lang="en-US" dirty="0">
                <a:cs typeface="Times New Roman" pitchFamily="18" charset="0"/>
              </a:rPr>
              <a:t> class does not cause a race condition in the presence of multiple threads.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3"/>
              </a:buClr>
              <a:buSzPct val="75000"/>
              <a:buFont typeface="Arial" pitchFamily="34" charset="0"/>
              <a:buChar char="•"/>
              <a:defRPr/>
            </a:pPr>
            <a:r>
              <a:rPr lang="en-US" dirty="0">
                <a:cs typeface="Times New Roman" pitchFamily="18" charset="0"/>
              </a:rPr>
              <a:t>The </a:t>
            </a:r>
            <a:r>
              <a:rPr lang="en-US" u="sng" dirty="0">
                <a:cs typeface="Times New Roman" pitchFamily="18" charset="0"/>
              </a:rPr>
              <a:t>Account</a:t>
            </a:r>
            <a:r>
              <a:rPr lang="en-US" dirty="0">
                <a:cs typeface="Times New Roman" pitchFamily="18" charset="0"/>
              </a:rPr>
              <a:t> class is not thread-safe.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9660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latin typeface="Courier New" pitchFamily="49" charset="0"/>
              </a:rPr>
              <a:t>synchronized</a:t>
            </a:r>
            <a:r>
              <a:rPr lang="en-US" sz="4400" dirty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/>
            <a:r>
              <a:rPr lang="en-US" altLang="en-US" sz="2400" dirty="0"/>
              <a:t>Problem: race conditions</a:t>
            </a:r>
          </a:p>
          <a:p>
            <a:pPr marL="0" indent="0"/>
            <a:r>
              <a:rPr lang="en-US" altLang="en-US" sz="2400" dirty="0"/>
              <a:t>Solution: give exclusive access to one thread at a time to code that manipulates a shared object.</a:t>
            </a:r>
          </a:p>
          <a:p>
            <a:pPr marL="0" indent="0"/>
            <a:r>
              <a:rPr lang="en-US" altLang="en-US" sz="2400" dirty="0"/>
              <a:t>Synchronization keeps other threads waiting until the object is available.</a:t>
            </a:r>
          </a:p>
          <a:p>
            <a:pPr marL="0" indent="0"/>
            <a:r>
              <a:rPr lang="en-US" altLang="en-US" sz="2400" dirty="0"/>
              <a:t>The synchronized keyword synchronizes the method so that only one thread can access the method at a time.</a:t>
            </a:r>
          </a:p>
          <a:p>
            <a:pPr marL="0" indent="0"/>
            <a:r>
              <a:rPr lang="en-US" altLang="en-US" sz="2400" dirty="0"/>
              <a:t>The critical region in the Listing 29.7 is the entire deposit method. </a:t>
            </a:r>
          </a:p>
          <a:p>
            <a:pPr marL="0" indent="0"/>
            <a:r>
              <a:rPr lang="en-US" altLang="en-US" sz="2400" dirty="0"/>
              <a:t>One way to correct the problem in Listing 29.7: make Account thread-safe by adding the synchronized keyword in deposit:  </a:t>
            </a:r>
          </a:p>
          <a:p>
            <a:pPr lvl="1">
              <a:buNone/>
            </a:pPr>
            <a:r>
              <a:rPr lang="en-US" altLang="en-US" sz="2000" dirty="0"/>
              <a:t>public synchronized void deposit(double amount)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143289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Synchronizing Instance Methods and Static Methods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1279" y="2185120"/>
            <a:ext cx="7842384" cy="4195481"/>
          </a:xfrm>
        </p:spPr>
        <p:txBody>
          <a:bodyPr/>
          <a:lstStyle/>
          <a:p>
            <a:pPr marL="0" indent="0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dirty="0"/>
              <a:t>A synchronized method acquires a lock before it executes. 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dirty="0"/>
              <a:t>Instance method: the lock is on the object for which it was invoked. 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dirty="0"/>
              <a:t>Static method: the lock is on the class. 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dirty="0"/>
              <a:t>If one thread invokes a synchronized instance method (respectively, static method) on an object, the lock of that object (respectively, class) is acquired, then the method is executed, and finally the lock is released. </a:t>
            </a:r>
          </a:p>
          <a:p>
            <a:pPr marL="0" indent="0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dirty="0"/>
              <a:t>Another thread invoking the same method of that object (respectively, class) is blocked until the lock is released.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472191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Synchronizing Instance Methods and Static Methods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684736" cy="4195481"/>
          </a:xfrm>
        </p:spPr>
        <p:txBody>
          <a:bodyPr/>
          <a:lstStyle/>
          <a:p>
            <a:r>
              <a:rPr lang="en-US" altLang="en-US" dirty="0"/>
              <a:t>With the deposit method synchronized, the preceding scenario cannot happen. If Task 2 starts to enter the method, and Task 1 is already in the method, Task 2 is blocked until Task 1 finishes the method.</a:t>
            </a:r>
          </a:p>
          <a:p>
            <a:endParaRPr lang="en-IN" dirty="0"/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>
            <p:extLst/>
          </p:nvPr>
        </p:nvGraphicFramePr>
        <p:xfrm>
          <a:off x="2528581" y="3112731"/>
          <a:ext cx="7210329" cy="3335338"/>
        </p:xfrm>
        <a:graphic>
          <a:graphicData uri="http://schemas.openxmlformats.org/presentationml/2006/ole">
            <p:oleObj spid="_x0000_s4099" name="Picture" r:id="rId3" imgW="4530852" imgH="2476500" progId="Word.Picture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656691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cs typeface="Times New Roman" pitchFamily="18" charset="0"/>
              </a:rPr>
              <a:t>Synchronizing Statements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63548"/>
            <a:ext cx="8946541" cy="5012674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200"/>
              </a:spcBef>
              <a:defRPr/>
            </a:pPr>
            <a:r>
              <a:rPr lang="en-US" sz="3400" dirty="0">
                <a:cs typeface="Courier New" pitchFamily="49" charset="0"/>
              </a:rPr>
              <a:t>Invoking a synchronized instance method of an object acquires a lock on the object.</a:t>
            </a:r>
          </a:p>
          <a:p>
            <a:pPr marL="0" indent="0">
              <a:lnSpc>
                <a:spcPct val="120000"/>
              </a:lnSpc>
              <a:spcBef>
                <a:spcPts val="200"/>
              </a:spcBef>
              <a:defRPr/>
            </a:pPr>
            <a:r>
              <a:rPr lang="en-US" sz="3400" dirty="0">
                <a:cs typeface="Courier New" pitchFamily="49" charset="0"/>
              </a:rPr>
              <a:t>Invoking a synchronized static method of a class acquires a lock on the class. </a:t>
            </a:r>
          </a:p>
          <a:p>
            <a:pPr marL="0" indent="0">
              <a:lnSpc>
                <a:spcPct val="120000"/>
              </a:lnSpc>
              <a:spcBef>
                <a:spcPts val="200"/>
              </a:spcBef>
              <a:defRPr/>
            </a:pPr>
            <a:r>
              <a:rPr lang="en-US" sz="3400" dirty="0">
                <a:cs typeface="Courier New" pitchFamily="49" charset="0"/>
              </a:rPr>
              <a:t>A </a:t>
            </a:r>
            <a:r>
              <a:rPr lang="en-US" sz="3400" i="1" dirty="0">
                <a:cs typeface="Courier New" pitchFamily="49" charset="0"/>
              </a:rPr>
              <a:t>synchronized block</a:t>
            </a:r>
            <a:r>
              <a:rPr lang="en-US" sz="3400" dirty="0">
                <a:cs typeface="Courier New" pitchFamily="49" charset="0"/>
              </a:rPr>
              <a:t> can be used to acquire a lock on any object, not just </a:t>
            </a:r>
            <a:r>
              <a:rPr lang="en-US" sz="3400" i="1" dirty="0">
                <a:cs typeface="Courier New" pitchFamily="49" charset="0"/>
              </a:rPr>
              <a:t>this</a:t>
            </a:r>
            <a:r>
              <a:rPr lang="en-US" sz="3400" dirty="0">
                <a:cs typeface="Courier New" pitchFamily="49" charset="0"/>
              </a:rPr>
              <a:t> object, when executing a block of code. 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buNone/>
              <a:defRPr/>
            </a:pPr>
            <a:endParaRPr lang="en-US" sz="2900" dirty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120000"/>
              </a:lnSpc>
              <a:spcBef>
                <a:spcPts val="200"/>
              </a:spcBef>
              <a:buNone/>
              <a:defRPr/>
            </a:pPr>
            <a:r>
              <a:rPr lang="en-US" sz="2900" dirty="0">
                <a:latin typeface="Courier New" pitchFamily="49" charset="0"/>
                <a:cs typeface="Courier New" pitchFamily="49" charset="0"/>
              </a:rPr>
              <a:t>synchronized (expr) {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buNone/>
              <a:defRPr/>
            </a:pPr>
            <a:r>
              <a:rPr lang="en-US" sz="2900" dirty="0">
                <a:latin typeface="Courier New" pitchFamily="49" charset="0"/>
                <a:cs typeface="Courier New" pitchFamily="49" charset="0"/>
              </a:rPr>
              <a:t>  statements;</a:t>
            </a:r>
          </a:p>
          <a:p>
            <a:pPr lvl="1">
              <a:lnSpc>
                <a:spcPct val="120000"/>
              </a:lnSpc>
              <a:spcBef>
                <a:spcPts val="200"/>
              </a:spcBef>
              <a:buNone/>
              <a:defRPr/>
            </a:pPr>
            <a:r>
              <a:rPr lang="en-US" sz="29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  <a:defRPr/>
            </a:pPr>
            <a:r>
              <a:rPr lang="en-US" sz="3400" dirty="0">
                <a:cs typeface="Courier New" pitchFamily="49" charset="0"/>
              </a:rPr>
              <a:t> </a:t>
            </a:r>
          </a:p>
          <a:p>
            <a:pPr marL="0" indent="0">
              <a:lnSpc>
                <a:spcPct val="120000"/>
              </a:lnSpc>
              <a:spcBef>
                <a:spcPts val="200"/>
              </a:spcBef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sz="3400" dirty="0">
                <a:cs typeface="Courier New" pitchFamily="49" charset="0"/>
              </a:rPr>
              <a:t>expr must evaluate to an object reference. </a:t>
            </a:r>
          </a:p>
          <a:p>
            <a:pPr marL="0" indent="0">
              <a:lnSpc>
                <a:spcPct val="120000"/>
              </a:lnSpc>
              <a:spcBef>
                <a:spcPts val="200"/>
              </a:spcBef>
              <a:buClr>
                <a:schemeClr val="accent3"/>
              </a:buClr>
              <a:buFont typeface="Arial" pitchFamily="34" charset="0"/>
              <a:buChar char="•"/>
              <a:defRPr/>
            </a:pPr>
            <a:endParaRPr lang="en-US" sz="3400" dirty="0">
              <a:cs typeface="Courier New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sz="3400" dirty="0">
                <a:cs typeface="Courier New" pitchFamily="49" charset="0"/>
              </a:rPr>
              <a:t>If the object is already locked by another thread, the thread is blocked until the lock is released. </a:t>
            </a:r>
          </a:p>
          <a:p>
            <a:pPr marL="0" indent="0">
              <a:lnSpc>
                <a:spcPct val="120000"/>
              </a:lnSpc>
              <a:spcBef>
                <a:spcPts val="200"/>
              </a:spcBef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sz="3400" dirty="0">
                <a:cs typeface="Courier New" pitchFamily="49" charset="0"/>
              </a:rPr>
              <a:t>When a lock is obtained on the object, the statements in the synchronized block are executed, and then the lock is released.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7773406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cs typeface="Times New Roman" pitchFamily="18" charset="0"/>
              </a:rPr>
              <a:t>Synchronizing Statements</a:t>
            </a:r>
            <a:r>
              <a:rPr lang="en-US" sz="4400" dirty="0"/>
              <a:t> vs. Methods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Any synchronized instance method can be converted into a synchronized statement. Suppose that the following is a synchronized instance method: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  <a:cs typeface="Times New Roman" panose="02020603050405020304" pitchFamily="18" charset="0"/>
              </a:rPr>
              <a:t>public synchronized void xMethod() {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  <a:cs typeface="Times New Roman" panose="02020603050405020304" pitchFamily="18" charset="0"/>
              </a:rPr>
              <a:t>  // method body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  <a:cs typeface="Times New Roman" panose="02020603050405020304" pitchFamily="18" charset="0"/>
              </a:rPr>
              <a:t>}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This method is equivalent to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  <a:cs typeface="Times New Roman" panose="02020603050405020304" pitchFamily="18" charset="0"/>
              </a:rPr>
              <a:t>public void xMethod() {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  <a:cs typeface="Times New Roman" panose="02020603050405020304" pitchFamily="18" charset="0"/>
              </a:rPr>
              <a:t>  synchronized (this) {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  <a:cs typeface="Times New Roman" panose="02020603050405020304" pitchFamily="18" charset="0"/>
              </a:rPr>
              <a:t>    // method body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  <a:cs typeface="Times New Roman" panose="02020603050405020304" pitchFamily="18" charset="0"/>
              </a:rPr>
              <a:t>  }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000" dirty="0">
                <a:latin typeface="Courier New" panose="02070309020205020404" pitchFamily="49" charset="0"/>
                <a:cs typeface="Times New Roman" panose="02020603050405020304" pitchFamily="18" charset="0"/>
              </a:rPr>
              <a:t>}</a:t>
            </a: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407441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Courier" charset="0"/>
                <a:cs typeface="Times New Roman" pitchFamily="18" charset="0"/>
              </a:rPr>
              <a:t> </a:t>
            </a:r>
            <a:r>
              <a:rPr lang="en-US" dirty="0"/>
              <a:t>Synchronization Using Locks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26" y="1303771"/>
            <a:ext cx="10673719" cy="4195481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defRPr/>
            </a:pPr>
            <a:r>
              <a:rPr lang="en-US" dirty="0"/>
              <a:t>A synchronized instance method implicitly acquires a lock on the instance before it executes the method. 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defRPr/>
            </a:pPr>
            <a:r>
              <a:rPr lang="en-US" dirty="0"/>
              <a:t>You can use locks explicitly to obtain more control for coordinating threads. 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defRPr/>
            </a:pPr>
            <a:r>
              <a:rPr lang="en-US" dirty="0"/>
              <a:t>A lock is an instance of the </a:t>
            </a:r>
            <a:r>
              <a:rPr lang="en-US" u="sng" dirty="0"/>
              <a:t>Lock</a:t>
            </a:r>
            <a:r>
              <a:rPr lang="en-US" dirty="0"/>
              <a:t> interface, which declares the methods for acquiring and releasing locks.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defRPr/>
            </a:pPr>
            <a:r>
              <a:rPr lang="en-US" u="sng" dirty="0"/>
              <a:t>newCondition()</a:t>
            </a:r>
            <a:r>
              <a:rPr lang="en-US" dirty="0"/>
              <a:t> method creates </a:t>
            </a:r>
            <a:r>
              <a:rPr lang="en-US" u="sng" dirty="0"/>
              <a:t>Condition</a:t>
            </a:r>
            <a:r>
              <a:rPr lang="en-US" dirty="0"/>
              <a:t> objects, which can be used for thread communication.</a:t>
            </a:r>
          </a:p>
          <a:p>
            <a:endParaRPr lang="en-IN" dirty="0"/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>
            <p:extLst/>
          </p:nvPr>
        </p:nvGraphicFramePr>
        <p:xfrm>
          <a:off x="904301" y="3196726"/>
          <a:ext cx="10310870" cy="3490511"/>
        </p:xfrm>
        <a:graphic>
          <a:graphicData uri="http://schemas.openxmlformats.org/presentationml/2006/ole">
            <p:oleObj spid="_x0000_s5123" name="Picture" r:id="rId3" imgW="4709160" imgH="1952244" progId="Word.Picture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37990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 &amp; multithreading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Threads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en-US" dirty="0"/>
              <a:t>Thread: single sequential flow of control within a program</a:t>
            </a:r>
          </a:p>
          <a:p>
            <a:r>
              <a:rPr lang="en-US" altLang="en-US" dirty="0"/>
              <a:t>Single-threaded program can handle one task at any time.</a:t>
            </a:r>
          </a:p>
          <a:p>
            <a:r>
              <a:rPr lang="en-US" altLang="en-US" dirty="0"/>
              <a:t>Multitasking allows single processor to run several concurrent threads.</a:t>
            </a:r>
          </a:p>
          <a:p>
            <a:r>
              <a:rPr lang="en-US" altLang="en-US" dirty="0"/>
              <a:t>Most modern operating systems support multitasking.</a:t>
            </a:r>
          </a:p>
          <a:p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IN" dirty="0" smtClean="0"/>
              <a:t>Multithreading 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IN" dirty="0" smtClean="0"/>
              <a:t>We know that a thread is a line of execution. It is the smallest unit of code that is dispatched by the scheduler and a process is a program in execution. However, a process can contain multiple threads to execute its difference sections and this is called multithreading.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7458210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 pitchFamily="18" charset="0"/>
              </a:rPr>
              <a:t>Deadlock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152983"/>
            <a:ext cx="10815958" cy="4195481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Sometimes two or more threads need to acquire the locks on several shared objects. </a:t>
            </a:r>
          </a:p>
          <a:p>
            <a:pPr marL="0" indent="0">
              <a:buFont typeface="Arial" panose="020B0604020202020204" pitchFamily="34" charset="0"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This could cause </a:t>
            </a:r>
            <a:r>
              <a:rPr lang="en-US" altLang="en-US" i="1" dirty="0">
                <a:cs typeface="Courier New" panose="02070309020205020404" pitchFamily="49" charset="0"/>
              </a:rPr>
              <a:t>deadlock</a:t>
            </a:r>
            <a:r>
              <a:rPr lang="en-US" altLang="en-US" dirty="0">
                <a:cs typeface="Courier New" panose="02070309020205020404" pitchFamily="49" charset="0"/>
              </a:rPr>
              <a:t>, in which each thread has the lock on one of the objects and is waiting for the lock on the other object. </a:t>
            </a:r>
          </a:p>
          <a:p>
            <a:pPr marL="0" indent="0">
              <a:buFont typeface="Arial" panose="020B0604020202020204" pitchFamily="34" charset="0"/>
              <a:buChar char="•"/>
            </a:pPr>
            <a:r>
              <a:rPr lang="en-US" altLang="en-US" dirty="0">
                <a:cs typeface="Courier New" panose="02070309020205020404" pitchFamily="49" charset="0"/>
              </a:rPr>
              <a:t>In the figure below, the two threads wait for each other to release the in order to get a lock, and neither can continue to run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endParaRPr lang="en-IN" dirty="0"/>
          </a:p>
        </p:txBody>
      </p:sp>
      <p:graphicFrame>
        <p:nvGraphicFramePr>
          <p:cNvPr id="4" name="Object 8"/>
          <p:cNvGraphicFramePr>
            <a:graphicFrameLocks noChangeAspect="1"/>
          </p:cNvGraphicFramePr>
          <p:nvPr>
            <p:extLst/>
          </p:nvPr>
        </p:nvGraphicFramePr>
        <p:xfrm>
          <a:off x="1801257" y="3316077"/>
          <a:ext cx="8984256" cy="3394783"/>
        </p:xfrm>
        <a:graphic>
          <a:graphicData uri="http://schemas.openxmlformats.org/presentationml/2006/ole">
            <p:oleObj spid="_x0000_s6147" r:id="rId3" imgW="3762756" imgH="1900428" progId="Word.Picture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824576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47847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0878" y="2038122"/>
            <a:ext cx="8825657" cy="2970614"/>
          </a:xfrm>
        </p:spPr>
        <p:txBody>
          <a:bodyPr/>
          <a:lstStyle/>
          <a:p>
            <a:r>
              <a:rPr lang="en-IN" sz="19900" b="1" dirty="0" smtClean="0">
                <a:latin typeface="Edwardian Script ITC" panose="030303020407070D0804" pitchFamily="66" charset="0"/>
              </a:rPr>
              <a:t>Thankyou</a:t>
            </a:r>
            <a:r>
              <a:rPr lang="en-IN" sz="8000" b="1" dirty="0" smtClean="0">
                <a:latin typeface="Castellar" panose="020A0402060406010301" pitchFamily="18" charset="0"/>
              </a:rPr>
              <a:t> </a:t>
            </a:r>
            <a:endParaRPr lang="en-IN" sz="8000" b="1" dirty="0"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4610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Creating threads in Java:</a:t>
            </a:r>
            <a:br>
              <a:rPr lang="en-US" alt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103312" y="1443210"/>
            <a:ext cx="5253421" cy="4813128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Extend java.lang.Thread class</a:t>
            </a:r>
          </a:p>
          <a:p>
            <a:pPr lvl="1"/>
            <a:r>
              <a:rPr lang="en-US" altLang="en-US" dirty="0" smtClean="0"/>
              <a:t>run</a:t>
            </a:r>
            <a:r>
              <a:rPr lang="en-US" altLang="en-US" dirty="0"/>
              <a:t>() method must be overridden (similar to main method of sequential program)</a:t>
            </a:r>
          </a:p>
          <a:p>
            <a:pPr lvl="1"/>
            <a:r>
              <a:rPr lang="en-US" altLang="en-US" dirty="0"/>
              <a:t>run() is called when execution of the thread begins </a:t>
            </a:r>
          </a:p>
          <a:p>
            <a:pPr lvl="1"/>
            <a:r>
              <a:rPr lang="en-US" altLang="en-US" dirty="0"/>
              <a:t>A thread terminates when run() returns</a:t>
            </a:r>
          </a:p>
          <a:p>
            <a:pPr lvl="1"/>
            <a:r>
              <a:rPr lang="en-US" altLang="en-US" dirty="0"/>
              <a:t>start() method invokes run()</a:t>
            </a:r>
          </a:p>
          <a:p>
            <a:pPr lvl="1"/>
            <a:r>
              <a:rPr lang="en-US" altLang="en-US" dirty="0"/>
              <a:t>Calling run() does not create a new thread</a:t>
            </a:r>
          </a:p>
          <a:p>
            <a:r>
              <a:rPr lang="en-US" altLang="en-US" dirty="0"/>
              <a:t>Implement java.lang.Runnable interface</a:t>
            </a:r>
          </a:p>
          <a:p>
            <a:endParaRPr lang="en-US" alt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526991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90492"/>
          </a:xfrm>
        </p:spPr>
        <p:txBody>
          <a:bodyPr/>
          <a:lstStyle/>
          <a:p>
            <a:r>
              <a:rPr lang="en-US" altLang="en-US" dirty="0"/>
              <a:t>Thread States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7896" y="1524110"/>
            <a:ext cx="10596600" cy="547062"/>
          </a:xfrm>
        </p:spPr>
        <p:txBody>
          <a:bodyPr>
            <a:normAutofit/>
          </a:bodyPr>
          <a:lstStyle/>
          <a:p>
            <a:r>
              <a:rPr lang="en-US" altLang="en-US" dirty="0">
                <a:cs typeface="Times New Roman" panose="02020603050405020304" pitchFamily="18" charset="0"/>
              </a:rPr>
              <a:t>A thread can be in one of five states: New, Ready, Running, Blocked, or Finished.</a:t>
            </a:r>
            <a:endParaRPr lang="en-US" altLang="en-US" dirty="0"/>
          </a:p>
          <a:p>
            <a:endParaRPr lang="en-IN" dirty="0"/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/>
          </p:nvPr>
        </p:nvGraphicFramePr>
        <p:xfrm>
          <a:off x="407624" y="2071172"/>
          <a:ext cx="11299633" cy="4237455"/>
        </p:xfrm>
        <a:graphic>
          <a:graphicData uri="http://schemas.openxmlformats.org/presentationml/2006/ole">
            <p:oleObj spid="_x0000_s1027" r:id="rId3" imgW="5315712" imgH="2001012" progId="Word.Picture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845614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Thread termination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Georgia" panose="02040502050405020303" pitchFamily="18" charset="0"/>
              <a:buNone/>
            </a:pPr>
            <a:r>
              <a:rPr lang="en-US" altLang="en-US" dirty="0"/>
              <a:t>A thread becomes Not Runnable when one of these events occurs:</a:t>
            </a:r>
          </a:p>
          <a:p>
            <a:pPr>
              <a:buFont typeface="Georgia" panose="02040502050405020303" pitchFamily="18" charset="0"/>
              <a:buNone/>
            </a:pPr>
            <a:endParaRPr lang="en-US" altLang="en-US" dirty="0"/>
          </a:p>
          <a:p>
            <a:r>
              <a:rPr lang="en-US" altLang="en-US" dirty="0"/>
              <a:t> Its sleep method is invoked.</a:t>
            </a:r>
          </a:p>
          <a:p>
            <a:r>
              <a:rPr lang="en-US" altLang="en-US" dirty="0"/>
              <a:t> The thread calls the wait method to wait for a specific condition to be satisifed.</a:t>
            </a:r>
          </a:p>
          <a:p>
            <a:r>
              <a:rPr lang="en-US" altLang="en-US" dirty="0"/>
              <a:t> The thread is blocking on I/O.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573268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dirty="0"/>
              <a:t>Creating Threads Example 1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103312" y="1322024"/>
            <a:ext cx="4396339" cy="4934314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None/>
            </a:pPr>
            <a:r>
              <a:rPr lang="en-US" altLang="en-US" dirty="0"/>
              <a:t>class Output extends Thread {</a:t>
            </a:r>
          </a:p>
          <a:p>
            <a:pPr>
              <a:buFontTx/>
              <a:buNone/>
            </a:pPr>
            <a:r>
              <a:rPr lang="en-US" altLang="en-US" dirty="0"/>
              <a:t>	private String toSay;</a:t>
            </a:r>
          </a:p>
          <a:p>
            <a:pPr>
              <a:buFontTx/>
              <a:buNone/>
            </a:pPr>
            <a:r>
              <a:rPr lang="en-US" altLang="en-US" dirty="0"/>
              <a:t>	public Output(String st) {</a:t>
            </a:r>
          </a:p>
          <a:p>
            <a:pPr>
              <a:buFontTx/>
              <a:buNone/>
            </a:pPr>
            <a:r>
              <a:rPr lang="en-US" altLang="en-US" dirty="0"/>
              <a:t>		toSay = st;</a:t>
            </a:r>
          </a:p>
          <a:p>
            <a:pPr>
              <a:buFontTx/>
              <a:buNone/>
            </a:pPr>
            <a:r>
              <a:rPr lang="en-US" altLang="en-US" dirty="0"/>
              <a:t>	}</a:t>
            </a:r>
          </a:p>
          <a:p>
            <a:pPr>
              <a:buFontTx/>
              <a:buNone/>
            </a:pPr>
            <a:r>
              <a:rPr lang="en-US" altLang="en-US" dirty="0"/>
              <a:t>	public void run() {</a:t>
            </a:r>
          </a:p>
          <a:p>
            <a:pPr>
              <a:buFontTx/>
              <a:buNone/>
            </a:pPr>
            <a:r>
              <a:rPr lang="en-US" altLang="en-US" dirty="0"/>
              <a:t>		try {</a:t>
            </a:r>
          </a:p>
          <a:p>
            <a:pPr>
              <a:buFontTx/>
              <a:buNone/>
            </a:pPr>
            <a:r>
              <a:rPr lang="en-US" altLang="en-US" dirty="0"/>
              <a:t>			for(;;) {</a:t>
            </a:r>
          </a:p>
          <a:p>
            <a:pPr>
              <a:buFontTx/>
              <a:buNone/>
            </a:pPr>
            <a:r>
              <a:rPr lang="en-US" altLang="en-US" dirty="0"/>
              <a:t>				System.out.println(toSay);</a:t>
            </a:r>
          </a:p>
          <a:p>
            <a:pPr>
              <a:buFontTx/>
              <a:buNone/>
            </a:pPr>
            <a:r>
              <a:rPr lang="en-US" altLang="en-US" dirty="0"/>
              <a:t>				sleep(1000);</a:t>
            </a:r>
          </a:p>
          <a:p>
            <a:pPr>
              <a:buFontTx/>
              <a:buNone/>
            </a:pPr>
            <a:r>
              <a:rPr lang="en-US" altLang="en-US" dirty="0"/>
              <a:t>			}</a:t>
            </a:r>
          </a:p>
          <a:p>
            <a:pPr>
              <a:buFontTx/>
              <a:buNone/>
            </a:pPr>
            <a:r>
              <a:rPr lang="en-US" altLang="en-US" dirty="0"/>
              <a:t>		} catch(InterruptedException e) {</a:t>
            </a:r>
          </a:p>
          <a:p>
            <a:pPr>
              <a:buFontTx/>
              <a:buNone/>
            </a:pPr>
            <a:r>
              <a:rPr lang="en-US" altLang="en-US" dirty="0"/>
              <a:t>			System.out.println(e);</a:t>
            </a:r>
          </a:p>
          <a:p>
            <a:pPr>
              <a:buFontTx/>
              <a:buNone/>
            </a:pPr>
            <a:r>
              <a:rPr lang="en-US" altLang="en-US" dirty="0"/>
              <a:t>		}</a:t>
            </a:r>
          </a:p>
          <a:p>
            <a:pPr>
              <a:buFontTx/>
              <a:buNone/>
            </a:pPr>
            <a:r>
              <a:rPr lang="en-US" altLang="en-US" dirty="0"/>
              <a:t>	}</a:t>
            </a:r>
          </a:p>
          <a:p>
            <a:pPr>
              <a:buFontTx/>
              <a:buNone/>
            </a:pPr>
            <a:r>
              <a:rPr lang="en-US" altLang="en-US" dirty="0"/>
              <a:t>}</a:t>
            </a:r>
          </a:p>
          <a:p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76223" y="1322024"/>
            <a:ext cx="4542400" cy="4857196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None/>
            </a:pPr>
            <a:r>
              <a:rPr lang="en-US" altLang="en-US" dirty="0"/>
              <a:t>class Program {</a:t>
            </a:r>
          </a:p>
          <a:p>
            <a:pPr>
              <a:buFontTx/>
              <a:buNone/>
            </a:pPr>
            <a:r>
              <a:rPr lang="en-US" altLang="en-US" dirty="0"/>
              <a:t>	public static void main(String [] args) {</a:t>
            </a:r>
          </a:p>
          <a:p>
            <a:pPr>
              <a:buFontTx/>
              <a:buNone/>
            </a:pPr>
            <a:r>
              <a:rPr lang="en-US" altLang="en-US" dirty="0"/>
              <a:t>		</a:t>
            </a:r>
            <a:r>
              <a:rPr lang="en-US" altLang="en-US" u="sng" dirty="0"/>
              <a:t>Output thr1 = new Output(“Hello”);</a:t>
            </a:r>
          </a:p>
          <a:p>
            <a:pPr>
              <a:buFontTx/>
              <a:buNone/>
            </a:pPr>
            <a:r>
              <a:rPr lang="en-US" altLang="en-US" dirty="0"/>
              <a:t>		</a:t>
            </a:r>
            <a:r>
              <a:rPr lang="en-US" altLang="en-US" u="sng" dirty="0"/>
              <a:t>Output thr2 = new Output(“There”);</a:t>
            </a:r>
          </a:p>
          <a:p>
            <a:pPr>
              <a:buFontTx/>
              <a:buNone/>
            </a:pPr>
            <a:r>
              <a:rPr lang="en-US" altLang="en-US" dirty="0"/>
              <a:t>		</a:t>
            </a:r>
            <a:r>
              <a:rPr lang="en-US" altLang="en-US" u="sng" dirty="0"/>
              <a:t>thr1.start();</a:t>
            </a:r>
          </a:p>
          <a:p>
            <a:pPr>
              <a:buFontTx/>
              <a:buNone/>
            </a:pPr>
            <a:r>
              <a:rPr lang="en-US" altLang="en-US" dirty="0"/>
              <a:t>		</a:t>
            </a:r>
            <a:r>
              <a:rPr lang="en-US" altLang="en-US" u="sng" dirty="0"/>
              <a:t>thr2.start();</a:t>
            </a:r>
          </a:p>
          <a:p>
            <a:pPr>
              <a:buFontTx/>
              <a:buNone/>
            </a:pPr>
            <a:r>
              <a:rPr lang="en-US" altLang="en-US" dirty="0"/>
              <a:t>	}</a:t>
            </a:r>
          </a:p>
          <a:p>
            <a:pPr>
              <a:buFontTx/>
              <a:buNone/>
            </a:pPr>
            <a:r>
              <a:rPr lang="en-US" altLang="en-US" dirty="0"/>
              <a:t>}</a:t>
            </a:r>
          </a:p>
          <a:p>
            <a:pPr>
              <a:buFontTx/>
              <a:buNone/>
            </a:pPr>
            <a:endParaRPr lang="en-US" altLang="en-US" dirty="0"/>
          </a:p>
          <a:p>
            <a:r>
              <a:rPr lang="en-US" altLang="en-US" sz="2400" dirty="0"/>
              <a:t>main thread is just another thread (happens to start first)</a:t>
            </a:r>
          </a:p>
          <a:p>
            <a:r>
              <a:rPr lang="en-US" altLang="en-US" sz="2400" dirty="0"/>
              <a:t>main thread can end before the others do</a:t>
            </a:r>
          </a:p>
          <a:p>
            <a:r>
              <a:rPr lang="en-US" altLang="en-US" sz="2400" dirty="0"/>
              <a:t>any thread can spawn more threads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768661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Creating Threads (method 2)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en-US" dirty="0"/>
              <a:t>implementing Runnable interface</a:t>
            </a:r>
          </a:p>
          <a:p>
            <a:pPr lvl="1"/>
            <a:r>
              <a:rPr lang="en-US" altLang="en-US" dirty="0"/>
              <a:t>virtually identical to extending Thread class</a:t>
            </a:r>
          </a:p>
          <a:p>
            <a:pPr lvl="1"/>
            <a:r>
              <a:rPr lang="en-US" altLang="en-US" dirty="0"/>
              <a:t>must still define the </a:t>
            </a:r>
            <a:r>
              <a:rPr lang="en-US" altLang="en-US" i="1" dirty="0"/>
              <a:t>run()</a:t>
            </a:r>
            <a:r>
              <a:rPr lang="en-US" altLang="en-US" dirty="0"/>
              <a:t>method</a:t>
            </a:r>
          </a:p>
          <a:p>
            <a:pPr lvl="1"/>
            <a:r>
              <a:rPr lang="en-US" altLang="en-US" dirty="0"/>
              <a:t>setting up the threads is slightly different</a:t>
            </a:r>
          </a:p>
          <a:p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767462" cy="576262"/>
          </a:xfrm>
        </p:spPr>
        <p:txBody>
          <a:bodyPr/>
          <a:lstStyle/>
          <a:p>
            <a:r>
              <a:rPr lang="en-US" altLang="en-US" dirty="0"/>
              <a:t>Advantage of Using Runnable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altLang="en-US" dirty="0"/>
              <a:t>remember - can only extend one class</a:t>
            </a:r>
          </a:p>
          <a:p>
            <a:r>
              <a:rPr lang="en-US" altLang="en-US" dirty="0"/>
              <a:t>implementing runnable allows class to extend something else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238223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93036"/>
          </a:xfrm>
        </p:spPr>
        <p:txBody>
          <a:bodyPr/>
          <a:lstStyle/>
          <a:p>
            <a:r>
              <a:rPr lang="en-US" altLang="en-US" sz="4400" dirty="0"/>
              <a:t>Creating Threads Example 2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070262" y="1233889"/>
            <a:ext cx="4396339" cy="5110584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None/>
            </a:pPr>
            <a:r>
              <a:rPr lang="en-US" altLang="en-US" dirty="0"/>
              <a:t>class Output implements Runnable {</a:t>
            </a:r>
          </a:p>
          <a:p>
            <a:pPr>
              <a:buFontTx/>
              <a:buNone/>
            </a:pPr>
            <a:r>
              <a:rPr lang="en-US" altLang="en-US" dirty="0"/>
              <a:t>	private String toSay;</a:t>
            </a:r>
          </a:p>
          <a:p>
            <a:pPr>
              <a:buFontTx/>
              <a:buNone/>
            </a:pPr>
            <a:r>
              <a:rPr lang="en-US" altLang="en-US" dirty="0"/>
              <a:t>	public Output(String st) {</a:t>
            </a:r>
          </a:p>
          <a:p>
            <a:pPr>
              <a:buFontTx/>
              <a:buNone/>
            </a:pPr>
            <a:r>
              <a:rPr lang="en-US" altLang="en-US" dirty="0"/>
              <a:t>		toSay = st;</a:t>
            </a:r>
          </a:p>
          <a:p>
            <a:pPr>
              <a:buFontTx/>
              <a:buNone/>
            </a:pPr>
            <a:r>
              <a:rPr lang="en-US" altLang="en-US" dirty="0"/>
              <a:t>	}</a:t>
            </a:r>
          </a:p>
          <a:p>
            <a:pPr>
              <a:buFontTx/>
              <a:buNone/>
            </a:pPr>
            <a:r>
              <a:rPr lang="en-US" altLang="en-US" dirty="0"/>
              <a:t>	public void run() {</a:t>
            </a:r>
          </a:p>
          <a:p>
            <a:pPr>
              <a:buFontTx/>
              <a:buNone/>
            </a:pPr>
            <a:r>
              <a:rPr lang="en-US" altLang="en-US" dirty="0"/>
              <a:t>		try {</a:t>
            </a:r>
          </a:p>
          <a:p>
            <a:pPr>
              <a:buFontTx/>
              <a:buNone/>
            </a:pPr>
            <a:r>
              <a:rPr lang="en-US" altLang="en-US" dirty="0"/>
              <a:t>			for(;;) {</a:t>
            </a:r>
          </a:p>
          <a:p>
            <a:pPr>
              <a:buFontTx/>
              <a:buNone/>
            </a:pPr>
            <a:r>
              <a:rPr lang="en-US" altLang="en-US" dirty="0"/>
              <a:t>				System.out.println(toSay);</a:t>
            </a:r>
          </a:p>
          <a:p>
            <a:pPr>
              <a:buFontTx/>
              <a:buNone/>
            </a:pPr>
            <a:r>
              <a:rPr lang="en-US" altLang="en-US" dirty="0"/>
              <a:t>				Thread.sleep(1000);</a:t>
            </a:r>
          </a:p>
          <a:p>
            <a:pPr>
              <a:buFontTx/>
              <a:buNone/>
            </a:pPr>
            <a:r>
              <a:rPr lang="en-US" altLang="en-US" dirty="0"/>
              <a:t>			}</a:t>
            </a:r>
          </a:p>
          <a:p>
            <a:pPr>
              <a:buFontTx/>
              <a:buNone/>
            </a:pPr>
            <a:r>
              <a:rPr lang="en-US" altLang="en-US" dirty="0"/>
              <a:t>		} catch(InterruptedException e) {</a:t>
            </a:r>
          </a:p>
          <a:p>
            <a:pPr>
              <a:buFontTx/>
              <a:buNone/>
            </a:pPr>
            <a:r>
              <a:rPr lang="en-US" altLang="en-US" dirty="0"/>
              <a:t>			System.out.println(e);</a:t>
            </a:r>
          </a:p>
          <a:p>
            <a:pPr>
              <a:buFontTx/>
              <a:buNone/>
            </a:pPr>
            <a:r>
              <a:rPr lang="en-US" altLang="en-US" dirty="0"/>
              <a:t>		}</a:t>
            </a:r>
          </a:p>
          <a:p>
            <a:pPr>
              <a:buFontTx/>
              <a:buNone/>
            </a:pPr>
            <a:r>
              <a:rPr lang="en-US" altLang="en-US" dirty="0"/>
              <a:t>	}</a:t>
            </a:r>
          </a:p>
          <a:p>
            <a:pPr>
              <a:buFontTx/>
              <a:buNone/>
            </a:pPr>
            <a:r>
              <a:rPr lang="en-US" altLang="en-US" dirty="0"/>
              <a:t>}</a:t>
            </a:r>
          </a:p>
          <a:p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5956852" y="1233889"/>
            <a:ext cx="4396339" cy="5022449"/>
          </a:xfrm>
        </p:spPr>
        <p:txBody>
          <a:bodyPr>
            <a:normAutofit fontScale="85000" lnSpcReduction="10000"/>
          </a:bodyPr>
          <a:lstStyle/>
          <a:p>
            <a:pPr>
              <a:buFontTx/>
              <a:buNone/>
            </a:pPr>
            <a:r>
              <a:rPr lang="en-US" altLang="en-US" dirty="0"/>
              <a:t>class Program {</a:t>
            </a:r>
          </a:p>
          <a:p>
            <a:pPr>
              <a:buFontTx/>
              <a:buNone/>
            </a:pPr>
            <a:r>
              <a:rPr lang="en-US" altLang="en-US" dirty="0"/>
              <a:t>	public static void main(String [] args) {</a:t>
            </a:r>
          </a:p>
          <a:p>
            <a:pPr>
              <a:buFontTx/>
              <a:buNone/>
            </a:pPr>
            <a:r>
              <a:rPr lang="en-US" altLang="en-US" dirty="0"/>
              <a:t>		Output out1 = new Output(“Hello”);</a:t>
            </a:r>
          </a:p>
          <a:p>
            <a:pPr>
              <a:buFontTx/>
              <a:buNone/>
            </a:pPr>
            <a:r>
              <a:rPr lang="en-US" altLang="en-US" dirty="0"/>
              <a:t>		Output out2 = new Output(“There”);</a:t>
            </a:r>
          </a:p>
          <a:p>
            <a:pPr>
              <a:buFontTx/>
              <a:buNone/>
            </a:pPr>
            <a:r>
              <a:rPr lang="en-US" altLang="en-US" dirty="0"/>
              <a:t>		Thread thr1 = new Thread(out1);</a:t>
            </a:r>
          </a:p>
          <a:p>
            <a:pPr>
              <a:buFontTx/>
              <a:buNone/>
            </a:pPr>
            <a:r>
              <a:rPr lang="en-US" altLang="en-US" dirty="0"/>
              <a:t>		Thread thr2 = new Thread(out2);</a:t>
            </a:r>
          </a:p>
          <a:p>
            <a:pPr>
              <a:buFontTx/>
              <a:buNone/>
            </a:pPr>
            <a:r>
              <a:rPr lang="en-US" altLang="en-US" dirty="0"/>
              <a:t>		thr1.start();</a:t>
            </a:r>
          </a:p>
          <a:p>
            <a:pPr>
              <a:buFontTx/>
              <a:buNone/>
            </a:pPr>
            <a:r>
              <a:rPr lang="en-US" altLang="en-US" dirty="0"/>
              <a:t>		thr2.start();</a:t>
            </a:r>
          </a:p>
          <a:p>
            <a:pPr>
              <a:buFontTx/>
              <a:buNone/>
            </a:pPr>
            <a:r>
              <a:rPr lang="en-US" altLang="en-US" dirty="0"/>
              <a:t>	}</a:t>
            </a:r>
          </a:p>
          <a:p>
            <a:pPr>
              <a:buFontTx/>
              <a:buNone/>
            </a:pPr>
            <a:r>
              <a:rPr lang="en-US" altLang="en-US" dirty="0"/>
              <a:t>}</a:t>
            </a:r>
          </a:p>
          <a:p>
            <a:pPr>
              <a:buFontTx/>
              <a:buNone/>
            </a:pPr>
            <a:endParaRPr lang="en-US" altLang="en-US" dirty="0"/>
          </a:p>
          <a:p>
            <a:r>
              <a:rPr lang="en-US" altLang="en-US" sz="2400" dirty="0"/>
              <a:t>main is a bit more complex</a:t>
            </a:r>
          </a:p>
          <a:p>
            <a:r>
              <a:rPr lang="en-US" altLang="en-US" sz="2400" dirty="0"/>
              <a:t>everything else identical for the most part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983167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Thread methods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spcBef>
                <a:spcPct val="0"/>
              </a:spcBef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isAlive() 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 method used to find out the state of a thread. 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 returns true: thread is in the Ready, Blocked, or Running state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 returns false: thread is new and has not started or if it is finished.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interrupt() 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f a thread is currently in the Ready or Running state, its interrupted flag is set; if a thread is currently blocked, it is awakened and enters the Ready state, and an java.io.InterruptedException is thrown.</a:t>
            </a:r>
          </a:p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spcBef>
                <a:spcPct val="0"/>
              </a:spcBef>
              <a:buClrTx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The isInterrupt() method tests whether the thread is interrupted.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039923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 Red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AE901BC-D190-49E6-8B33-2F32A0F2BF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 Course Overview (widescreen)</Template>
  <TotalTime>0</TotalTime>
  <Words>1122</Words>
  <Application>Microsoft Office PowerPoint</Application>
  <PresentationFormat>Custom</PresentationFormat>
  <Paragraphs>172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Ion</vt:lpstr>
      <vt:lpstr>Microsoft Word Picture</vt:lpstr>
      <vt:lpstr>Picture</vt:lpstr>
      <vt:lpstr>Threads and Multithreading</vt:lpstr>
      <vt:lpstr>Threads &amp; multithreading </vt:lpstr>
      <vt:lpstr>Creating threads in Java: </vt:lpstr>
      <vt:lpstr>Thread States</vt:lpstr>
      <vt:lpstr>Thread termination</vt:lpstr>
      <vt:lpstr>Creating Threads Example 1</vt:lpstr>
      <vt:lpstr>Creating Threads (method 2)</vt:lpstr>
      <vt:lpstr>Creating Threads Example 2</vt:lpstr>
      <vt:lpstr>Thread methods</vt:lpstr>
      <vt:lpstr>The deprecated stop(), suspend(), and resume() Methods</vt:lpstr>
      <vt:lpstr>Thread Priority</vt:lpstr>
      <vt:lpstr>Thread Synchronization</vt:lpstr>
      <vt:lpstr>What, then, caused the error in the example? Here is a possible scenario</vt:lpstr>
      <vt:lpstr>synchronized </vt:lpstr>
      <vt:lpstr>Synchronizing Instance Methods and Static Methods</vt:lpstr>
      <vt:lpstr>Synchronizing Instance Methods and Static Methods</vt:lpstr>
      <vt:lpstr>Synchronizing Statements</vt:lpstr>
      <vt:lpstr>Synchronizing Statements vs. Methods</vt:lpstr>
      <vt:lpstr> Synchronization Using Locks </vt:lpstr>
      <vt:lpstr>Deadlock</vt:lpstr>
      <vt:lpstr>Questions?</vt:lpstr>
      <vt:lpstr>Thankyou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2018-04-07T21:48:08Z</dcterms:created>
  <dcterms:modified xsi:type="dcterms:W3CDTF">2018-04-09T11:12:38Z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TC030395169991</vt:lpwstr>
  </property>
</Properties>
</file>