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9" r:id="rId3"/>
    <p:sldId id="316" r:id="rId4"/>
    <p:sldId id="315" r:id="rId5"/>
    <p:sldId id="317" r:id="rId6"/>
    <p:sldId id="319" r:id="rId7"/>
    <p:sldId id="276" r:id="rId8"/>
    <p:sldId id="279" r:id="rId9"/>
    <p:sldId id="310" r:id="rId10"/>
    <p:sldId id="278" r:id="rId11"/>
    <p:sldId id="277" r:id="rId12"/>
    <p:sldId id="313" r:id="rId13"/>
    <p:sldId id="259" r:id="rId14"/>
    <p:sldId id="260" r:id="rId15"/>
    <p:sldId id="262" r:id="rId16"/>
    <p:sldId id="312" r:id="rId17"/>
    <p:sldId id="264" r:id="rId18"/>
    <p:sldId id="265" r:id="rId19"/>
    <p:sldId id="266" r:id="rId20"/>
    <p:sldId id="306" r:id="rId21"/>
    <p:sldId id="257" r:id="rId22"/>
    <p:sldId id="305" r:id="rId23"/>
    <p:sldId id="267" r:id="rId24"/>
    <p:sldId id="268" r:id="rId25"/>
    <p:sldId id="281" r:id="rId26"/>
    <p:sldId id="302" r:id="rId27"/>
    <p:sldId id="292" r:id="rId28"/>
    <p:sldId id="314" r:id="rId29"/>
    <p:sldId id="297" r:id="rId30"/>
    <p:sldId id="298" r:id="rId31"/>
    <p:sldId id="283" r:id="rId32"/>
    <p:sldId id="289" r:id="rId33"/>
    <p:sldId id="269" r:id="rId34"/>
    <p:sldId id="286" r:id="rId35"/>
    <p:sldId id="270" r:id="rId36"/>
    <p:sldId id="271" r:id="rId37"/>
    <p:sldId id="311" r:id="rId38"/>
    <p:sldId id="272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BF3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DFCA-A810-456B-9BF4-934D863B0A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ADD8-AE46-4AF4-9101-5750C93A85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6AF5F-0C5E-4D9A-AF25-F9FA083C41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B40D94-2F7B-4EF3-BB2D-28E4912639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AD0CD-0C20-462A-A44F-EA9F62BABE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299C-E47D-4589-AA8E-5945A727B5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D046-EACD-4E59-B19C-83745B8CD7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B06D9-6B2A-4342-A1CB-9CB01A808F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2E8F4-0BA3-459C-835A-7A7C338482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ADAFA-A0C5-40D6-B37B-4F15ACCFD7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C59ED-D762-403E-BE2B-099D596024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9B6D3-21F1-4E02-B2FB-F8278A70A0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844BDB-E3DB-43F3-B597-C4838B2CCA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pa.gov/teachers/water.htm" TargetMode="External"/><Relationship Id="rId3" Type="http://schemas.openxmlformats.org/officeDocument/2006/relationships/hyperlink" Target="http://www.epa.gov/teachers/conservation.htm" TargetMode="External"/><Relationship Id="rId7" Type="http://schemas.openxmlformats.org/officeDocument/2006/relationships/hyperlink" Target="http://www.epa.gov/teachers/waste.htm" TargetMode="External"/><Relationship Id="rId2" Type="http://schemas.openxmlformats.org/officeDocument/2006/relationships/hyperlink" Target="http://www.epa.gov/teachers/air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pa.gov/teachers/neighborhood.htm" TargetMode="External"/><Relationship Id="rId5" Type="http://schemas.openxmlformats.org/officeDocument/2006/relationships/hyperlink" Target="http://www.epa.gov/teachers/health.htm" TargetMode="External"/><Relationship Id="rId4" Type="http://schemas.openxmlformats.org/officeDocument/2006/relationships/hyperlink" Target="http://www.epa.gov/teachers/ecosystems.htm" TargetMode="External"/><Relationship Id="rId9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http://www.epa.gov/OWOW/NPS/kids/wrongpic.gi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atalogueoflif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81000"/>
            <a:ext cx="7772400" cy="1752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4000" b="1" dirty="0" smtClean="0"/>
              <a:t>ENVIRONMENTAL  EDUCATION </a:t>
            </a:r>
            <a:br>
              <a:rPr lang="en-US" sz="4000" b="1" dirty="0" smtClean="0"/>
            </a:br>
            <a:r>
              <a:rPr lang="en-US" sz="4000" b="1" dirty="0" smtClean="0"/>
              <a:t>FOR </a:t>
            </a:r>
            <a:br>
              <a:rPr lang="en-US" sz="4000" b="1" dirty="0" smtClean="0"/>
            </a:br>
            <a:r>
              <a:rPr lang="en-US" sz="4000" b="1" dirty="0" smtClean="0"/>
              <a:t>SUSTAINABLE DEVELOPMENT</a:t>
            </a:r>
            <a:br>
              <a:rPr lang="en-US" sz="4000" b="1" dirty="0" smtClean="0"/>
            </a:br>
            <a:endParaRPr lang="en-US" sz="40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667000"/>
            <a:ext cx="8229600" cy="342900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Pooja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GPES,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Manesar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2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icture6"/>
          <p:cNvPicPr>
            <a:picLocks noChangeAspect="1" noChangeArrowheads="1"/>
          </p:cNvPicPr>
          <p:nvPr/>
        </p:nvPicPr>
        <p:blipFill>
          <a:blip r:embed="rId2"/>
          <a:srcRect l="1099" t="5226" r="1099"/>
          <a:stretch>
            <a:fillRect/>
          </a:stretch>
        </p:blipFill>
        <p:spPr bwMode="auto">
          <a:xfrm>
            <a:off x="1143000" y="4017963"/>
            <a:ext cx="6781800" cy="2763837"/>
          </a:xfrm>
          <a:prstGeom prst="rect">
            <a:avLst/>
          </a:prstGeom>
          <a:noFill/>
          <a:ln w="28575">
            <a:solidFill>
              <a:srgbClr val="FFFF66"/>
            </a:solidFill>
            <a:miter lim="800000"/>
            <a:headEnd/>
            <a:tailEnd/>
          </a:ln>
        </p:spPr>
      </p:pic>
      <p:pic>
        <p:nvPicPr>
          <p:cNvPr id="12291" name="Picture 3" descr="picture7"/>
          <p:cNvPicPr>
            <a:picLocks noChangeAspect="1" noChangeArrowheads="1"/>
          </p:cNvPicPr>
          <p:nvPr/>
        </p:nvPicPr>
        <p:blipFill>
          <a:blip r:embed="rId3"/>
          <a:srcRect l="1817" t="-249" r="1892" b="4312"/>
          <a:stretch>
            <a:fillRect/>
          </a:stretch>
        </p:blipFill>
        <p:spPr bwMode="auto">
          <a:xfrm>
            <a:off x="381000" y="838200"/>
            <a:ext cx="3352800" cy="3016250"/>
          </a:xfrm>
          <a:prstGeom prst="rect">
            <a:avLst/>
          </a:prstGeom>
          <a:noFill/>
          <a:ln w="28575">
            <a:solidFill>
              <a:srgbClr val="FFFF66"/>
            </a:solidFill>
            <a:miter lim="800000"/>
            <a:headEnd/>
            <a:tailEnd/>
          </a:ln>
        </p:spPr>
      </p:pic>
      <p:pic>
        <p:nvPicPr>
          <p:cNvPr id="12292" name="Picture 4" descr="images6"/>
          <p:cNvPicPr>
            <a:picLocks noChangeAspect="1" noChangeArrowheads="1"/>
          </p:cNvPicPr>
          <p:nvPr/>
        </p:nvPicPr>
        <p:blipFill>
          <a:blip r:embed="rId4">
            <a:lum bright="18000"/>
          </a:blip>
          <a:srcRect/>
          <a:stretch>
            <a:fillRect/>
          </a:stretch>
        </p:blipFill>
        <p:spPr bwMode="auto">
          <a:xfrm>
            <a:off x="4876800" y="914400"/>
            <a:ext cx="3505200" cy="26511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905000" y="152400"/>
            <a:ext cx="5183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  <a:latin typeface="Arial Black" pitchFamily="34" charset="0"/>
              </a:rPr>
              <a:t>TODAY’S PROBLEMS</a:t>
            </a:r>
          </a:p>
        </p:txBody>
      </p:sp>
      <p:pic>
        <p:nvPicPr>
          <p:cNvPr id="40966" name="Picture 6" descr="ear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WA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6934200" cy="5200650"/>
          </a:xfrm>
          <a:prstGeom prst="rect">
            <a:avLst/>
          </a:prstGeom>
          <a:noFill/>
          <a:ln w="38100">
            <a:solidFill>
              <a:srgbClr val="FFFF66"/>
            </a:solidFill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85800" y="136525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latin typeface="Arial Black" pitchFamily="34" charset="0"/>
              </a:rPr>
              <a:t>Natural Calamity - TSUNAMI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62896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latin typeface="Times New Roman" pitchFamily="18" charset="0"/>
              </a:rPr>
              <a:t>For Example Effects: </a:t>
            </a:r>
            <a:r>
              <a:rPr lang="en-US" sz="3200" b="1" i="1">
                <a:solidFill>
                  <a:schemeClr val="tx2"/>
                </a:solidFill>
                <a:latin typeface="Times New Roman" pitchFamily="18" charset="0"/>
              </a:rPr>
              <a:t>26 December 2004 </a:t>
            </a:r>
          </a:p>
        </p:txBody>
      </p:sp>
      <p:pic>
        <p:nvPicPr>
          <p:cNvPr id="39944" name="Picture 8" descr="ear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417638"/>
          </a:xfrm>
        </p:spPr>
        <p:txBody>
          <a:bodyPr/>
          <a:lstStyle/>
          <a:p>
            <a:r>
              <a:rPr lang="en-US" smtClean="0"/>
              <a:t>TYPES OF POLLUTION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   </a:t>
            </a:r>
            <a:r>
              <a:rPr lang="en-US" sz="2800" smtClean="0"/>
              <a:t>Every day, earth becomes more and more polluted.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b="1" i="1" smtClean="0"/>
              <a:t>Air pollution</a:t>
            </a:r>
            <a:r>
              <a:rPr lang="en-US" sz="2800" smtClean="0"/>
              <a:t> fills our lungs with </a:t>
            </a:r>
            <a:r>
              <a:rPr lang="en-US" sz="2800" b="1" smtClean="0"/>
              <a:t>deadly substances.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 smtClean="0"/>
          </a:p>
          <a:p>
            <a:pPr>
              <a:lnSpc>
                <a:spcPct val="90000"/>
              </a:lnSpc>
            </a:pPr>
            <a:r>
              <a:rPr lang="en-US" sz="2800" b="1" i="1" smtClean="0"/>
              <a:t>Water pollution</a:t>
            </a:r>
            <a:r>
              <a:rPr lang="en-US" sz="2800" smtClean="0"/>
              <a:t> is rapidly eradicating what little freshwater we have left.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 </a:t>
            </a:r>
            <a:r>
              <a:rPr lang="en-US" sz="2800" b="1" i="1" smtClean="0"/>
              <a:t>Land pollution</a:t>
            </a:r>
            <a:r>
              <a:rPr lang="en-US" sz="2800" smtClean="0"/>
              <a:t> is causing once-fertile lands to become little more than </a:t>
            </a:r>
            <a:r>
              <a:rPr lang="en-US" sz="2800" b="1" smtClean="0"/>
              <a:t>deserts </a:t>
            </a:r>
          </a:p>
        </p:txBody>
      </p:sp>
      <p:pic>
        <p:nvPicPr>
          <p:cNvPr id="9011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Awareness about the  following issues are needed.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Difference between sustainable development and environmental  sustainability.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Unique definition for sustainable development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Will depending on Science and Technology alone deliver environmental sustainability?</a:t>
            </a:r>
          </a:p>
        </p:txBody>
      </p:sp>
      <p:pic>
        <p:nvPicPr>
          <p:cNvPr id="5124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Sustainable development and environmental  sustainability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  Definition for sustainable development 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           “ Development that meets the needs of the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   present without compromising the ability of future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   generation to meet their own needs”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The resource base is  not inexhaustible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 sustainable development is economic development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 Without environmental sustainability it is impossible to achieve sustainable development.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  <p:pic>
        <p:nvPicPr>
          <p:cNvPr id="6148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Unique definition for sustainable development: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   </a:t>
            </a:r>
            <a:r>
              <a:rPr lang="en-US" sz="2800" smtClean="0"/>
              <a:t>An indicator is needed </a:t>
            </a:r>
          </a:p>
          <a:p>
            <a:pPr>
              <a:buFontTx/>
              <a:buNone/>
            </a:pPr>
            <a:endParaRPr lang="en-US" sz="2800" smtClean="0"/>
          </a:p>
          <a:p>
            <a:pPr>
              <a:buClr>
                <a:schemeClr val="tx1"/>
              </a:buClr>
            </a:pPr>
            <a:r>
              <a:rPr lang="en-US" sz="2800" smtClean="0"/>
              <a:t>for comparing the relative progress made by  different  countries towards sustainable development at a given time   or</a:t>
            </a:r>
          </a:p>
          <a:p>
            <a:pPr>
              <a:buClr>
                <a:schemeClr val="tx1"/>
              </a:buClr>
            </a:pPr>
            <a:endParaRPr lang="en-US" sz="2800" smtClean="0"/>
          </a:p>
          <a:p>
            <a:r>
              <a:rPr lang="en-US" sz="2800" smtClean="0"/>
              <a:t>for measuring progress made by a given country or region over time. </a:t>
            </a:r>
          </a:p>
        </p:txBody>
      </p:sp>
      <p:pic>
        <p:nvPicPr>
          <p:cNvPr id="819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operational definition must be based on the reduction in consumption of goods and services by the affluent within and between nations.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 production and consumption must be curbed to achieve even a modest degree of sustainable development and determined efforts must be made to reduce consumption through formal education </a:t>
            </a:r>
          </a:p>
        </p:txBody>
      </p:sp>
      <p:pic>
        <p:nvPicPr>
          <p:cNvPr id="89091" name="Picture 3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smtClean="0"/>
              <a:t>Science, technology  and environmental sustainability</a:t>
            </a:r>
            <a:r>
              <a:rPr lang="en-US" sz="2400" smtClean="0"/>
              <a:t>	</a:t>
            </a:r>
            <a:endParaRPr lang="en-US" sz="2400" b="1" i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b="1" smtClean="0"/>
              <a:t>    </a:t>
            </a:r>
            <a:r>
              <a:rPr lang="en-US" sz="2400" smtClean="0"/>
              <a:t>Role of  science and  technology  in delivering  environmental sustainability: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sustainable development and global environmental sustainability achieved not only with the application of science and  technology  alone. Example : USA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progress towards sustainable development is dependent upon a fundamental change in societies’ attitude to nature and the environment 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to bring about this change of attitude is education in moral and ethical philosophy. In the young minds it is essential to reinforce the environment-respecting moral values. </a:t>
            </a:r>
          </a:p>
        </p:txBody>
      </p:sp>
      <p:pic>
        <p:nvPicPr>
          <p:cNvPr id="10244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smtClean="0"/>
              <a:t>Can science and  technology deliver sustainable development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2800" smtClean="0"/>
              <a:t>impacts of science and technology </a:t>
            </a:r>
          </a:p>
          <a:p>
            <a:endParaRPr lang="en-US" sz="2800" smtClean="0"/>
          </a:p>
          <a:p>
            <a:r>
              <a:rPr lang="en-US" sz="2800" smtClean="0"/>
              <a:t>turnout to be good or bad is determined by their environmental impacts. </a:t>
            </a:r>
          </a:p>
          <a:p>
            <a:endParaRPr lang="en-US" sz="2800" smtClean="0"/>
          </a:p>
          <a:p>
            <a:r>
              <a:rPr lang="en-US" sz="2800" smtClean="0"/>
              <a:t>economic development through industrialization</a:t>
            </a:r>
          </a:p>
          <a:p>
            <a:endParaRPr lang="en-US" sz="2800" smtClean="0"/>
          </a:p>
          <a:p>
            <a:r>
              <a:rPr lang="en-US" sz="2800" smtClean="0"/>
              <a:t>World Bank and International Monetary Fund </a:t>
            </a:r>
          </a:p>
        </p:txBody>
      </p:sp>
      <p:pic>
        <p:nvPicPr>
          <p:cNvPr id="11268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4000" smtClean="0"/>
              <a:t>Benefits of Science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800" smtClean="0"/>
              <a:t>paying a high ‘price’ for it in terms of environmental degradation </a:t>
            </a:r>
          </a:p>
          <a:p>
            <a:endParaRPr lang="en-US" sz="2800" smtClean="0"/>
          </a:p>
          <a:p>
            <a:pPr>
              <a:buFontTx/>
              <a:buNone/>
            </a:pPr>
            <a:endParaRPr lang="en-US" sz="1000" smtClean="0"/>
          </a:p>
          <a:p>
            <a:r>
              <a:rPr lang="en-US" sz="2800" smtClean="0"/>
              <a:t>this has serious implications for future generations.</a:t>
            </a:r>
          </a:p>
          <a:p>
            <a:endParaRPr lang="en-US" sz="600" smtClean="0"/>
          </a:p>
          <a:p>
            <a:endParaRPr lang="en-US" sz="2800" smtClean="0"/>
          </a:p>
          <a:p>
            <a:r>
              <a:rPr lang="en-US" sz="2800" smtClean="0"/>
              <a:t>science and  technology can help the process of  sustainable development in a limited way but they cannot deliver them.</a:t>
            </a:r>
          </a:p>
        </p:txBody>
      </p:sp>
      <p:pic>
        <p:nvPicPr>
          <p:cNvPr id="12292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About Ecology</a:t>
            </a:r>
          </a:p>
          <a:p>
            <a:r>
              <a:rPr lang="en-US" sz="3600" smtClean="0"/>
              <a:t>Biodiversity</a:t>
            </a:r>
          </a:p>
          <a:p>
            <a:r>
              <a:rPr lang="en-US" sz="3600" smtClean="0"/>
              <a:t>About Pollution</a:t>
            </a:r>
          </a:p>
          <a:p>
            <a:r>
              <a:rPr lang="en-US" sz="3600" smtClean="0"/>
              <a:t>Role of Environment Education</a:t>
            </a:r>
          </a:p>
        </p:txBody>
      </p:sp>
      <p:pic>
        <p:nvPicPr>
          <p:cNvPr id="8499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NEED FOR ENVIRONMENTAL EDUCATION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All major natural resources in the country are in grave danger of irreparable damage. </a:t>
            </a:r>
          </a:p>
          <a:p>
            <a:pPr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 society cannot survive if its natural resources are rendered unfit for use by its people. </a:t>
            </a:r>
          </a:p>
          <a:p>
            <a:pPr>
              <a:lnSpc>
                <a:spcPct val="90000"/>
              </a:lnSpc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800" smtClean="0"/>
              <a:t>The only hope of salvaging this grave situation is by making </a:t>
            </a:r>
            <a:r>
              <a:rPr lang="en-US" sz="2800" b="1" smtClean="0"/>
              <a:t>the young</a:t>
            </a:r>
            <a:r>
              <a:rPr lang="en-US" sz="2800" smtClean="0"/>
              <a:t> aware that they need to proactively begin to protect the environment they will inherit.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Science and  Technology can help in a limited way but cannot deliver it. 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  <p:pic>
        <p:nvPicPr>
          <p:cNvPr id="73732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smtClean="0"/>
              <a:t>NEED FOR ENVIRONMENTAL EDUCATION</a:t>
            </a:r>
            <a:r>
              <a:rPr lang="en-US" smtClean="0"/>
              <a:t>  (Contd.)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The moral and ethical education for changing people’s attitude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mtClean="0"/>
          </a:p>
          <a:p>
            <a:pPr>
              <a:lnSpc>
                <a:spcPct val="80000"/>
              </a:lnSpc>
            </a:pPr>
            <a:r>
              <a:rPr lang="en-US" smtClean="0"/>
              <a:t>To protect children living in polluted regions, environmental education represents a relevant means of prevention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 smtClean="0"/>
          </a:p>
          <a:p>
            <a:pPr>
              <a:lnSpc>
                <a:spcPct val="80000"/>
              </a:lnSpc>
            </a:pPr>
            <a:r>
              <a:rPr lang="en-US" smtClean="0"/>
              <a:t>It is need for the hour to propose the environmental education with the essential elements of moral philosophy.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>
              <a:lnSpc>
                <a:spcPct val="80000"/>
              </a:lnSpc>
            </a:pPr>
            <a:r>
              <a:rPr lang="en-US" smtClean="0"/>
              <a:t>For conceptual change</a:t>
            </a:r>
          </a:p>
        </p:txBody>
      </p:sp>
      <p:pic>
        <p:nvPicPr>
          <p:cNvPr id="307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Essential components Of </a:t>
            </a:r>
            <a:br>
              <a:rPr lang="en-US" sz="4000" smtClean="0"/>
            </a:br>
            <a:r>
              <a:rPr lang="en-US" sz="4000" smtClean="0"/>
              <a:t> The environmental education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endParaRPr lang="en-US" smtClean="0"/>
          </a:p>
          <a:p>
            <a:r>
              <a:rPr lang="en-US" sz="2800" smtClean="0"/>
              <a:t>Alerting the public to the need to achieve global sustainale development and the likely consequences of failing to do so.</a:t>
            </a:r>
          </a:p>
          <a:p>
            <a:pPr>
              <a:buFontTx/>
              <a:buNone/>
            </a:pPr>
            <a:endParaRPr lang="en-US" sz="2800" smtClean="0"/>
          </a:p>
          <a:p>
            <a:r>
              <a:rPr lang="en-US" sz="2800" smtClean="0"/>
              <a:t>Focusing the educational curricula for global sustainable development by incorporating the know – how and skills and also the moral imperatives.</a:t>
            </a:r>
          </a:p>
        </p:txBody>
      </p:sp>
      <p:pic>
        <p:nvPicPr>
          <p:cNvPr id="72708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20813"/>
          </a:xfrm>
        </p:spPr>
        <p:txBody>
          <a:bodyPr/>
          <a:lstStyle/>
          <a:p>
            <a:r>
              <a:rPr lang="en-US" sz="4000" b="1" smtClean="0"/>
              <a:t> Curriculum development</a:t>
            </a:r>
            <a:br>
              <a:rPr lang="en-US" sz="4000" b="1" smtClean="0"/>
            </a:br>
            <a:endParaRPr lang="en-US" sz="40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   </a:t>
            </a:r>
            <a:r>
              <a:rPr lang="en-US" sz="2400" b="1" smtClean="0"/>
              <a:t>Reasons for including moral education in Engineering Curricula: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 smtClean="0"/>
          </a:p>
          <a:p>
            <a:pPr>
              <a:lnSpc>
                <a:spcPct val="80000"/>
              </a:lnSpc>
            </a:pPr>
            <a:r>
              <a:rPr lang="en-US" sz="2400" smtClean="0"/>
              <a:t>As future planners, designers, builders and decision makers , students shoulder special responsibility in protecting the integrity of nature and the natural environment.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Human beings are rational creatures who have an innate need to rationalize all their actions and thoughts .Moral philosophy provjdes this rationale,  and by doing so gives us our humanity.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Albert Einsteins statement “Science without philosophy is just mechanics”.</a:t>
            </a:r>
          </a:p>
        </p:txBody>
      </p:sp>
      <p:pic>
        <p:nvPicPr>
          <p:cNvPr id="1331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Criteria for  curriculum development</a:t>
            </a:r>
            <a:r>
              <a:rPr lang="en-US" sz="4000" smtClean="0"/>
              <a:t>: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 rtlCol="0">
            <a:normAutofit lnSpcReduction="10000"/>
          </a:bodyPr>
          <a:lstStyle/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The focus must be on reducing consumption with a view to achieving sustainability. The content should be holistic, covering all essential aspects. 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US" dirty="0" smtClean="0"/>
              <a:t>The content should comprises two strategic elements: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endParaRPr lang="en-US" sz="7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                   The </a:t>
            </a:r>
            <a:r>
              <a:rPr lang="en-US" sz="2800" b="1" dirty="0" smtClean="0"/>
              <a:t>‘end- of- the pipe</a:t>
            </a:r>
            <a:r>
              <a:rPr lang="en-US" sz="2800" dirty="0" smtClean="0"/>
              <a:t>’ element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based on  science and technology to deal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with  pollution already produced.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                   The ‘ </a:t>
            </a:r>
            <a:r>
              <a:rPr lang="en-US" sz="2800" b="1" dirty="0" smtClean="0"/>
              <a:t>before-the-pipe</a:t>
            </a:r>
            <a:r>
              <a:rPr lang="en-US" sz="2800" dirty="0" smtClean="0"/>
              <a:t>’ element    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concerned with pollution prevention and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dirty="0" smtClean="0"/>
              <a:t>       reduction. </a:t>
            </a:r>
          </a:p>
        </p:txBody>
      </p:sp>
      <p:pic>
        <p:nvPicPr>
          <p:cNvPr id="14340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MAJOR AREAS TO BE COVERED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Curriculum units and materials have to be  developed in five areas:</a:t>
            </a:r>
          </a:p>
          <a:p>
            <a:pPr>
              <a:buFontTx/>
              <a:buNone/>
            </a:pPr>
            <a:r>
              <a:rPr lang="en-US" b="1" smtClean="0"/>
              <a:t>1. Air Quality</a:t>
            </a:r>
          </a:p>
          <a:p>
            <a:pPr>
              <a:buFontTx/>
              <a:buNone/>
            </a:pPr>
            <a:r>
              <a:rPr lang="en-US" b="1" smtClean="0"/>
              <a:t>2. Ecosystems &amp; Biodiversity</a:t>
            </a:r>
          </a:p>
          <a:p>
            <a:pPr>
              <a:buFontTx/>
              <a:buNone/>
            </a:pPr>
            <a:r>
              <a:rPr lang="en-US" b="1" smtClean="0"/>
              <a:t>3. Energy Resources</a:t>
            </a:r>
          </a:p>
          <a:p>
            <a:pPr>
              <a:buFontTx/>
              <a:buNone/>
            </a:pPr>
            <a:r>
              <a:rPr lang="en-US" b="1" smtClean="0"/>
              <a:t>4. Land Use</a:t>
            </a:r>
          </a:p>
          <a:p>
            <a:pPr>
              <a:buFontTx/>
              <a:buNone/>
            </a:pPr>
            <a:r>
              <a:rPr lang="en-US" b="1" smtClean="0"/>
              <a:t>5. Water Quality</a:t>
            </a:r>
            <a:endParaRPr lang="en-US" smtClean="0"/>
          </a:p>
          <a:p>
            <a:endParaRPr lang="en-US" smtClean="0"/>
          </a:p>
        </p:txBody>
      </p:sp>
      <p:pic>
        <p:nvPicPr>
          <p:cNvPr id="4403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CURRICULUM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smtClean="0">
                <a:hlinkClick r:id="rId2"/>
              </a:rPr>
              <a:t>Air</a:t>
            </a:r>
            <a:r>
              <a:rPr lang="en-US" sz="2400" smtClean="0"/>
              <a:t> - acid rain, indoor air pollution, ozone, radon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3"/>
              </a:rPr>
              <a:t>Conservation</a:t>
            </a:r>
            <a:r>
              <a:rPr lang="en-US" sz="2400" smtClean="0"/>
              <a:t> - energy, environmental stewardship, natural resources, pollution prevention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4"/>
              </a:rPr>
              <a:t>Ecosystems</a:t>
            </a:r>
            <a:r>
              <a:rPr lang="en-US" sz="2400" smtClean="0"/>
              <a:t> - ecology, endangered species, global warming, habitats, watersheds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5"/>
              </a:rPr>
              <a:t>Human Health</a:t>
            </a:r>
            <a:r>
              <a:rPr lang="en-US" sz="2400" smtClean="0"/>
              <a:t> - drinking water, fish advisories, indoor air, lead, ozone depletion, pesticides, radon, smog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6"/>
              </a:rPr>
              <a:t>In Your Neighborhood</a:t>
            </a:r>
            <a:r>
              <a:rPr lang="en-US" sz="2400" smtClean="0"/>
              <a:t> - databases, local issues, maps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7"/>
              </a:rPr>
              <a:t>Waste &amp; Recycling</a:t>
            </a:r>
            <a:r>
              <a:rPr lang="en-US" sz="2400" smtClean="0"/>
              <a:t> - garbage, household, hazardous &amp; solid waste, landfills, superfund cleanups, trash </a:t>
            </a:r>
          </a:p>
          <a:p>
            <a:pPr>
              <a:lnSpc>
                <a:spcPct val="90000"/>
              </a:lnSpc>
            </a:pPr>
            <a:r>
              <a:rPr lang="en-US" sz="2400" b="1" smtClean="0">
                <a:hlinkClick r:id="rId8"/>
              </a:rPr>
              <a:t>Water</a:t>
            </a:r>
            <a:r>
              <a:rPr lang="en-US" sz="2400" smtClean="0"/>
              <a:t>- drinking water, ecosystems, lakes, oceans, rivers, water pollution, watersheds 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68612" name="Picture 4" descr="earth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IMPORTANCE OF WATER RESOURCES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According to the latest census of India statistics, only 38 percent of the 192 million households in India enjoy the privilege of grossly under-priced piped water supply.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“Water is a resource which is much too free.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Under-pricing of this vital resource has ironically put it beyond the reach of the poor majority.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 </a:t>
            </a:r>
            <a:r>
              <a:rPr lang="en-US" sz="2400" b="1" smtClean="0"/>
              <a:t>A resource conscious society should carefully calculate the cost — and price — of its natural resources.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Since we haven’t done so, there’s a lot of pilferage and waste.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Water should be a costed resource, only then will we use and save it as a precious resource.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Water management should receive top priority as environment education is introduced in schools and colleges</a:t>
            </a:r>
          </a:p>
        </p:txBody>
      </p:sp>
      <p:pic>
        <p:nvPicPr>
          <p:cNvPr id="58372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SlideShow" descr="© ceeindia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721100" y="274638"/>
            <a:ext cx="1701800" cy="1143000"/>
          </a:xfrm>
          <a:noFill/>
        </p:spPr>
      </p:pic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Though children and youth in rural India are physically closer to nature, they seldom have access to natural resources to satisfy their basic needs. 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For instance though they may live beside a river, it’s rare for rural youth to have experienced piped water.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Instead river water is transported across hundreds of miles to cities. Continuous mismanagement and waste of water resources and years of large-scale deforestation has transformed India from a once water-rich society into a water-insecure nation.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 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91139" name="Picture 3" descr="ear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Wrong Picture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219200" y="2362200"/>
            <a:ext cx="50673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7"/>
          <p:cNvSpPr>
            <a:spLocks noChangeArrowheads="1"/>
          </p:cNvSpPr>
          <p:nvPr/>
        </p:nvSpPr>
        <p:spPr bwMode="auto">
          <a:xfrm>
            <a:off x="0" y="288925"/>
            <a:ext cx="23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/>
          </a:p>
        </p:txBody>
      </p:sp>
      <p:graphicFrame>
        <p:nvGraphicFramePr>
          <p:cNvPr id="63513" name="Group 25"/>
          <p:cNvGraphicFramePr>
            <a:graphicFrameLocks noGrp="1"/>
          </p:cNvGraphicFramePr>
          <p:nvPr/>
        </p:nvGraphicFramePr>
        <p:xfrm>
          <a:off x="0" y="490538"/>
          <a:ext cx="9144000" cy="1311275"/>
        </p:xfrm>
        <a:graphic>
          <a:graphicData uri="http://schemas.openxmlformats.org/drawingml/2006/table">
            <a:tbl>
              <a:tblPr/>
              <a:tblGrid>
                <a:gridCol w="3657600"/>
                <a:gridCol w="54864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people below are taking care of their home and car, but they are doing many things that can damage the environment, especially our water.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0" y="155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31752" name="Rectangle 21"/>
          <p:cNvSpPr>
            <a:spLocks noChangeArrowheads="1"/>
          </p:cNvSpPr>
          <p:nvPr/>
        </p:nvSpPr>
        <p:spPr bwMode="auto">
          <a:xfrm>
            <a:off x="0" y="697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pic>
        <p:nvPicPr>
          <p:cNvPr id="63514" name="Picture 26" descr="eart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Ecology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Ecology:</a:t>
            </a:r>
            <a:r>
              <a:rPr lang="en-US" dirty="0" smtClean="0"/>
              <a:t> Study of relationships between organisms and the environment.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Simple definition does not convey the extreme breadth of this discipline.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Ecosystem:</a:t>
            </a:r>
            <a:r>
              <a:rPr lang="en-US" dirty="0" smtClean="0"/>
              <a:t> Includes all organisms living in an area, and the physical environment with which these organisms interact.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Cartoon of Man Studying Trash Using a Magnifying Gla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3581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 of waste</a:t>
            </a:r>
          </a:p>
        </p:txBody>
      </p:sp>
      <p:pic>
        <p:nvPicPr>
          <p:cNvPr id="64518" name="Picture 6" descr="ear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SlideShow" descr="© ceeind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133600"/>
            <a:ext cx="365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Today’s status of Environmental Education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While environment education is a compulsory subject in schools, Children are just mugging another subject — environment studies.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 For example the prescribed curriculum won’t help a student in getting a mound of rubbish outside a house or school cleared.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Students are being taught mere facts and figures.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 We have to make </a:t>
            </a:r>
            <a:r>
              <a:rPr lang="en-US" b="1" smtClean="0"/>
              <a:t>our children to realise that they are part of the problem, and therefore they have to be part of the solution</a:t>
            </a:r>
            <a:endParaRPr lang="en-US" sz="2400" smtClean="0"/>
          </a:p>
        </p:txBody>
      </p:sp>
      <p:pic>
        <p:nvPicPr>
          <p:cNvPr id="46084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Effective Handling of EE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Mandating environment education as a boring study subject is the best way to kill it.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 Instead it should be introduced as a voluntary, extra-curricular activity to arouse the interest and awareness of students in green issues.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Indeed environment education as a hands-on extra-curricular activity rather than an academic classroom subject is arousing growing enthusiasm across the country.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Enhancing research activities by providing incentives</a:t>
            </a:r>
          </a:p>
        </p:txBody>
      </p:sp>
      <p:pic>
        <p:nvPicPr>
          <p:cNvPr id="55300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>Understanding environmental behavioural change through communication</a:t>
            </a:r>
            <a:br>
              <a:rPr lang="en-US" sz="3600" b="1" smtClean="0"/>
            </a:br>
            <a:endParaRPr lang="en-US" sz="3600" b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Developing a ‘responsible environmental behaviour’ became one of the tasks of environmental education 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The  ‘responsible environmental behaviour’ is defined as “ the whole of actions of an individual within the society, that takes into account, in a conscious way,  the perennial and harmonious relationship between these actions and environment”.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Communication is a way  of approaching and explaining processes in society and it can be defined as “ the exchange processes among the individual and group members of a given society”.</a:t>
            </a:r>
          </a:p>
        </p:txBody>
      </p:sp>
      <p:pic>
        <p:nvPicPr>
          <p:cNvPr id="15364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Creating Environmental Awareness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Global Learning and Observations to Benefit the Environment (GLOBE)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(NASA), USA. Over 50,000 schools all over the world, of which 86 are in India, are enrolled in the GLOBE programme. 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A School in Lucknow, they have set up a small weather monitoring station in their school. Children use the station to maintain temperature and cloud charts, measure rainfall, gather weather-related information and feed it into the GLOBE website. The data is then used to forecast worldwide weather trends and to develop environment protocols,”</a:t>
            </a:r>
          </a:p>
        </p:txBody>
      </p:sp>
      <p:pic>
        <p:nvPicPr>
          <p:cNvPr id="49156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smtClean="0"/>
              <a:t>Conclusion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Effective policy must be implemented to curb consumption by the affluent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We need moral education to instill genuinely environment respecting moral values in the young student society.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Conventional educational methodology is no longer adequate for the real needs of tomorrow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Though there are definitional and implementation flaws, environment NGOs and activists need to be given credit and accolades for creating a nation-wide awareness of the crisis of environment deterioration. </a:t>
            </a:r>
          </a:p>
          <a:p>
            <a:pPr>
              <a:lnSpc>
                <a:spcPct val="90000"/>
              </a:lnSpc>
            </a:pPr>
            <a:endParaRPr lang="en-US" sz="2400" b="1" smtClean="0"/>
          </a:p>
        </p:txBody>
      </p:sp>
      <p:pic>
        <p:nvPicPr>
          <p:cNvPr id="16388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5287963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  <a:p>
            <a:r>
              <a:rPr lang="en-US" sz="2400" smtClean="0"/>
              <a:t>Future student generation  must acquire knowledge and skills in technologies and keep pace with rapid advances in practically in all areas.</a:t>
            </a:r>
          </a:p>
          <a:p>
            <a:endParaRPr lang="en-US" sz="2400" smtClean="0"/>
          </a:p>
          <a:p>
            <a:r>
              <a:rPr lang="en-US" sz="2400" smtClean="0"/>
              <a:t>The communication perspective opens the door to another kind of tools that environmental educators can use in order to improve the educational practice. 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b="1" smtClean="0"/>
              <a:t>Minds on</a:t>
            </a:r>
            <a:r>
              <a:rPr lang="en-US" sz="2400" smtClean="0"/>
              <a:t> experience is also needed with </a:t>
            </a:r>
            <a:r>
              <a:rPr lang="en-US" sz="2400" b="1" smtClean="0"/>
              <a:t>Hands on</a:t>
            </a:r>
            <a:r>
              <a:rPr lang="en-US" sz="2400" smtClean="0"/>
              <a:t> experience.</a:t>
            </a:r>
          </a:p>
          <a:p>
            <a:endParaRPr lang="en-US" sz="2400" smtClean="0"/>
          </a:p>
        </p:txBody>
      </p:sp>
      <p:pic>
        <p:nvPicPr>
          <p:cNvPr id="17412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685800"/>
            <a:ext cx="8305800" cy="54403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5400" i="1" smtClean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i="1" smtClean="0"/>
              <a:t>   </a:t>
            </a:r>
            <a:r>
              <a:rPr lang="en-US" sz="4800" b="1" i="1" smtClean="0"/>
              <a:t>Education For Life</a:t>
            </a:r>
            <a:br>
              <a:rPr lang="en-US" sz="4800" b="1" i="1" smtClean="0"/>
            </a:br>
            <a:r>
              <a:rPr lang="en-US" sz="4800" b="1" i="1" smtClean="0"/>
              <a:t> Education Through Life</a:t>
            </a:r>
            <a:br>
              <a:rPr lang="en-US" sz="4800" b="1" i="1" smtClean="0"/>
            </a:br>
            <a:r>
              <a:rPr lang="en-US" sz="4800" b="1" i="1" smtClean="0"/>
              <a:t> Education Throughout            Life</a:t>
            </a:r>
            <a:br>
              <a:rPr lang="en-US" sz="4800" b="1" i="1" smtClean="0"/>
            </a:br>
            <a:r>
              <a:rPr lang="en-US" sz="4800" i="1" smtClean="0"/>
              <a:t>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i="1" smtClean="0"/>
              <a:t>                        </a:t>
            </a:r>
            <a:r>
              <a:rPr lang="en-US" sz="3600" b="1" smtClean="0"/>
              <a:t>Mahatma Gandhi</a:t>
            </a:r>
          </a:p>
        </p:txBody>
      </p:sp>
      <p:pic>
        <p:nvPicPr>
          <p:cNvPr id="88068" name="Picture 4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4343400"/>
          </a:xfrm>
        </p:spPr>
        <p:txBody>
          <a:bodyPr/>
          <a:lstStyle/>
          <a:p>
            <a:r>
              <a:rPr lang="en-US" b="1" smtClean="0"/>
              <a:t>THANK YOU</a:t>
            </a:r>
            <a:r>
              <a:rPr lang="en-US" smtClean="0"/>
              <a:t> </a:t>
            </a:r>
          </a:p>
        </p:txBody>
      </p:sp>
      <p:pic>
        <p:nvPicPr>
          <p:cNvPr id="33797" name="Picture 5" descr="ear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Content Placeholder 3" descr="D:\chapt01\photo_library\text_photo_library\01_01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000" t="3751" r="5000"/>
          <a:stretch>
            <a:fillRect/>
          </a:stretch>
        </p:blipFill>
        <p:spPr>
          <a:xfrm>
            <a:off x="2743200" y="1676400"/>
            <a:ext cx="3962400" cy="4343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b="1" smtClean="0"/>
              <a:t>(</a:t>
            </a:r>
            <a:r>
              <a:rPr lang="en-US" b="1" smtClean="0">
                <a:solidFill>
                  <a:srgbClr val="FF0000"/>
                </a:solidFill>
                <a:hlinkClick r:id="rId2"/>
              </a:rPr>
              <a:t>www.thecatalogueoflife.org</a:t>
            </a:r>
            <a:r>
              <a:rPr lang="en-US" b="1" smtClean="0"/>
              <a:t>)</a:t>
            </a:r>
          </a:p>
          <a:p>
            <a:pPr>
              <a:buFont typeface="Arial" charset="0"/>
              <a:buNone/>
            </a:pPr>
            <a:endParaRPr lang="en-US" b="1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Biodiversity</a:t>
            </a:r>
            <a:r>
              <a:rPr lang="en-US" sz="2800" smtClean="0"/>
              <a:t> is the </a:t>
            </a:r>
            <a:r>
              <a:rPr lang="en-US" sz="2800" b="1" smtClean="0"/>
              <a:t>variety of life</a:t>
            </a:r>
            <a:r>
              <a:rPr lang="en-US" sz="2800" smtClean="0"/>
              <a:t> on Earth and the </a:t>
            </a:r>
            <a:r>
              <a:rPr lang="en-US" sz="2800" b="1" smtClean="0"/>
              <a:t>essential interdependence of all living things</a:t>
            </a:r>
            <a:r>
              <a:rPr lang="en-US" sz="2800" smtClean="0"/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8153400" cy="26781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b="1" dirty="0">
                <a:latin typeface="+mn-lt"/>
              </a:rPr>
              <a:t> Scientists have identified more than 1.4 million species. Tens   of millions -- remain unknown</a:t>
            </a:r>
          </a:p>
          <a:p>
            <a:pPr>
              <a:spcBef>
                <a:spcPct val="50000"/>
              </a:spcBef>
              <a:defRPr/>
            </a:pPr>
            <a:endParaRPr lang="en-US" b="1" dirty="0">
              <a:latin typeface="+mn-lt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b="1" dirty="0">
                <a:latin typeface="+mn-lt"/>
              </a:rPr>
              <a:t>The tremendous variety of life on Earth is made possible by complex interactions among all living things including micro-</a:t>
            </a:r>
            <a:r>
              <a:rPr lang="en-US" b="1" dirty="0" err="1">
                <a:latin typeface="+mn-lt"/>
              </a:rPr>
              <a:t>oganisms</a:t>
            </a:r>
            <a:r>
              <a:rPr lang="en-US" b="1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There are 3 components of biodiversity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sz="2400" b="1" u="sng" dirty="0" smtClean="0">
                <a:latin typeface="+mj-lt"/>
                <a:cs typeface="Arial" pitchFamily="34" charset="0"/>
              </a:rPr>
              <a:t>Diversity of genes-</a:t>
            </a:r>
            <a:r>
              <a:rPr lang="en-US" sz="2400" dirty="0" smtClean="0">
                <a:latin typeface="+mj-lt"/>
                <a:cs typeface="Arial" pitchFamily="34" charset="0"/>
              </a:rPr>
              <a:t/>
            </a:r>
            <a:br>
              <a:rPr lang="en-US" sz="2400" dirty="0" smtClean="0">
                <a:latin typeface="+mj-lt"/>
                <a:cs typeface="Arial" pitchFamily="34" charset="0"/>
              </a:rPr>
            </a:br>
            <a:r>
              <a:rPr lang="en-US" sz="2400" dirty="0" smtClean="0">
                <a:latin typeface="+mj-lt"/>
                <a:cs typeface="Arial" pitchFamily="34" charset="0"/>
              </a:rPr>
              <a:t>Chihuahuas, beagles, and </a:t>
            </a:r>
            <a:r>
              <a:rPr lang="en-US" sz="2400" dirty="0" err="1" smtClean="0">
                <a:latin typeface="+mj-lt"/>
                <a:cs typeface="Arial" pitchFamily="34" charset="0"/>
              </a:rPr>
              <a:t>rottweilers</a:t>
            </a:r>
            <a:r>
              <a:rPr lang="en-US" sz="2400" dirty="0" smtClean="0">
                <a:latin typeface="+mj-lt"/>
                <a:cs typeface="Arial" pitchFamily="34" charset="0"/>
              </a:rPr>
              <a:t> are all the same species —but they're not the same because there is variety in their genes.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u="sng" dirty="0" smtClean="0">
                <a:latin typeface="+mj-lt"/>
                <a:cs typeface="Arial" pitchFamily="34" charset="0"/>
              </a:rPr>
              <a:t> </a:t>
            </a:r>
            <a:r>
              <a:rPr lang="en-US" sz="2400" b="1" u="sng" dirty="0">
                <a:latin typeface="+mj-lt"/>
                <a:cs typeface="Arial" pitchFamily="34" charset="0"/>
              </a:rPr>
              <a:t>Diversity of number of </a:t>
            </a:r>
            <a:r>
              <a:rPr lang="en-US" sz="2400" b="1" u="sng" dirty="0" smtClean="0">
                <a:latin typeface="+mj-lt"/>
                <a:cs typeface="Arial" pitchFamily="34" charset="0"/>
              </a:rPr>
              <a:t>species-</a:t>
            </a:r>
            <a:r>
              <a:rPr lang="en-US" sz="2400" dirty="0">
                <a:latin typeface="+mj-lt"/>
                <a:cs typeface="Arial" pitchFamily="34" charset="0"/>
              </a:rPr>
              <a:t/>
            </a:r>
            <a:br>
              <a:rPr lang="en-US" sz="2400" dirty="0">
                <a:latin typeface="+mj-lt"/>
                <a:cs typeface="Arial" pitchFamily="34" charset="0"/>
              </a:rPr>
            </a:br>
            <a:r>
              <a:rPr lang="en-US" sz="2400" dirty="0" smtClean="0">
                <a:latin typeface="+mj-lt"/>
                <a:cs typeface="Arial" pitchFamily="34" charset="0"/>
              </a:rPr>
              <a:t>For example, monkeys, dragonflies, and meadow beauties are all different species.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u="sng" dirty="0" smtClean="0">
                <a:latin typeface="+mj-lt"/>
                <a:cs typeface="Arial" pitchFamily="34" charset="0"/>
              </a:rPr>
              <a:t>Variety of ecosystems-</a:t>
            </a:r>
            <a:r>
              <a:rPr lang="en-US" sz="2400" u="sng" dirty="0" smtClean="0">
                <a:latin typeface="+mj-lt"/>
                <a:cs typeface="Arial" pitchFamily="34" charset="0"/>
              </a:rPr>
              <a:t/>
            </a:r>
            <a:br>
              <a:rPr lang="en-US" sz="2400" u="sng" dirty="0" smtClean="0">
                <a:latin typeface="+mj-lt"/>
                <a:cs typeface="Arial" pitchFamily="34" charset="0"/>
              </a:rPr>
            </a:br>
            <a:r>
              <a:rPr lang="en-US" sz="2400" dirty="0" smtClean="0">
                <a:latin typeface="+mj-lt"/>
                <a:cs typeface="Arial" pitchFamily="34" charset="0"/>
              </a:rPr>
              <a:t>Lakes, Ponds, and Rivers are all Freshwater Ecosystems. Rocky coast, Sand Dune, Estuary, Salt Marsh , Coral Reef are all Marine Ecosystems.</a:t>
            </a:r>
            <a:endParaRPr lang="en-US" sz="24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1788"/>
            <a:ext cx="7772400" cy="579437"/>
          </a:xfrm>
          <a:noFill/>
        </p:spPr>
        <p:txBody>
          <a:bodyPr>
            <a:spAutoFit/>
          </a:bodyPr>
          <a:lstStyle/>
          <a:p>
            <a:r>
              <a:rPr lang="en-US" sz="3200" smtClean="0"/>
              <a:t>EFFECT OF GLOBAL  WARMING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105400" y="1676400"/>
            <a:ext cx="3733800" cy="2590800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Melting of Ice in North and South Pole.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All the Water Drained to Sea.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Rise in Sea Level.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1000" smtClean="0"/>
          </a:p>
        </p:txBody>
      </p:sp>
      <p:pic>
        <p:nvPicPr>
          <p:cNvPr id="9220" name="Picture 4" descr="Icebe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4648200" cy="3059113"/>
          </a:xfrm>
          <a:prstGeom prst="rect">
            <a:avLst/>
          </a:prstGeom>
          <a:noFill/>
          <a:ln w="38100">
            <a:solidFill>
              <a:srgbClr val="FFFF66"/>
            </a:solidFill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14400" y="5334000"/>
            <a:ext cx="74072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 i="1">
                <a:solidFill>
                  <a:srgbClr val="FF66FF"/>
                </a:solidFill>
              </a:rPr>
              <a:t>So, What is Effect?</a:t>
            </a:r>
          </a:p>
        </p:txBody>
      </p:sp>
      <p:pic>
        <p:nvPicPr>
          <p:cNvPr id="38918" name="Picture 6" descr="ear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KG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8610600" cy="520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Air Pollution</a:t>
            </a:r>
            <a:br>
              <a:rPr lang="en-US" sz="4000" smtClean="0"/>
            </a:br>
            <a:endParaRPr lang="en-US" sz="4000" smtClean="0"/>
          </a:p>
        </p:txBody>
      </p:sp>
      <p:pic>
        <p:nvPicPr>
          <p:cNvPr id="41990" name="Picture 6" descr="eart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Water Pollution</a:t>
            </a:r>
          </a:p>
        </p:txBody>
      </p:sp>
      <p:pic>
        <p:nvPicPr>
          <p:cNvPr id="11267" name="Picture 4" descr="env-periyar-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371600"/>
            <a:ext cx="4267200" cy="4572000"/>
          </a:xfrm>
          <a:noFill/>
        </p:spPr>
      </p:pic>
      <p:pic>
        <p:nvPicPr>
          <p:cNvPr id="11268" name="Picture 5" descr="env-periyar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96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6" name="Picture 6" descr="eart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6096000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1779</Words>
  <Application>Microsoft Office PowerPoint</Application>
  <PresentationFormat>On-screen Show (4:3)</PresentationFormat>
  <Paragraphs>210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Wingdings</vt:lpstr>
      <vt:lpstr>Arial Black</vt:lpstr>
      <vt:lpstr>Times New Roman</vt:lpstr>
      <vt:lpstr>Office Theme</vt:lpstr>
      <vt:lpstr> ENVIRONMENTAL  EDUCATION  FOR  SUSTAINABLE DEVELOPMENT </vt:lpstr>
      <vt:lpstr>INTRODUCTION</vt:lpstr>
      <vt:lpstr>Overview of Ecology</vt:lpstr>
      <vt:lpstr>Slide 4</vt:lpstr>
      <vt:lpstr>Biodiversity is the variety of life on Earth and the essential interdependence of all living things </vt:lpstr>
      <vt:lpstr>There are 3 components of biodiversity </vt:lpstr>
      <vt:lpstr>EFFECT OF GLOBAL  WARMING</vt:lpstr>
      <vt:lpstr>Air Pollution </vt:lpstr>
      <vt:lpstr>Water Pollution</vt:lpstr>
      <vt:lpstr>Slide 10</vt:lpstr>
      <vt:lpstr>Slide 11</vt:lpstr>
      <vt:lpstr>TYPES OF POLLUTION</vt:lpstr>
      <vt:lpstr>Awareness about the  following issues are needed. </vt:lpstr>
      <vt:lpstr>Sustainable development and environmental  sustainability</vt:lpstr>
      <vt:lpstr>Unique definition for sustainable development:</vt:lpstr>
      <vt:lpstr>Slide 16</vt:lpstr>
      <vt:lpstr>Science, technology  and environmental sustainability </vt:lpstr>
      <vt:lpstr>Can science and  technology deliver sustainable development</vt:lpstr>
      <vt:lpstr>Benefits of Science</vt:lpstr>
      <vt:lpstr>NEED FOR ENVIRONMENTAL EDUCATION</vt:lpstr>
      <vt:lpstr>NEED FOR ENVIRONMENTAL EDUCATION  (Contd.)</vt:lpstr>
      <vt:lpstr>Essential components Of   The environmental education</vt:lpstr>
      <vt:lpstr> Curriculum development </vt:lpstr>
      <vt:lpstr>Criteria for  curriculum development: </vt:lpstr>
      <vt:lpstr>MAJOR AREAS TO BE COVERED</vt:lpstr>
      <vt:lpstr>CURRICULUM</vt:lpstr>
      <vt:lpstr>IMPORTANCE OF WATER RESOURCES</vt:lpstr>
      <vt:lpstr>Slide 28</vt:lpstr>
      <vt:lpstr>Slide 29</vt:lpstr>
      <vt:lpstr>Management of waste</vt:lpstr>
      <vt:lpstr>Today’s status of Environmental Education</vt:lpstr>
      <vt:lpstr>Effective Handling of EE</vt:lpstr>
      <vt:lpstr> Understanding environmental behavioural change through communication </vt:lpstr>
      <vt:lpstr>Creating Environmental Awareness</vt:lpstr>
      <vt:lpstr>Conclusion</vt:lpstr>
      <vt:lpstr>Slide 36</vt:lpstr>
      <vt:lpstr>Slide 37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ENVIRONMENTAL  EDUCATION  FOR  SUSTAINABLE DEVELOPMENT</dc:title>
  <dc:creator>THENPANDIAN</dc:creator>
  <cp:lastModifiedBy>promila</cp:lastModifiedBy>
  <cp:revision>55</cp:revision>
  <dcterms:created xsi:type="dcterms:W3CDTF">2006-09-21T02:42:16Z</dcterms:created>
  <dcterms:modified xsi:type="dcterms:W3CDTF">2018-07-30T03:56:55Z</dcterms:modified>
</cp:coreProperties>
</file>