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6" r:id="rId11"/>
    <p:sldId id="267" r:id="rId12"/>
    <p:sldId id="268" r:id="rId13"/>
    <p:sldId id="269" r:id="rId14"/>
    <p:sldId id="270" r:id="rId15"/>
    <p:sldId id="271" r:id="rId16"/>
    <p:sldId id="272" r:id="rId17"/>
    <p:sldId id="273" r:id="rId18"/>
    <p:sldId id="274" r:id="rId19"/>
    <p:sldId id="276"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000" autoAdjust="0"/>
    <p:restoredTop sz="94660"/>
  </p:normalViewPr>
  <p:slideViewPr>
    <p:cSldViewPr snapToGrid="0">
      <p:cViewPr varScale="1">
        <p:scale>
          <a:sx n="116" d="100"/>
          <a:sy n="116" d="100"/>
        </p:scale>
        <p:origin x="-390" y="-114"/>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xmlns=""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en-US"/>
              <a:t>Click to edit Master title style</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48A87A34-81AB-432B-8DAE-1953F412C126}" type="datetimeFigureOut">
              <a:rPr lang="en-US" dirty="0"/>
              <a:pPr/>
              <a:t>4/8/2018</a:t>
            </a:fld>
            <a:endParaRPr lang="en-US" dirty="0"/>
          </a:p>
        </p:txBody>
      </p:sp>
      <p:sp>
        <p:nvSpPr>
          <p:cNvPr id="5" name="Footer Placeholder 4"/>
          <p:cNvSpPr>
            <a:spLocks noGrp="1"/>
          </p:cNvSpPr>
          <p:nvPr>
            <p:ph type="ftr" sz="quarter" idx="11"/>
          </p:nvPr>
        </p:nvSpPr>
        <p:spPr>
          <a:xfrm>
            <a:off x="1876424" y="5410201"/>
            <a:ext cx="5124886" cy="365125"/>
          </a:xfrm>
        </p:spPr>
        <p:txBody>
          <a:bodyPr/>
          <a:lstStyle/>
          <a:p>
            <a:endParaRPr lang="en-US" dirty="0"/>
          </a:p>
        </p:txBody>
      </p:sp>
      <p:sp>
        <p:nvSpPr>
          <p:cNvPr id="6" name="Slide Number Placeholder 5"/>
          <p:cNvSpPr>
            <a:spLocks noGrp="1"/>
          </p:cNvSpPr>
          <p:nvPr>
            <p:ph type="sldNum" sz="quarter" idx="12"/>
          </p:nvPr>
        </p:nvSpPr>
        <p:spPr>
          <a:xfrm>
            <a:off x="9896911" y="5410199"/>
            <a:ext cx="771089" cy="365125"/>
          </a:xfrm>
        </p:spPr>
        <p:txBody>
          <a:bodyPr/>
          <a:lstStyle/>
          <a:p>
            <a:fld id="{6D22F896-40B5-4ADD-8801-0D06FADFA09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en-US" dirty="0"/>
              <a:t>Click icon to add picture</a:t>
            </a:r>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pPr/>
              <a:t>4/8/2018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pPr/>
              <a:t>4/8/2018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pPr/>
              <a:t>4/8/2018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pPr/>
              <a:t>‹#›</a:t>
            </a:fld>
            <a:endParaRPr lang="en-US" dirty="0"/>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pPr/>
              <a:t>4/8/2018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en-US"/>
              <a:t>Click to edit Master title style</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pPr/>
              <a:t>4/8/2018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dirty="0"/>
              <a:t>Click icon to add picture</a:t>
            </a:r>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dirty="0"/>
              <a:t>Click icon to add picture</a:t>
            </a:r>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dirty="0"/>
              <a:t>Click icon to add picture</a:t>
            </a:r>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pPr/>
              <a:t>4/8/2018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pPr/>
              <a:t>4/8/2018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pPr/>
              <a:t>4/8/2018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pPr/>
              <a:t>4/8/2018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pPr/>
              <a:t>4/8/2018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pPr/>
              <a:t>4/8/2018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en-US"/>
              <a:t>Click to edit Master title style</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141410" y="3073397"/>
            <a:ext cx="4878391" cy="271780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3073397"/>
            <a:ext cx="4875210" cy="271780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pPr/>
              <a:t>4/8/2018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pPr/>
              <a:t>4/8/2018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pPr/>
              <a:t>4/8/2018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pPr/>
              <a:t>4/8/2018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pPr/>
              <a:t>4/8/2018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extLst>
              <a:ext uri="{28A0092B-C50C-407E-A947-70E740481C1C}">
                <a14:useLocalDpi xmlns:a14="http://schemas.microsoft.com/office/drawing/2010/main" xmlns=""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4/8/2018</a:t>
            </a:fld>
            <a:endParaRPr lang="en-US" dirty="0"/>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70478" y="463335"/>
            <a:ext cx="9417652" cy="1035951"/>
          </a:xfrm>
        </p:spPr>
        <p:txBody>
          <a:bodyPr>
            <a:normAutofit fontScale="90000"/>
          </a:bodyPr>
          <a:lstStyle/>
          <a:p>
            <a:pPr algn="ctr"/>
            <a:r>
              <a:rPr lang="en-IN" sz="4000" dirty="0" smtClean="0">
                <a:latin typeface="Arial Black" panose="020B0A04020102020204" pitchFamily="34" charset="0"/>
              </a:rPr>
              <a:t>Data base management system</a:t>
            </a:r>
            <a:br>
              <a:rPr lang="en-IN" sz="4000" dirty="0" smtClean="0">
                <a:latin typeface="Arial Black" panose="020B0A04020102020204" pitchFamily="34" charset="0"/>
              </a:rPr>
            </a:br>
            <a:r>
              <a:rPr lang="en-IN" sz="4000" dirty="0" err="1" smtClean="0">
                <a:latin typeface="Arial Black" panose="020B0A04020102020204" pitchFamily="34" charset="0"/>
              </a:rPr>
              <a:t>dbms</a:t>
            </a:r>
            <a:endParaRPr lang="en-IN" sz="4000" dirty="0">
              <a:latin typeface="Arial Black" panose="020B0A04020102020204" pitchFamily="34" charset="0"/>
            </a:endParaRPr>
          </a:p>
        </p:txBody>
      </p:sp>
      <p:sp>
        <p:nvSpPr>
          <p:cNvPr id="3" name="Subtitle 2"/>
          <p:cNvSpPr>
            <a:spLocks noGrp="1"/>
          </p:cNvSpPr>
          <p:nvPr>
            <p:ph type="subTitle" idx="1"/>
          </p:nvPr>
        </p:nvSpPr>
        <p:spPr>
          <a:xfrm>
            <a:off x="3871784" y="3602038"/>
            <a:ext cx="6796215" cy="1655762"/>
          </a:xfrm>
        </p:spPr>
        <p:txBody>
          <a:bodyPr/>
          <a:lstStyle/>
          <a:p>
            <a:pPr algn="r"/>
            <a:r>
              <a:rPr lang="en-US" dirty="0" err="1" smtClean="0"/>
              <a:t>Pooja</a:t>
            </a:r>
            <a:endParaRPr lang="en-US" dirty="0" smtClean="0"/>
          </a:p>
          <a:p>
            <a:pPr algn="r"/>
            <a:r>
              <a:rPr lang="en-US" dirty="0" smtClean="0"/>
              <a:t>Programmer, </a:t>
            </a:r>
            <a:r>
              <a:rPr lang="en-US" dirty="0" err="1" smtClean="0"/>
              <a:t>cse</a:t>
            </a:r>
            <a:r>
              <a:rPr lang="en-US" dirty="0" smtClean="0"/>
              <a:t> department</a:t>
            </a:r>
            <a:endParaRPr lang="en-US" dirty="0"/>
          </a:p>
        </p:txBody>
      </p:sp>
    </p:spTree>
    <p:extLst>
      <p:ext uri="{BB962C8B-B14F-4D97-AF65-F5344CB8AC3E}">
        <p14:creationId xmlns:p14="http://schemas.microsoft.com/office/powerpoint/2010/main" xmlns="" val="391492257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To summarize a database system consists of </a:t>
            </a:r>
          </a:p>
        </p:txBody>
      </p:sp>
      <p:sp>
        <p:nvSpPr>
          <p:cNvPr id="3" name="Content Placeholder 2"/>
          <p:cNvSpPr>
            <a:spLocks noGrp="1"/>
          </p:cNvSpPr>
          <p:nvPr>
            <p:ph idx="1"/>
          </p:nvPr>
        </p:nvSpPr>
        <p:spPr>
          <a:xfrm>
            <a:off x="684211" y="1730094"/>
            <a:ext cx="3304692" cy="4479235"/>
          </a:xfrm>
        </p:spPr>
        <p:txBody>
          <a:bodyPr>
            <a:normAutofit/>
          </a:bodyPr>
          <a:lstStyle/>
          <a:p>
            <a:r>
              <a:rPr lang="en-IN" dirty="0"/>
              <a:t>The database (data )</a:t>
            </a:r>
          </a:p>
          <a:p>
            <a:r>
              <a:rPr lang="en-IN" dirty="0"/>
              <a:t>A DBMS (Software )</a:t>
            </a:r>
          </a:p>
          <a:p>
            <a:r>
              <a:rPr lang="en-IN" dirty="0"/>
              <a:t> A DDl and a DMl (part of dbms)</a:t>
            </a:r>
          </a:p>
          <a:p>
            <a:r>
              <a:rPr lang="en-IN" dirty="0"/>
              <a:t> application </a:t>
            </a:r>
            <a:r>
              <a:rPr lang="en-IN" dirty="0" smtClean="0"/>
              <a:t>programs </a:t>
            </a:r>
            <a:endParaRPr lang="en-IN" dirty="0"/>
          </a:p>
        </p:txBody>
      </p:sp>
      <p:sp>
        <p:nvSpPr>
          <p:cNvPr id="4" name="Rectangle 3"/>
          <p:cNvSpPr/>
          <p:nvPr/>
        </p:nvSpPr>
        <p:spPr>
          <a:xfrm>
            <a:off x="3988904" y="1563758"/>
            <a:ext cx="7885044" cy="5181600"/>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5" name="Flowchart: Magnetic Disk 4"/>
          <p:cNvSpPr/>
          <p:nvPr/>
        </p:nvSpPr>
        <p:spPr>
          <a:xfrm>
            <a:off x="5245677" y="5025819"/>
            <a:ext cx="1338927" cy="1629104"/>
          </a:xfrm>
          <a:prstGeom prst="flowChartMagneticDisk">
            <a:avLst/>
          </a:prstGeom>
          <a:no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560"/>
              </a:lnSpc>
            </a:pPr>
            <a:r>
              <a:rPr lang="en-IN" dirty="0" smtClean="0"/>
              <a:t>Stored database definition</a:t>
            </a:r>
          </a:p>
          <a:p>
            <a:pPr algn="ctr">
              <a:lnSpc>
                <a:spcPts val="1560"/>
              </a:lnSpc>
            </a:pPr>
            <a:r>
              <a:rPr lang="en-IN" dirty="0" smtClean="0"/>
              <a:t>(meta-data)</a:t>
            </a:r>
            <a:endParaRPr lang="en-IN" dirty="0"/>
          </a:p>
        </p:txBody>
      </p:sp>
      <p:sp>
        <p:nvSpPr>
          <p:cNvPr id="7" name="Rectangle 6"/>
          <p:cNvSpPr/>
          <p:nvPr/>
        </p:nvSpPr>
        <p:spPr>
          <a:xfrm>
            <a:off x="5749160" y="2570853"/>
            <a:ext cx="4330262" cy="2057470"/>
          </a:xfrm>
          <a:prstGeom prst="rect">
            <a:avLst/>
          </a:prstGeom>
          <a:no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8" name="Rectangle 7"/>
          <p:cNvSpPr/>
          <p:nvPr/>
        </p:nvSpPr>
        <p:spPr>
          <a:xfrm>
            <a:off x="6586330" y="2824335"/>
            <a:ext cx="2743200" cy="516835"/>
          </a:xfrm>
          <a:prstGeom prst="rect">
            <a:avLst/>
          </a:prstGeom>
          <a:no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560"/>
              </a:lnSpc>
            </a:pPr>
            <a:r>
              <a:rPr lang="en-IN" dirty="0" smtClean="0"/>
              <a:t>Software to process</a:t>
            </a:r>
          </a:p>
          <a:p>
            <a:pPr algn="ctr">
              <a:lnSpc>
                <a:spcPts val="1560"/>
              </a:lnSpc>
            </a:pPr>
            <a:r>
              <a:rPr lang="en-IN" dirty="0" smtClean="0"/>
              <a:t>Queries/programs</a:t>
            </a:r>
            <a:endParaRPr lang="en-IN" dirty="0"/>
          </a:p>
        </p:txBody>
      </p:sp>
      <p:sp>
        <p:nvSpPr>
          <p:cNvPr id="9" name="Rectangle 8"/>
          <p:cNvSpPr/>
          <p:nvPr/>
        </p:nvSpPr>
        <p:spPr>
          <a:xfrm>
            <a:off x="6586330" y="3858005"/>
            <a:ext cx="2743200" cy="516835"/>
          </a:xfrm>
          <a:prstGeom prst="rect">
            <a:avLst/>
          </a:prstGeom>
          <a:no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560"/>
              </a:lnSpc>
            </a:pPr>
            <a:r>
              <a:rPr lang="en-IN" dirty="0" smtClean="0"/>
              <a:t>Software to access stored data</a:t>
            </a:r>
            <a:endParaRPr lang="en-IN" dirty="0"/>
          </a:p>
        </p:txBody>
      </p:sp>
      <p:sp>
        <p:nvSpPr>
          <p:cNvPr id="10" name="Rectangle 9"/>
          <p:cNvSpPr/>
          <p:nvPr/>
        </p:nvSpPr>
        <p:spPr>
          <a:xfrm>
            <a:off x="6584604" y="1821294"/>
            <a:ext cx="2744926" cy="496076"/>
          </a:xfrm>
          <a:prstGeom prst="rect">
            <a:avLst/>
          </a:prstGeom>
          <a:no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560"/>
              </a:lnSpc>
            </a:pPr>
            <a:r>
              <a:rPr lang="en-IN" dirty="0" smtClean="0"/>
              <a:t>Application programs/queries</a:t>
            </a:r>
            <a:endParaRPr lang="en-IN" dirty="0"/>
          </a:p>
        </p:txBody>
      </p:sp>
      <p:sp>
        <p:nvSpPr>
          <p:cNvPr id="12" name="Flowchart: Magnetic Disk 11"/>
          <p:cNvSpPr/>
          <p:nvPr/>
        </p:nvSpPr>
        <p:spPr>
          <a:xfrm>
            <a:off x="9329530" y="5025819"/>
            <a:ext cx="1338927" cy="1629104"/>
          </a:xfrm>
          <a:prstGeom prst="flowChartMagneticDisk">
            <a:avLst/>
          </a:prstGeom>
          <a:no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560"/>
              </a:lnSpc>
            </a:pPr>
            <a:r>
              <a:rPr lang="en-IN" dirty="0" smtClean="0"/>
              <a:t>Stored database</a:t>
            </a:r>
            <a:endParaRPr lang="en-IN" dirty="0"/>
          </a:p>
        </p:txBody>
      </p:sp>
      <p:cxnSp>
        <p:nvCxnSpPr>
          <p:cNvPr id="19" name="Straight Arrow Connector 18"/>
          <p:cNvCxnSpPr>
            <a:stCxn id="5" idx="1"/>
          </p:cNvCxnSpPr>
          <p:nvPr/>
        </p:nvCxnSpPr>
        <p:spPr>
          <a:xfrm flipV="1">
            <a:off x="5915141" y="4374840"/>
            <a:ext cx="1862514" cy="650979"/>
          </a:xfrm>
          <a:prstGeom prst="straightConnector1">
            <a:avLst/>
          </a:prstGeom>
          <a:ln w="28575">
            <a:headEnd type="triangle"/>
            <a:tailEnd type="triangle"/>
          </a:ln>
        </p:spPr>
        <p:style>
          <a:lnRef idx="1">
            <a:schemeClr val="dk1"/>
          </a:lnRef>
          <a:fillRef idx="0">
            <a:schemeClr val="dk1"/>
          </a:fillRef>
          <a:effectRef idx="0">
            <a:schemeClr val="dk1"/>
          </a:effectRef>
          <a:fontRef idx="minor">
            <a:schemeClr val="tx1"/>
          </a:fontRef>
        </p:style>
      </p:cxnSp>
      <p:cxnSp>
        <p:nvCxnSpPr>
          <p:cNvPr id="21" name="Straight Arrow Connector 20"/>
          <p:cNvCxnSpPr>
            <a:endCxn id="12" idx="1"/>
          </p:cNvCxnSpPr>
          <p:nvPr/>
        </p:nvCxnSpPr>
        <p:spPr>
          <a:xfrm>
            <a:off x="8219090" y="4374840"/>
            <a:ext cx="1779904" cy="650979"/>
          </a:xfrm>
          <a:prstGeom prst="straightConnector1">
            <a:avLst/>
          </a:prstGeom>
          <a:ln w="28575">
            <a:headEnd type="triangle"/>
            <a:tailEnd type="triangle"/>
          </a:ln>
        </p:spPr>
        <p:style>
          <a:lnRef idx="1">
            <a:schemeClr val="dk1"/>
          </a:lnRef>
          <a:fillRef idx="0">
            <a:schemeClr val="dk1"/>
          </a:fillRef>
          <a:effectRef idx="0">
            <a:schemeClr val="dk1"/>
          </a:effectRef>
          <a:fontRef idx="minor">
            <a:schemeClr val="tx1"/>
          </a:fontRef>
        </p:style>
      </p:cxnSp>
      <p:cxnSp>
        <p:nvCxnSpPr>
          <p:cNvPr id="23" name="Straight Arrow Connector 22"/>
          <p:cNvCxnSpPr>
            <a:stCxn id="10" idx="2"/>
            <a:endCxn id="8" idx="0"/>
          </p:cNvCxnSpPr>
          <p:nvPr/>
        </p:nvCxnSpPr>
        <p:spPr>
          <a:xfrm>
            <a:off x="7957067" y="2317370"/>
            <a:ext cx="863" cy="506965"/>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cxnSp>
        <p:nvCxnSpPr>
          <p:cNvPr id="27" name="Straight Arrow Connector 26"/>
          <p:cNvCxnSpPr>
            <a:endCxn id="10" idx="0"/>
          </p:cNvCxnSpPr>
          <p:nvPr/>
        </p:nvCxnSpPr>
        <p:spPr>
          <a:xfrm>
            <a:off x="7957067" y="1357803"/>
            <a:ext cx="0" cy="463491"/>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cxnSp>
        <p:nvCxnSpPr>
          <p:cNvPr id="29" name="Straight Arrow Connector 28"/>
          <p:cNvCxnSpPr>
            <a:stCxn id="8" idx="2"/>
            <a:endCxn id="9" idx="0"/>
          </p:cNvCxnSpPr>
          <p:nvPr/>
        </p:nvCxnSpPr>
        <p:spPr>
          <a:xfrm>
            <a:off x="7957930" y="3341170"/>
            <a:ext cx="0" cy="516835"/>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30" name="TextBox 29"/>
          <p:cNvSpPr txBox="1"/>
          <p:nvPr/>
        </p:nvSpPr>
        <p:spPr>
          <a:xfrm>
            <a:off x="4288221" y="1730094"/>
            <a:ext cx="1536109" cy="646331"/>
          </a:xfrm>
          <a:prstGeom prst="rect">
            <a:avLst/>
          </a:prstGeom>
          <a:noFill/>
        </p:spPr>
        <p:txBody>
          <a:bodyPr wrap="square" rtlCol="0">
            <a:spAutoFit/>
          </a:bodyPr>
          <a:lstStyle/>
          <a:p>
            <a:pPr algn="ctr"/>
            <a:r>
              <a:rPr lang="en-IN" dirty="0" smtClean="0"/>
              <a:t>DATABASE</a:t>
            </a:r>
          </a:p>
          <a:p>
            <a:pPr algn="ctr"/>
            <a:r>
              <a:rPr lang="en-IN" dirty="0" smtClean="0"/>
              <a:t>SYSTEM</a:t>
            </a:r>
            <a:endParaRPr lang="en-IN" dirty="0"/>
          </a:p>
        </p:txBody>
      </p:sp>
      <p:sp>
        <p:nvSpPr>
          <p:cNvPr id="31" name="TextBox 30"/>
          <p:cNvSpPr txBox="1"/>
          <p:nvPr/>
        </p:nvSpPr>
        <p:spPr>
          <a:xfrm>
            <a:off x="9205234" y="2570852"/>
            <a:ext cx="957583" cy="461665"/>
          </a:xfrm>
          <a:prstGeom prst="rect">
            <a:avLst/>
          </a:prstGeom>
          <a:noFill/>
        </p:spPr>
        <p:txBody>
          <a:bodyPr wrap="square" rtlCol="0">
            <a:spAutoFit/>
          </a:bodyPr>
          <a:lstStyle/>
          <a:p>
            <a:pPr algn="ctr"/>
            <a:r>
              <a:rPr lang="en-IN" sz="1200" dirty="0" smtClean="0"/>
              <a:t>DBMS</a:t>
            </a:r>
          </a:p>
          <a:p>
            <a:pPr algn="ctr"/>
            <a:r>
              <a:rPr lang="en-IN" sz="1200" dirty="0" smtClean="0"/>
              <a:t>SOFTWARE</a:t>
            </a:r>
            <a:endParaRPr lang="en-IN" sz="1200" dirty="0"/>
          </a:p>
        </p:txBody>
      </p:sp>
    </p:spTree>
    <p:extLst>
      <p:ext uri="{BB962C8B-B14F-4D97-AF65-F5344CB8AC3E}">
        <p14:creationId xmlns:p14="http://schemas.microsoft.com/office/powerpoint/2010/main" xmlns="" val="129735155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Characteristics of database</a:t>
            </a:r>
            <a:endParaRPr lang="en-IN" dirty="0"/>
          </a:p>
        </p:txBody>
      </p:sp>
      <p:sp>
        <p:nvSpPr>
          <p:cNvPr id="3" name="Content Placeholder 2"/>
          <p:cNvSpPr>
            <a:spLocks noGrp="1"/>
          </p:cNvSpPr>
          <p:nvPr>
            <p:ph idx="1"/>
          </p:nvPr>
        </p:nvSpPr>
        <p:spPr/>
        <p:txBody>
          <a:bodyPr/>
          <a:lstStyle/>
          <a:p>
            <a:r>
              <a:rPr lang="en-IN" dirty="0" smtClean="0"/>
              <a:t>Centralized system</a:t>
            </a:r>
          </a:p>
          <a:p>
            <a:r>
              <a:rPr lang="en-IN" dirty="0" smtClean="0"/>
              <a:t>Reduction of redundancy</a:t>
            </a:r>
          </a:p>
          <a:p>
            <a:r>
              <a:rPr lang="en-IN" dirty="0" smtClean="0"/>
              <a:t>Data independency</a:t>
            </a:r>
          </a:p>
          <a:p>
            <a:r>
              <a:rPr lang="en-IN" dirty="0" smtClean="0"/>
              <a:t>Data consistency</a:t>
            </a:r>
          </a:p>
          <a:p>
            <a:r>
              <a:rPr lang="en-IN" dirty="0" smtClean="0"/>
              <a:t>Easy access</a:t>
            </a:r>
          </a:p>
          <a:p>
            <a:r>
              <a:rPr lang="en-IN" dirty="0" smtClean="0"/>
              <a:t>Logical relationship</a:t>
            </a:r>
          </a:p>
          <a:p>
            <a:pPr marL="0" indent="0">
              <a:buNone/>
            </a:pPr>
            <a:endParaRPr lang="en-IN" dirty="0"/>
          </a:p>
        </p:txBody>
      </p:sp>
    </p:spTree>
    <p:extLst>
      <p:ext uri="{BB962C8B-B14F-4D97-AF65-F5344CB8AC3E}">
        <p14:creationId xmlns:p14="http://schemas.microsoft.com/office/powerpoint/2010/main" xmlns="" val="294393027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3" y="618518"/>
            <a:ext cx="9905998" cy="968544"/>
          </a:xfrm>
        </p:spPr>
        <p:txBody>
          <a:bodyPr>
            <a:normAutofit fontScale="90000"/>
          </a:bodyPr>
          <a:lstStyle/>
          <a:p>
            <a:r>
              <a:rPr lang="en-IN" dirty="0" smtClean="0"/>
              <a:t>Advantages and disadvantages of database system</a:t>
            </a:r>
            <a:endParaRPr lang="en-IN" dirty="0"/>
          </a:p>
        </p:txBody>
      </p:sp>
      <p:sp>
        <p:nvSpPr>
          <p:cNvPr id="4" name="TextBox 3"/>
          <p:cNvSpPr txBox="1"/>
          <p:nvPr/>
        </p:nvSpPr>
        <p:spPr>
          <a:xfrm>
            <a:off x="1786759" y="2207172"/>
            <a:ext cx="3163613" cy="3539430"/>
          </a:xfrm>
          <a:prstGeom prst="rect">
            <a:avLst/>
          </a:prstGeom>
          <a:solidFill>
            <a:schemeClr val="accent5">
              <a:alpha val="50000"/>
            </a:schemeClr>
          </a:solidFill>
          <a:ln>
            <a:noFill/>
          </a:ln>
        </p:spPr>
        <p:style>
          <a:lnRef idx="0">
            <a:scrgbClr r="0" g="0" b="0"/>
          </a:lnRef>
          <a:fillRef idx="0">
            <a:scrgbClr r="0" g="0" b="0"/>
          </a:fillRef>
          <a:effectRef idx="0">
            <a:scrgbClr r="0" g="0" b="0"/>
          </a:effectRef>
          <a:fontRef idx="minor">
            <a:schemeClr val="lt1"/>
          </a:fontRef>
        </p:style>
        <p:txBody>
          <a:bodyPr wrap="square" rtlCol="0">
            <a:spAutoFit/>
          </a:bodyPr>
          <a:lstStyle/>
          <a:p>
            <a:r>
              <a:rPr lang="en-IN" sz="2400" b="1" dirty="0" smtClean="0">
                <a:solidFill>
                  <a:schemeClr val="bg1"/>
                </a:solidFill>
              </a:rPr>
              <a:t>Advantages</a:t>
            </a:r>
            <a:r>
              <a:rPr lang="en-IN" sz="2400" dirty="0" smtClean="0"/>
              <a:t> </a:t>
            </a:r>
          </a:p>
          <a:p>
            <a:pPr marL="285750" indent="-285750">
              <a:buFont typeface="Arial" panose="020B0604020202020204" pitchFamily="34" charset="0"/>
              <a:buChar char="•"/>
            </a:pPr>
            <a:r>
              <a:rPr lang="en-IN" sz="2000" dirty="0" smtClean="0"/>
              <a:t>Redundancy control</a:t>
            </a:r>
          </a:p>
          <a:p>
            <a:pPr marL="285750" indent="-285750">
              <a:buFont typeface="Arial" panose="020B0604020202020204" pitchFamily="34" charset="0"/>
              <a:buChar char="•"/>
            </a:pPr>
            <a:r>
              <a:rPr lang="en-IN" sz="2000" dirty="0" smtClean="0"/>
              <a:t>Sharing of data</a:t>
            </a:r>
          </a:p>
          <a:p>
            <a:pPr marL="285750" indent="-285750">
              <a:buFont typeface="Arial" panose="020B0604020202020204" pitchFamily="34" charset="0"/>
              <a:buChar char="•"/>
            </a:pPr>
            <a:r>
              <a:rPr lang="en-IN" sz="2000" dirty="0" smtClean="0"/>
              <a:t>Data consistency</a:t>
            </a:r>
          </a:p>
          <a:p>
            <a:pPr marL="285750" indent="-285750">
              <a:buFont typeface="Arial" panose="020B0604020202020204" pitchFamily="34" charset="0"/>
              <a:buChar char="•"/>
            </a:pPr>
            <a:r>
              <a:rPr lang="en-IN" sz="2000" dirty="0" smtClean="0"/>
              <a:t>Improved data standards</a:t>
            </a:r>
          </a:p>
          <a:p>
            <a:pPr marL="285750" indent="-285750">
              <a:buFont typeface="Arial" panose="020B0604020202020204" pitchFamily="34" charset="0"/>
              <a:buChar char="•"/>
            </a:pPr>
            <a:r>
              <a:rPr lang="en-IN" sz="2000" dirty="0" smtClean="0"/>
              <a:t>Protection from unauthorised access</a:t>
            </a:r>
          </a:p>
          <a:p>
            <a:pPr marL="285750" indent="-285750">
              <a:buFont typeface="Arial" panose="020B0604020202020204" pitchFamily="34" charset="0"/>
              <a:buChar char="•"/>
            </a:pPr>
            <a:r>
              <a:rPr lang="en-IN" sz="2000" dirty="0" smtClean="0"/>
              <a:t>Backup and recovery</a:t>
            </a:r>
          </a:p>
          <a:p>
            <a:pPr marL="285750" indent="-285750">
              <a:buFont typeface="Arial" panose="020B0604020202020204" pitchFamily="34" charset="0"/>
              <a:buChar char="•"/>
            </a:pPr>
            <a:r>
              <a:rPr lang="en-IN" sz="2000" dirty="0" smtClean="0"/>
              <a:t>Better data accessibility</a:t>
            </a:r>
          </a:p>
          <a:p>
            <a:pPr marL="285750" indent="-285750">
              <a:buFont typeface="Arial" panose="020B0604020202020204" pitchFamily="34" charset="0"/>
              <a:buChar char="•"/>
            </a:pPr>
            <a:endParaRPr lang="en-IN" dirty="0" smtClean="0"/>
          </a:p>
          <a:p>
            <a:pPr marL="285750" indent="-285750">
              <a:buFont typeface="Arial" panose="020B0604020202020204" pitchFamily="34" charset="0"/>
              <a:buChar char="•"/>
            </a:pPr>
            <a:endParaRPr lang="en-IN" dirty="0"/>
          </a:p>
        </p:txBody>
      </p:sp>
      <p:sp>
        <p:nvSpPr>
          <p:cNvPr id="5" name="TextBox 4"/>
          <p:cNvSpPr txBox="1"/>
          <p:nvPr/>
        </p:nvSpPr>
        <p:spPr>
          <a:xfrm>
            <a:off x="7357241" y="2207172"/>
            <a:ext cx="3016469" cy="2862322"/>
          </a:xfrm>
          <a:prstGeom prst="rect">
            <a:avLst/>
          </a:prstGeom>
          <a:solidFill>
            <a:schemeClr val="accent5">
              <a:alpha val="50000"/>
            </a:schemeClr>
          </a:solidFill>
          <a:ln>
            <a:noFill/>
          </a:ln>
        </p:spPr>
        <p:style>
          <a:lnRef idx="0">
            <a:scrgbClr r="0" g="0" b="0"/>
          </a:lnRef>
          <a:fillRef idx="0">
            <a:scrgbClr r="0" g="0" b="0"/>
          </a:fillRef>
          <a:effectRef idx="0">
            <a:scrgbClr r="0" g="0" b="0"/>
          </a:effectRef>
          <a:fontRef idx="minor">
            <a:schemeClr val="lt1"/>
          </a:fontRef>
        </p:style>
        <p:txBody>
          <a:bodyPr wrap="square" rtlCol="0">
            <a:spAutoFit/>
          </a:bodyPr>
          <a:lstStyle/>
          <a:p>
            <a:r>
              <a:rPr lang="en-IN" sz="2000" b="1" dirty="0" smtClean="0">
                <a:solidFill>
                  <a:schemeClr val="bg1"/>
                </a:solidFill>
              </a:rPr>
              <a:t>Disadvantages</a:t>
            </a:r>
            <a:r>
              <a:rPr lang="en-IN" dirty="0" smtClean="0"/>
              <a:t> </a:t>
            </a:r>
          </a:p>
          <a:p>
            <a:pPr marL="285750" indent="-285750">
              <a:buFont typeface="Arial" panose="020B0604020202020204" pitchFamily="34" charset="0"/>
              <a:buChar char="•"/>
            </a:pPr>
            <a:r>
              <a:rPr lang="en-IN" sz="2000" dirty="0" smtClean="0"/>
              <a:t>High cost of DBMS</a:t>
            </a:r>
          </a:p>
          <a:p>
            <a:pPr marL="285750" indent="-285750">
              <a:buFont typeface="Arial" panose="020B0604020202020204" pitchFamily="34" charset="0"/>
              <a:buChar char="•"/>
            </a:pPr>
            <a:r>
              <a:rPr lang="en-IN" sz="2000" dirty="0" smtClean="0"/>
              <a:t>High hardware costs</a:t>
            </a:r>
          </a:p>
          <a:p>
            <a:pPr marL="285750" indent="-285750">
              <a:buFont typeface="Arial" panose="020B0604020202020204" pitchFamily="34" charset="0"/>
              <a:buChar char="•"/>
            </a:pPr>
            <a:r>
              <a:rPr lang="en-IN" sz="2000" dirty="0" smtClean="0"/>
              <a:t>High programming costs</a:t>
            </a:r>
          </a:p>
          <a:p>
            <a:pPr marL="285750" indent="-285750">
              <a:buFont typeface="Arial" panose="020B0604020202020204" pitchFamily="34" charset="0"/>
              <a:buChar char="•"/>
            </a:pPr>
            <a:r>
              <a:rPr lang="en-IN" sz="2000" dirty="0" smtClean="0"/>
              <a:t>High conversion costs</a:t>
            </a:r>
          </a:p>
          <a:p>
            <a:pPr marL="285750" indent="-285750">
              <a:buFont typeface="Arial" panose="020B0604020202020204" pitchFamily="34" charset="0"/>
              <a:buChar char="•"/>
            </a:pPr>
            <a:r>
              <a:rPr lang="en-IN" sz="2000" dirty="0" smtClean="0"/>
              <a:t>Slower processing in some applications</a:t>
            </a:r>
          </a:p>
          <a:p>
            <a:pPr marL="285750" indent="-285750">
              <a:buFont typeface="Arial" panose="020B0604020202020204" pitchFamily="34" charset="0"/>
              <a:buChar char="•"/>
            </a:pPr>
            <a:r>
              <a:rPr lang="en-IN" sz="2000" dirty="0" smtClean="0"/>
              <a:t>Increased vulnerability</a:t>
            </a:r>
          </a:p>
          <a:p>
            <a:pPr marL="285750" indent="-285750">
              <a:buFont typeface="Arial" panose="020B0604020202020204" pitchFamily="34" charset="0"/>
              <a:buChar char="•"/>
            </a:pPr>
            <a:r>
              <a:rPr lang="en-IN" sz="2000" dirty="0" smtClean="0"/>
              <a:t>Difficult recovery</a:t>
            </a:r>
          </a:p>
        </p:txBody>
      </p:sp>
    </p:spTree>
    <p:extLst>
      <p:ext uri="{BB962C8B-B14F-4D97-AF65-F5344CB8AC3E}">
        <p14:creationId xmlns:p14="http://schemas.microsoft.com/office/powerpoint/2010/main" xmlns="" val="859858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5"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5"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linds(vertical)">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Conventional file system</a:t>
            </a:r>
            <a:endParaRPr lang="en-IN" dirty="0"/>
          </a:p>
        </p:txBody>
      </p:sp>
      <p:sp>
        <p:nvSpPr>
          <p:cNvPr id="3" name="Content Placeholder 2"/>
          <p:cNvSpPr>
            <a:spLocks noGrp="1"/>
          </p:cNvSpPr>
          <p:nvPr>
            <p:ph idx="1"/>
          </p:nvPr>
        </p:nvSpPr>
        <p:spPr>
          <a:xfrm>
            <a:off x="1141413" y="2249487"/>
            <a:ext cx="4786422" cy="3541714"/>
          </a:xfrm>
        </p:spPr>
        <p:txBody>
          <a:bodyPr>
            <a:normAutofit lnSpcReduction="10000"/>
          </a:bodyPr>
          <a:lstStyle/>
          <a:p>
            <a:r>
              <a:rPr lang="en-IN" dirty="0" smtClean="0"/>
              <a:t>In conventional approach, information is stored in flat files where each file is a sequence of records. The files are maintained by the file system under the operating system’s control. Application programs go through the file system in order to access these flat files.</a:t>
            </a:r>
            <a:endParaRPr lang="en-IN" dirty="0"/>
          </a:p>
        </p:txBody>
      </p:sp>
      <p:sp>
        <p:nvSpPr>
          <p:cNvPr id="4" name="Rectangle 3"/>
          <p:cNvSpPr/>
          <p:nvPr/>
        </p:nvSpPr>
        <p:spPr>
          <a:xfrm>
            <a:off x="6679323" y="3515983"/>
            <a:ext cx="3993932" cy="1072055"/>
          </a:xfrm>
          <a:prstGeom prst="rect">
            <a:avLst/>
          </a:prstGeom>
          <a:ln/>
        </p:spPr>
        <p:style>
          <a:lnRef idx="0">
            <a:schemeClr val="accent5"/>
          </a:lnRef>
          <a:fillRef idx="3">
            <a:schemeClr val="accent5"/>
          </a:fillRef>
          <a:effectRef idx="3">
            <a:schemeClr val="accent5"/>
          </a:effectRef>
          <a:fontRef idx="minor">
            <a:schemeClr val="lt1"/>
          </a:fontRef>
        </p:style>
        <p:txBody>
          <a:bodyPr rtlCol="0" anchor="ctr"/>
          <a:lstStyle/>
          <a:p>
            <a:pPr algn="ctr"/>
            <a:r>
              <a:rPr lang="en-IN" dirty="0" smtClean="0"/>
              <a:t>Conventional file syste</a:t>
            </a:r>
            <a:r>
              <a:rPr lang="en-IN" dirty="0"/>
              <a:t>m</a:t>
            </a:r>
          </a:p>
        </p:txBody>
      </p:sp>
      <p:sp>
        <p:nvSpPr>
          <p:cNvPr id="5" name="Oval 4"/>
          <p:cNvSpPr/>
          <p:nvPr/>
        </p:nvSpPr>
        <p:spPr>
          <a:xfrm>
            <a:off x="6863255" y="2097088"/>
            <a:ext cx="1145627" cy="688153"/>
          </a:xfrm>
          <a:prstGeom prst="ellipse">
            <a:avLst/>
          </a:prstGeom>
        </p:spPr>
        <p:style>
          <a:lnRef idx="0">
            <a:schemeClr val="accent5"/>
          </a:lnRef>
          <a:fillRef idx="3">
            <a:schemeClr val="accent5"/>
          </a:fillRef>
          <a:effectRef idx="3">
            <a:schemeClr val="accent5"/>
          </a:effectRef>
          <a:fontRef idx="minor">
            <a:schemeClr val="lt1"/>
          </a:fontRef>
        </p:style>
        <p:txBody>
          <a:bodyPr rtlCol="0" anchor="ctr"/>
          <a:lstStyle/>
          <a:p>
            <a:pPr algn="ctr">
              <a:lnSpc>
                <a:spcPts val="1560"/>
              </a:lnSpc>
            </a:pPr>
            <a:r>
              <a:rPr lang="en-IN" dirty="0" smtClean="0"/>
              <a:t>Application 1</a:t>
            </a:r>
            <a:endParaRPr lang="en-IN" dirty="0"/>
          </a:p>
        </p:txBody>
      </p:sp>
      <p:sp>
        <p:nvSpPr>
          <p:cNvPr id="6" name="Oval 5"/>
          <p:cNvSpPr/>
          <p:nvPr/>
        </p:nvSpPr>
        <p:spPr>
          <a:xfrm>
            <a:off x="9343695" y="2094597"/>
            <a:ext cx="1145628" cy="688153"/>
          </a:xfrm>
          <a:prstGeom prst="ellipse">
            <a:avLst/>
          </a:prstGeom>
        </p:spPr>
        <p:style>
          <a:lnRef idx="0">
            <a:schemeClr val="accent5"/>
          </a:lnRef>
          <a:fillRef idx="3">
            <a:schemeClr val="accent5"/>
          </a:fillRef>
          <a:effectRef idx="3">
            <a:schemeClr val="accent5"/>
          </a:effectRef>
          <a:fontRef idx="minor">
            <a:schemeClr val="lt1"/>
          </a:fontRef>
        </p:style>
        <p:txBody>
          <a:bodyPr rtlCol="0" anchor="ctr"/>
          <a:lstStyle/>
          <a:p>
            <a:pPr algn="ctr"/>
            <a:r>
              <a:rPr lang="en-IN" dirty="0" smtClean="0"/>
              <a:t>Application 3</a:t>
            </a:r>
          </a:p>
        </p:txBody>
      </p:sp>
      <p:sp>
        <p:nvSpPr>
          <p:cNvPr id="7" name="Oval 6"/>
          <p:cNvSpPr/>
          <p:nvPr/>
        </p:nvSpPr>
        <p:spPr>
          <a:xfrm>
            <a:off x="8103475" y="2097088"/>
            <a:ext cx="1145628" cy="688153"/>
          </a:xfrm>
          <a:prstGeom prst="ellipse">
            <a:avLst/>
          </a:prstGeom>
        </p:spPr>
        <p:style>
          <a:lnRef idx="0">
            <a:schemeClr val="accent5"/>
          </a:lnRef>
          <a:fillRef idx="3">
            <a:schemeClr val="accent5"/>
          </a:fillRef>
          <a:effectRef idx="3">
            <a:schemeClr val="accent5"/>
          </a:effectRef>
          <a:fontRef idx="minor">
            <a:schemeClr val="lt1"/>
          </a:fontRef>
        </p:style>
        <p:txBody>
          <a:bodyPr rtlCol="0" anchor="ctr"/>
          <a:lstStyle/>
          <a:p>
            <a:pPr algn="ctr"/>
            <a:r>
              <a:rPr lang="en-IN" dirty="0" smtClean="0"/>
              <a:t>Application 2</a:t>
            </a:r>
            <a:endParaRPr lang="en-IN" dirty="0"/>
          </a:p>
        </p:txBody>
      </p:sp>
      <p:sp>
        <p:nvSpPr>
          <p:cNvPr id="8" name="Rectangle 7"/>
          <p:cNvSpPr/>
          <p:nvPr/>
        </p:nvSpPr>
        <p:spPr>
          <a:xfrm>
            <a:off x="6679322" y="5192107"/>
            <a:ext cx="1051035" cy="399393"/>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en-IN" dirty="0" smtClean="0"/>
              <a:t>File 1</a:t>
            </a:r>
            <a:endParaRPr lang="en-IN" dirty="0"/>
          </a:p>
        </p:txBody>
      </p:sp>
      <p:sp>
        <p:nvSpPr>
          <p:cNvPr id="9" name="Rectangle 8"/>
          <p:cNvSpPr/>
          <p:nvPr/>
        </p:nvSpPr>
        <p:spPr>
          <a:xfrm>
            <a:off x="9622220" y="5202618"/>
            <a:ext cx="1051035" cy="399393"/>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en-IN" dirty="0" smtClean="0"/>
              <a:t>File 3</a:t>
            </a:r>
            <a:endParaRPr lang="en-IN" dirty="0"/>
          </a:p>
        </p:txBody>
      </p:sp>
      <p:sp>
        <p:nvSpPr>
          <p:cNvPr id="10" name="Rectangle 9"/>
          <p:cNvSpPr/>
          <p:nvPr/>
        </p:nvSpPr>
        <p:spPr>
          <a:xfrm>
            <a:off x="8150771" y="5202619"/>
            <a:ext cx="1051035" cy="399393"/>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en-IN" dirty="0" smtClean="0"/>
              <a:t>File 2</a:t>
            </a:r>
            <a:endParaRPr lang="en-IN" dirty="0"/>
          </a:p>
        </p:txBody>
      </p:sp>
      <p:cxnSp>
        <p:nvCxnSpPr>
          <p:cNvPr id="12" name="Straight Arrow Connector 11"/>
          <p:cNvCxnSpPr>
            <a:stCxn id="5" idx="4"/>
          </p:cNvCxnSpPr>
          <p:nvPr/>
        </p:nvCxnSpPr>
        <p:spPr>
          <a:xfrm>
            <a:off x="7436069" y="2785241"/>
            <a:ext cx="0" cy="730742"/>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cxnSp>
        <p:nvCxnSpPr>
          <p:cNvPr id="14" name="Straight Arrow Connector 13"/>
          <p:cNvCxnSpPr>
            <a:stCxn id="7" idx="4"/>
            <a:endCxn id="4" idx="0"/>
          </p:cNvCxnSpPr>
          <p:nvPr/>
        </p:nvCxnSpPr>
        <p:spPr>
          <a:xfrm>
            <a:off x="8676289" y="2785241"/>
            <a:ext cx="0" cy="730742"/>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cxnSp>
        <p:nvCxnSpPr>
          <p:cNvPr id="16" name="Straight Arrow Connector 15"/>
          <p:cNvCxnSpPr>
            <a:stCxn id="6" idx="4"/>
          </p:cNvCxnSpPr>
          <p:nvPr/>
        </p:nvCxnSpPr>
        <p:spPr>
          <a:xfrm>
            <a:off x="9916509" y="2782750"/>
            <a:ext cx="0" cy="733233"/>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cxnSp>
        <p:nvCxnSpPr>
          <p:cNvPr id="19" name="Straight Arrow Connector 18"/>
          <p:cNvCxnSpPr>
            <a:endCxn id="8" idx="0"/>
          </p:cNvCxnSpPr>
          <p:nvPr/>
        </p:nvCxnSpPr>
        <p:spPr>
          <a:xfrm>
            <a:off x="7204839" y="4588038"/>
            <a:ext cx="1" cy="604069"/>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cxnSp>
        <p:nvCxnSpPr>
          <p:cNvPr id="21" name="Straight Arrow Connector 20"/>
          <p:cNvCxnSpPr>
            <a:endCxn id="10" idx="0"/>
          </p:cNvCxnSpPr>
          <p:nvPr/>
        </p:nvCxnSpPr>
        <p:spPr>
          <a:xfrm>
            <a:off x="8676288" y="4588038"/>
            <a:ext cx="1" cy="614581"/>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cxnSp>
        <p:nvCxnSpPr>
          <p:cNvPr id="23" name="Straight Arrow Connector 22"/>
          <p:cNvCxnSpPr>
            <a:endCxn id="9" idx="0"/>
          </p:cNvCxnSpPr>
          <p:nvPr/>
        </p:nvCxnSpPr>
        <p:spPr>
          <a:xfrm>
            <a:off x="10147737" y="4588038"/>
            <a:ext cx="1" cy="614580"/>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xmlns="" val="229171477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rotWithShape="1">
          <a:blip r:embed="rId2">
            <a:extLst>
              <a:ext uri="{28A0092B-C50C-407E-A947-70E740481C1C}">
                <a14:useLocalDpi xmlns:a14="http://schemas.microsoft.com/office/drawing/2010/main" xmlns="" val="0"/>
              </a:ext>
            </a:extLst>
          </a:blip>
          <a:srcRect l="2865" t="5192" r="2256" b="8846"/>
          <a:stretch/>
        </p:blipFill>
        <p:spPr>
          <a:xfrm>
            <a:off x="1366343" y="693683"/>
            <a:ext cx="9768601" cy="5591503"/>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xmlns="" val="301997400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4986" y="234616"/>
            <a:ext cx="9905998" cy="1121218"/>
          </a:xfrm>
        </p:spPr>
        <p:txBody>
          <a:bodyPr/>
          <a:lstStyle/>
          <a:p>
            <a:r>
              <a:rPr lang="en-IN" dirty="0" smtClean="0"/>
              <a:t>Classification of dbms users</a:t>
            </a:r>
            <a:endParaRPr lang="en-IN" dirty="0"/>
          </a:p>
        </p:txBody>
      </p:sp>
      <p:sp>
        <p:nvSpPr>
          <p:cNvPr id="3" name="Content Placeholder 2"/>
          <p:cNvSpPr>
            <a:spLocks noGrp="1"/>
          </p:cNvSpPr>
          <p:nvPr>
            <p:ph idx="1"/>
          </p:nvPr>
        </p:nvSpPr>
        <p:spPr>
          <a:xfrm>
            <a:off x="476112" y="1686910"/>
            <a:ext cx="2884050" cy="4078015"/>
          </a:xfrm>
          <a:solidFill>
            <a:schemeClr val="accent5">
              <a:alpha val="50000"/>
            </a:schemeClr>
          </a:solidFill>
          <a:ln>
            <a:noFill/>
          </a:ln>
        </p:spPr>
        <p:style>
          <a:lnRef idx="0">
            <a:scrgbClr r="0" g="0" b="0"/>
          </a:lnRef>
          <a:fillRef idx="0">
            <a:scrgbClr r="0" g="0" b="0"/>
          </a:fillRef>
          <a:effectRef idx="0">
            <a:scrgbClr r="0" g="0" b="0"/>
          </a:effectRef>
          <a:fontRef idx="minor">
            <a:schemeClr val="lt1"/>
          </a:fontRef>
        </p:style>
        <p:txBody>
          <a:bodyPr>
            <a:normAutofit/>
          </a:bodyPr>
          <a:lstStyle/>
          <a:p>
            <a:r>
              <a:rPr lang="en-IN" dirty="0" smtClean="0"/>
              <a:t>We may classify the DBMS users in three broad categories as follow:</a:t>
            </a:r>
          </a:p>
          <a:p>
            <a:r>
              <a:rPr lang="en-IN" dirty="0" smtClean="0"/>
              <a:t>Actors on scene</a:t>
            </a:r>
          </a:p>
          <a:p>
            <a:r>
              <a:rPr lang="en-IN" dirty="0" smtClean="0"/>
              <a:t>Controllers</a:t>
            </a:r>
          </a:p>
          <a:p>
            <a:r>
              <a:rPr lang="en-IN" dirty="0" smtClean="0"/>
              <a:t>DBMS workers behind the scene</a:t>
            </a:r>
          </a:p>
          <a:p>
            <a:pPr marL="0" indent="0">
              <a:buNone/>
            </a:pPr>
            <a:endParaRPr lang="en-IN" dirty="0" smtClean="0"/>
          </a:p>
        </p:txBody>
      </p:sp>
      <p:sp>
        <p:nvSpPr>
          <p:cNvPr id="4" name="TextBox 3"/>
          <p:cNvSpPr txBox="1"/>
          <p:nvPr/>
        </p:nvSpPr>
        <p:spPr>
          <a:xfrm>
            <a:off x="7388772" y="1528520"/>
            <a:ext cx="1313794" cy="369332"/>
          </a:xfrm>
          <a:prstGeom prst="rect">
            <a:avLst/>
          </a:prstGeom>
          <a:noFill/>
        </p:spPr>
        <p:txBody>
          <a:bodyPr wrap="square" rtlCol="0">
            <a:spAutoFit/>
          </a:bodyPr>
          <a:lstStyle/>
          <a:p>
            <a:r>
              <a:rPr lang="en-IN" dirty="0" smtClean="0"/>
              <a:t>DBMS users</a:t>
            </a:r>
            <a:endParaRPr lang="en-IN" dirty="0"/>
          </a:p>
        </p:txBody>
      </p:sp>
      <p:cxnSp>
        <p:nvCxnSpPr>
          <p:cNvPr id="9" name="Straight Connector 8"/>
          <p:cNvCxnSpPr/>
          <p:nvPr/>
        </p:nvCxnSpPr>
        <p:spPr>
          <a:xfrm>
            <a:off x="6085490" y="2133600"/>
            <a:ext cx="3920358" cy="1"/>
          </a:xfrm>
          <a:prstGeom prst="line">
            <a:avLst/>
          </a:prstGeom>
          <a:ln w="28575"/>
        </p:spPr>
        <p:style>
          <a:lnRef idx="1">
            <a:schemeClr val="dk1"/>
          </a:lnRef>
          <a:fillRef idx="0">
            <a:schemeClr val="dk1"/>
          </a:fillRef>
          <a:effectRef idx="0">
            <a:schemeClr val="dk1"/>
          </a:effectRef>
          <a:fontRef idx="minor">
            <a:schemeClr val="tx1"/>
          </a:fontRef>
        </p:style>
      </p:cxnSp>
      <p:cxnSp>
        <p:nvCxnSpPr>
          <p:cNvPr id="11" name="Straight Arrow Connector 10"/>
          <p:cNvCxnSpPr/>
          <p:nvPr/>
        </p:nvCxnSpPr>
        <p:spPr>
          <a:xfrm>
            <a:off x="6085490" y="2133600"/>
            <a:ext cx="0" cy="47296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cxnSp>
        <p:nvCxnSpPr>
          <p:cNvPr id="16" name="Straight Arrow Connector 15"/>
          <p:cNvCxnSpPr/>
          <p:nvPr/>
        </p:nvCxnSpPr>
        <p:spPr>
          <a:xfrm>
            <a:off x="10000593" y="2133600"/>
            <a:ext cx="5255" cy="47296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cxnSp>
        <p:nvCxnSpPr>
          <p:cNvPr id="17" name="Straight Arrow Connector 16"/>
          <p:cNvCxnSpPr/>
          <p:nvPr/>
        </p:nvCxnSpPr>
        <p:spPr>
          <a:xfrm>
            <a:off x="8045669" y="2133600"/>
            <a:ext cx="0" cy="47296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cxnSp>
        <p:nvCxnSpPr>
          <p:cNvPr id="22" name="Straight Connector 21"/>
          <p:cNvCxnSpPr/>
          <p:nvPr/>
        </p:nvCxnSpPr>
        <p:spPr>
          <a:xfrm>
            <a:off x="4088525" y="3300248"/>
            <a:ext cx="3300247" cy="0"/>
          </a:xfrm>
          <a:prstGeom prst="line">
            <a:avLst/>
          </a:prstGeom>
          <a:ln w="28575"/>
        </p:spPr>
        <p:style>
          <a:lnRef idx="1">
            <a:schemeClr val="dk1"/>
          </a:lnRef>
          <a:fillRef idx="0">
            <a:schemeClr val="dk1"/>
          </a:fillRef>
          <a:effectRef idx="0">
            <a:schemeClr val="dk1"/>
          </a:effectRef>
          <a:fontRef idx="minor">
            <a:schemeClr val="tx1"/>
          </a:fontRef>
        </p:style>
      </p:cxnSp>
      <p:cxnSp>
        <p:nvCxnSpPr>
          <p:cNvPr id="24" name="Straight Arrow Connector 23"/>
          <p:cNvCxnSpPr/>
          <p:nvPr/>
        </p:nvCxnSpPr>
        <p:spPr>
          <a:xfrm>
            <a:off x="4088525" y="3300248"/>
            <a:ext cx="0" cy="399394"/>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cxnSp>
        <p:nvCxnSpPr>
          <p:cNvPr id="26" name="Straight Arrow Connector 25"/>
          <p:cNvCxnSpPr/>
          <p:nvPr/>
        </p:nvCxnSpPr>
        <p:spPr>
          <a:xfrm>
            <a:off x="7388772" y="3300248"/>
            <a:ext cx="0" cy="399394"/>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cxnSp>
        <p:nvCxnSpPr>
          <p:cNvPr id="30" name="Straight Arrow Connector 29"/>
          <p:cNvCxnSpPr/>
          <p:nvPr/>
        </p:nvCxnSpPr>
        <p:spPr>
          <a:xfrm>
            <a:off x="5239406" y="3300248"/>
            <a:ext cx="0" cy="399394"/>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cxnSp>
        <p:nvCxnSpPr>
          <p:cNvPr id="31" name="Straight Arrow Connector 30"/>
          <p:cNvCxnSpPr/>
          <p:nvPr/>
        </p:nvCxnSpPr>
        <p:spPr>
          <a:xfrm>
            <a:off x="6390289" y="3300248"/>
            <a:ext cx="0" cy="399394"/>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cxnSp>
        <p:nvCxnSpPr>
          <p:cNvPr id="32" name="Straight Arrow Connector 31"/>
          <p:cNvCxnSpPr/>
          <p:nvPr/>
        </p:nvCxnSpPr>
        <p:spPr>
          <a:xfrm flipH="1">
            <a:off x="8045669" y="3179379"/>
            <a:ext cx="5256" cy="1182414"/>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cxnSp>
        <p:nvCxnSpPr>
          <p:cNvPr id="35" name="Straight Arrow Connector 34"/>
          <p:cNvCxnSpPr/>
          <p:nvPr/>
        </p:nvCxnSpPr>
        <p:spPr>
          <a:xfrm>
            <a:off x="10000593" y="3179379"/>
            <a:ext cx="0" cy="2075793"/>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cxnSp>
        <p:nvCxnSpPr>
          <p:cNvPr id="38" name="Straight Connector 37"/>
          <p:cNvCxnSpPr/>
          <p:nvPr/>
        </p:nvCxnSpPr>
        <p:spPr>
          <a:xfrm>
            <a:off x="6589986" y="4361793"/>
            <a:ext cx="2942897" cy="0"/>
          </a:xfrm>
          <a:prstGeom prst="line">
            <a:avLst/>
          </a:prstGeom>
          <a:ln w="28575"/>
        </p:spPr>
        <p:style>
          <a:lnRef idx="1">
            <a:schemeClr val="dk1"/>
          </a:lnRef>
          <a:fillRef idx="0">
            <a:schemeClr val="dk1"/>
          </a:fillRef>
          <a:effectRef idx="0">
            <a:schemeClr val="dk1"/>
          </a:effectRef>
          <a:fontRef idx="minor">
            <a:schemeClr val="tx1"/>
          </a:fontRef>
        </p:style>
      </p:cxnSp>
      <p:cxnSp>
        <p:nvCxnSpPr>
          <p:cNvPr id="40" name="Straight Connector 39"/>
          <p:cNvCxnSpPr/>
          <p:nvPr/>
        </p:nvCxnSpPr>
        <p:spPr>
          <a:xfrm flipV="1">
            <a:off x="6167985" y="5255173"/>
            <a:ext cx="4825836" cy="21880"/>
          </a:xfrm>
          <a:prstGeom prst="line">
            <a:avLst/>
          </a:prstGeom>
          <a:ln w="28575"/>
        </p:spPr>
        <p:style>
          <a:lnRef idx="1">
            <a:schemeClr val="dk1"/>
          </a:lnRef>
          <a:fillRef idx="0">
            <a:schemeClr val="dk1"/>
          </a:fillRef>
          <a:effectRef idx="0">
            <a:schemeClr val="dk1"/>
          </a:effectRef>
          <a:fontRef idx="minor">
            <a:schemeClr val="tx1"/>
          </a:fontRef>
        </p:style>
      </p:cxnSp>
      <p:cxnSp>
        <p:nvCxnSpPr>
          <p:cNvPr id="43" name="Straight Arrow Connector 42"/>
          <p:cNvCxnSpPr/>
          <p:nvPr/>
        </p:nvCxnSpPr>
        <p:spPr>
          <a:xfrm>
            <a:off x="8056178" y="4361793"/>
            <a:ext cx="0" cy="399394"/>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cxnSp>
        <p:nvCxnSpPr>
          <p:cNvPr id="44" name="Straight Arrow Connector 43"/>
          <p:cNvCxnSpPr/>
          <p:nvPr/>
        </p:nvCxnSpPr>
        <p:spPr>
          <a:xfrm>
            <a:off x="6600496" y="4361793"/>
            <a:ext cx="0" cy="399394"/>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cxnSp>
        <p:nvCxnSpPr>
          <p:cNvPr id="45" name="Straight Arrow Connector 44"/>
          <p:cNvCxnSpPr/>
          <p:nvPr/>
        </p:nvCxnSpPr>
        <p:spPr>
          <a:xfrm>
            <a:off x="9748344" y="5244662"/>
            <a:ext cx="0" cy="399394"/>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cxnSp>
        <p:nvCxnSpPr>
          <p:cNvPr id="46" name="Straight Arrow Connector 45"/>
          <p:cNvCxnSpPr/>
          <p:nvPr/>
        </p:nvCxnSpPr>
        <p:spPr>
          <a:xfrm>
            <a:off x="8613228" y="5297214"/>
            <a:ext cx="0" cy="399394"/>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cxnSp>
        <p:nvCxnSpPr>
          <p:cNvPr id="47" name="Straight Arrow Connector 46"/>
          <p:cNvCxnSpPr/>
          <p:nvPr/>
        </p:nvCxnSpPr>
        <p:spPr>
          <a:xfrm>
            <a:off x="7404539" y="5277053"/>
            <a:ext cx="0" cy="399394"/>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cxnSp>
        <p:nvCxnSpPr>
          <p:cNvPr id="48" name="Straight Arrow Connector 47"/>
          <p:cNvCxnSpPr/>
          <p:nvPr/>
        </p:nvCxnSpPr>
        <p:spPr>
          <a:xfrm>
            <a:off x="6167985" y="5255172"/>
            <a:ext cx="0" cy="399394"/>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cxnSp>
        <p:nvCxnSpPr>
          <p:cNvPr id="49" name="Straight Arrow Connector 48"/>
          <p:cNvCxnSpPr/>
          <p:nvPr/>
        </p:nvCxnSpPr>
        <p:spPr>
          <a:xfrm>
            <a:off x="10993821" y="5255172"/>
            <a:ext cx="0" cy="399394"/>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cxnSp>
        <p:nvCxnSpPr>
          <p:cNvPr id="50" name="Straight Arrow Connector 49"/>
          <p:cNvCxnSpPr/>
          <p:nvPr/>
        </p:nvCxnSpPr>
        <p:spPr>
          <a:xfrm>
            <a:off x="9538138" y="4361793"/>
            <a:ext cx="0" cy="399394"/>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51" name="TextBox 50"/>
          <p:cNvSpPr txBox="1"/>
          <p:nvPr/>
        </p:nvSpPr>
        <p:spPr>
          <a:xfrm>
            <a:off x="5349766" y="2606566"/>
            <a:ext cx="1450427" cy="646331"/>
          </a:xfrm>
          <a:prstGeom prst="rect">
            <a:avLst/>
          </a:prstGeom>
          <a:noFill/>
        </p:spPr>
        <p:txBody>
          <a:bodyPr wrap="square" rtlCol="0">
            <a:spAutoFit/>
          </a:bodyPr>
          <a:lstStyle/>
          <a:p>
            <a:pPr algn="ctr"/>
            <a:r>
              <a:rPr lang="en-IN" dirty="0" smtClean="0"/>
              <a:t>Actors on scene</a:t>
            </a:r>
            <a:endParaRPr lang="en-IN" dirty="0"/>
          </a:p>
        </p:txBody>
      </p:sp>
      <p:sp>
        <p:nvSpPr>
          <p:cNvPr id="52" name="TextBox 51"/>
          <p:cNvSpPr txBox="1"/>
          <p:nvPr/>
        </p:nvSpPr>
        <p:spPr>
          <a:xfrm>
            <a:off x="9141372" y="2525138"/>
            <a:ext cx="1718442" cy="646331"/>
          </a:xfrm>
          <a:prstGeom prst="rect">
            <a:avLst/>
          </a:prstGeom>
          <a:noFill/>
        </p:spPr>
        <p:txBody>
          <a:bodyPr wrap="square" rtlCol="0">
            <a:spAutoFit/>
          </a:bodyPr>
          <a:lstStyle/>
          <a:p>
            <a:pPr algn="ctr"/>
            <a:r>
              <a:rPr lang="en-IN" dirty="0" smtClean="0"/>
              <a:t>Workers behind the scene</a:t>
            </a:r>
            <a:endParaRPr lang="en-IN" dirty="0"/>
          </a:p>
        </p:txBody>
      </p:sp>
      <p:sp>
        <p:nvSpPr>
          <p:cNvPr id="53" name="TextBox 52"/>
          <p:cNvSpPr txBox="1"/>
          <p:nvPr/>
        </p:nvSpPr>
        <p:spPr>
          <a:xfrm>
            <a:off x="7320455" y="2677512"/>
            <a:ext cx="1450427" cy="369332"/>
          </a:xfrm>
          <a:prstGeom prst="rect">
            <a:avLst/>
          </a:prstGeom>
          <a:noFill/>
        </p:spPr>
        <p:txBody>
          <a:bodyPr wrap="square" rtlCol="0">
            <a:spAutoFit/>
          </a:bodyPr>
          <a:lstStyle/>
          <a:p>
            <a:r>
              <a:rPr lang="en-IN" dirty="0" smtClean="0"/>
              <a:t>Controllers </a:t>
            </a:r>
            <a:endParaRPr lang="en-IN" dirty="0"/>
          </a:p>
        </p:txBody>
      </p:sp>
      <p:sp>
        <p:nvSpPr>
          <p:cNvPr id="54" name="TextBox 53"/>
          <p:cNvSpPr txBox="1"/>
          <p:nvPr/>
        </p:nvSpPr>
        <p:spPr>
          <a:xfrm>
            <a:off x="8613228" y="4766960"/>
            <a:ext cx="1450427" cy="488211"/>
          </a:xfrm>
          <a:prstGeom prst="rect">
            <a:avLst/>
          </a:prstGeom>
          <a:noFill/>
        </p:spPr>
        <p:txBody>
          <a:bodyPr wrap="square" rtlCol="0">
            <a:spAutoFit/>
          </a:bodyPr>
          <a:lstStyle/>
          <a:p>
            <a:pPr algn="ctr">
              <a:lnSpc>
                <a:spcPts val="1520"/>
              </a:lnSpc>
            </a:pPr>
            <a:r>
              <a:rPr lang="en-IN" dirty="0" smtClean="0"/>
              <a:t>Database administrator</a:t>
            </a:r>
            <a:endParaRPr lang="en-IN" dirty="0"/>
          </a:p>
        </p:txBody>
      </p:sp>
      <p:sp>
        <p:nvSpPr>
          <p:cNvPr id="55" name="TextBox 54"/>
          <p:cNvSpPr txBox="1"/>
          <p:nvPr/>
        </p:nvSpPr>
        <p:spPr>
          <a:xfrm>
            <a:off x="7225862" y="4771696"/>
            <a:ext cx="1450427" cy="488211"/>
          </a:xfrm>
          <a:prstGeom prst="rect">
            <a:avLst/>
          </a:prstGeom>
          <a:noFill/>
        </p:spPr>
        <p:txBody>
          <a:bodyPr wrap="square" rtlCol="0">
            <a:spAutoFit/>
          </a:bodyPr>
          <a:lstStyle/>
          <a:p>
            <a:pPr algn="ctr">
              <a:lnSpc>
                <a:spcPts val="1520"/>
              </a:lnSpc>
            </a:pPr>
            <a:r>
              <a:rPr lang="en-IN" dirty="0" smtClean="0"/>
              <a:t>Database designer</a:t>
            </a:r>
            <a:endParaRPr lang="en-IN" dirty="0"/>
          </a:p>
        </p:txBody>
      </p:sp>
      <p:sp>
        <p:nvSpPr>
          <p:cNvPr id="56" name="TextBox 55"/>
          <p:cNvSpPr txBox="1"/>
          <p:nvPr/>
        </p:nvSpPr>
        <p:spPr>
          <a:xfrm>
            <a:off x="5896303" y="4750678"/>
            <a:ext cx="1450427" cy="502702"/>
          </a:xfrm>
          <a:prstGeom prst="rect">
            <a:avLst/>
          </a:prstGeom>
          <a:noFill/>
        </p:spPr>
        <p:txBody>
          <a:bodyPr wrap="square" rtlCol="0">
            <a:spAutoFit/>
          </a:bodyPr>
          <a:lstStyle/>
          <a:p>
            <a:pPr algn="ctr">
              <a:lnSpc>
                <a:spcPts val="1560"/>
              </a:lnSpc>
            </a:pPr>
            <a:r>
              <a:rPr lang="en-IN" dirty="0" smtClean="0"/>
              <a:t>System</a:t>
            </a:r>
          </a:p>
          <a:p>
            <a:pPr algn="ctr">
              <a:lnSpc>
                <a:spcPts val="1560"/>
              </a:lnSpc>
            </a:pPr>
            <a:r>
              <a:rPr lang="en-IN" dirty="0" smtClean="0"/>
              <a:t>analyst</a:t>
            </a:r>
            <a:endParaRPr lang="en-IN" dirty="0"/>
          </a:p>
        </p:txBody>
      </p:sp>
      <p:sp>
        <p:nvSpPr>
          <p:cNvPr id="57" name="TextBox 56"/>
          <p:cNvSpPr txBox="1"/>
          <p:nvPr/>
        </p:nvSpPr>
        <p:spPr>
          <a:xfrm>
            <a:off x="6665393" y="5620417"/>
            <a:ext cx="1450427" cy="646331"/>
          </a:xfrm>
          <a:prstGeom prst="rect">
            <a:avLst/>
          </a:prstGeom>
          <a:noFill/>
        </p:spPr>
        <p:txBody>
          <a:bodyPr wrap="square" rtlCol="0">
            <a:spAutoFit/>
          </a:bodyPr>
          <a:lstStyle/>
          <a:p>
            <a:pPr algn="ctr"/>
            <a:r>
              <a:rPr lang="en-IN" dirty="0" smtClean="0"/>
              <a:t>System implementers</a:t>
            </a:r>
            <a:endParaRPr lang="en-IN" dirty="0"/>
          </a:p>
        </p:txBody>
      </p:sp>
      <p:sp>
        <p:nvSpPr>
          <p:cNvPr id="58" name="TextBox 57"/>
          <p:cNvSpPr txBox="1"/>
          <p:nvPr/>
        </p:nvSpPr>
        <p:spPr>
          <a:xfrm>
            <a:off x="7884592" y="5665073"/>
            <a:ext cx="1450427" cy="646331"/>
          </a:xfrm>
          <a:prstGeom prst="rect">
            <a:avLst/>
          </a:prstGeom>
          <a:noFill/>
        </p:spPr>
        <p:txBody>
          <a:bodyPr wrap="square" rtlCol="0">
            <a:spAutoFit/>
          </a:bodyPr>
          <a:lstStyle/>
          <a:p>
            <a:pPr algn="ctr"/>
            <a:r>
              <a:rPr lang="en-IN" dirty="0" smtClean="0"/>
              <a:t>Tool developers</a:t>
            </a:r>
            <a:endParaRPr lang="en-IN" dirty="0"/>
          </a:p>
        </p:txBody>
      </p:sp>
      <p:sp>
        <p:nvSpPr>
          <p:cNvPr id="59" name="TextBox 58"/>
          <p:cNvSpPr txBox="1"/>
          <p:nvPr/>
        </p:nvSpPr>
        <p:spPr>
          <a:xfrm>
            <a:off x="5446194" y="5604668"/>
            <a:ext cx="1450427" cy="646331"/>
          </a:xfrm>
          <a:prstGeom prst="rect">
            <a:avLst/>
          </a:prstGeom>
          <a:noFill/>
        </p:spPr>
        <p:txBody>
          <a:bodyPr wrap="square" rtlCol="0">
            <a:spAutoFit/>
          </a:bodyPr>
          <a:lstStyle/>
          <a:p>
            <a:pPr algn="ctr"/>
            <a:r>
              <a:rPr lang="en-IN" dirty="0" smtClean="0"/>
              <a:t>System designer</a:t>
            </a:r>
            <a:endParaRPr lang="en-IN" dirty="0"/>
          </a:p>
        </p:txBody>
      </p:sp>
      <p:sp>
        <p:nvSpPr>
          <p:cNvPr id="60" name="TextBox 59"/>
          <p:cNvSpPr txBox="1"/>
          <p:nvPr/>
        </p:nvSpPr>
        <p:spPr>
          <a:xfrm>
            <a:off x="9177363" y="5700083"/>
            <a:ext cx="1450427" cy="369332"/>
          </a:xfrm>
          <a:prstGeom prst="rect">
            <a:avLst/>
          </a:prstGeom>
          <a:noFill/>
        </p:spPr>
        <p:txBody>
          <a:bodyPr wrap="square" rtlCol="0">
            <a:spAutoFit/>
          </a:bodyPr>
          <a:lstStyle/>
          <a:p>
            <a:r>
              <a:rPr lang="en-IN" dirty="0" smtClean="0"/>
              <a:t>Operators </a:t>
            </a:r>
            <a:endParaRPr lang="en-IN" dirty="0"/>
          </a:p>
        </p:txBody>
      </p:sp>
      <p:sp>
        <p:nvSpPr>
          <p:cNvPr id="61" name="TextBox 60"/>
          <p:cNvSpPr txBox="1"/>
          <p:nvPr/>
        </p:nvSpPr>
        <p:spPr>
          <a:xfrm>
            <a:off x="10268607" y="5710593"/>
            <a:ext cx="1450427" cy="646331"/>
          </a:xfrm>
          <a:prstGeom prst="rect">
            <a:avLst/>
          </a:prstGeom>
          <a:noFill/>
        </p:spPr>
        <p:txBody>
          <a:bodyPr wrap="square" rtlCol="0">
            <a:spAutoFit/>
          </a:bodyPr>
          <a:lstStyle/>
          <a:p>
            <a:pPr algn="ctr"/>
            <a:r>
              <a:rPr lang="en-IN" dirty="0" smtClean="0"/>
              <a:t>Maintenance personnel</a:t>
            </a:r>
            <a:endParaRPr lang="en-IN" dirty="0"/>
          </a:p>
        </p:txBody>
      </p:sp>
      <p:sp>
        <p:nvSpPr>
          <p:cNvPr id="62" name="TextBox 61"/>
          <p:cNvSpPr txBox="1"/>
          <p:nvPr/>
        </p:nvSpPr>
        <p:spPr>
          <a:xfrm>
            <a:off x="3221421" y="3654052"/>
            <a:ext cx="1450427" cy="510653"/>
          </a:xfrm>
          <a:prstGeom prst="rect">
            <a:avLst/>
          </a:prstGeom>
          <a:noFill/>
        </p:spPr>
        <p:txBody>
          <a:bodyPr wrap="square" rtlCol="0">
            <a:spAutoFit/>
          </a:bodyPr>
          <a:lstStyle/>
          <a:p>
            <a:pPr algn="ctr">
              <a:lnSpc>
                <a:spcPts val="1560"/>
              </a:lnSpc>
            </a:pPr>
            <a:r>
              <a:rPr lang="en-IN" dirty="0" smtClean="0"/>
              <a:t>Application</a:t>
            </a:r>
          </a:p>
          <a:p>
            <a:pPr algn="ctr">
              <a:lnSpc>
                <a:spcPts val="1560"/>
              </a:lnSpc>
            </a:pPr>
            <a:r>
              <a:rPr lang="en-IN" dirty="0" smtClean="0"/>
              <a:t>programmer</a:t>
            </a:r>
            <a:endParaRPr lang="en-IN" dirty="0"/>
          </a:p>
        </p:txBody>
      </p:sp>
      <p:sp>
        <p:nvSpPr>
          <p:cNvPr id="63" name="TextBox 62"/>
          <p:cNvSpPr txBox="1"/>
          <p:nvPr/>
        </p:nvSpPr>
        <p:spPr>
          <a:xfrm>
            <a:off x="4466899" y="3568227"/>
            <a:ext cx="1450427" cy="572849"/>
          </a:xfrm>
          <a:prstGeom prst="rect">
            <a:avLst/>
          </a:prstGeom>
          <a:noFill/>
        </p:spPr>
        <p:txBody>
          <a:bodyPr wrap="square" rtlCol="0">
            <a:spAutoFit/>
          </a:bodyPr>
          <a:lstStyle/>
          <a:p>
            <a:r>
              <a:rPr lang="en-IN" dirty="0" smtClean="0"/>
              <a:t>Sophisticated</a:t>
            </a:r>
          </a:p>
          <a:p>
            <a:pPr algn="ctr">
              <a:lnSpc>
                <a:spcPts val="1520"/>
              </a:lnSpc>
            </a:pPr>
            <a:r>
              <a:rPr lang="en-IN" dirty="0" smtClean="0"/>
              <a:t>user</a:t>
            </a:r>
            <a:endParaRPr lang="en-IN" dirty="0"/>
          </a:p>
        </p:txBody>
      </p:sp>
      <p:sp>
        <p:nvSpPr>
          <p:cNvPr id="64" name="TextBox 63"/>
          <p:cNvSpPr txBox="1"/>
          <p:nvPr/>
        </p:nvSpPr>
        <p:spPr>
          <a:xfrm>
            <a:off x="5849004" y="3560325"/>
            <a:ext cx="1450427" cy="572849"/>
          </a:xfrm>
          <a:prstGeom prst="rect">
            <a:avLst/>
          </a:prstGeom>
          <a:noFill/>
        </p:spPr>
        <p:txBody>
          <a:bodyPr wrap="square" rtlCol="0">
            <a:spAutoFit/>
          </a:bodyPr>
          <a:lstStyle/>
          <a:p>
            <a:r>
              <a:rPr lang="en-IN" dirty="0" smtClean="0"/>
              <a:t>Specialized</a:t>
            </a:r>
          </a:p>
          <a:p>
            <a:pPr algn="ctr">
              <a:lnSpc>
                <a:spcPts val="1520"/>
              </a:lnSpc>
            </a:pPr>
            <a:r>
              <a:rPr lang="en-IN" dirty="0" smtClean="0"/>
              <a:t>user</a:t>
            </a:r>
            <a:endParaRPr lang="en-IN" dirty="0"/>
          </a:p>
        </p:txBody>
      </p:sp>
      <p:sp>
        <p:nvSpPr>
          <p:cNvPr id="65" name="TextBox 64"/>
          <p:cNvSpPr txBox="1"/>
          <p:nvPr/>
        </p:nvSpPr>
        <p:spPr>
          <a:xfrm>
            <a:off x="6679326" y="3583976"/>
            <a:ext cx="1450427" cy="572849"/>
          </a:xfrm>
          <a:prstGeom prst="rect">
            <a:avLst/>
          </a:prstGeom>
          <a:noFill/>
        </p:spPr>
        <p:txBody>
          <a:bodyPr wrap="square" rtlCol="0">
            <a:spAutoFit/>
          </a:bodyPr>
          <a:lstStyle/>
          <a:p>
            <a:pPr algn="ctr"/>
            <a:r>
              <a:rPr lang="en-IN" dirty="0" smtClean="0"/>
              <a:t>Naïve</a:t>
            </a:r>
          </a:p>
          <a:p>
            <a:pPr algn="ctr">
              <a:lnSpc>
                <a:spcPts val="1520"/>
              </a:lnSpc>
            </a:pPr>
            <a:r>
              <a:rPr lang="en-IN" dirty="0" smtClean="0"/>
              <a:t>user</a:t>
            </a:r>
          </a:p>
        </p:txBody>
      </p:sp>
      <p:cxnSp>
        <p:nvCxnSpPr>
          <p:cNvPr id="69" name="Straight Arrow Connector 68"/>
          <p:cNvCxnSpPr>
            <a:stCxn id="4" idx="2"/>
          </p:cNvCxnSpPr>
          <p:nvPr/>
        </p:nvCxnSpPr>
        <p:spPr>
          <a:xfrm>
            <a:off x="8045669" y="1897852"/>
            <a:ext cx="10509" cy="235748"/>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xmlns="" val="363117684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Actors on the scene</a:t>
            </a:r>
            <a:endParaRPr lang="en-IN" dirty="0"/>
          </a:p>
        </p:txBody>
      </p:sp>
      <p:sp>
        <p:nvSpPr>
          <p:cNvPr id="3" name="Content Placeholder 2"/>
          <p:cNvSpPr>
            <a:spLocks noGrp="1"/>
          </p:cNvSpPr>
          <p:nvPr>
            <p:ph idx="1"/>
          </p:nvPr>
        </p:nvSpPr>
        <p:spPr/>
        <p:txBody>
          <a:bodyPr>
            <a:normAutofit fontScale="92500" lnSpcReduction="20000"/>
          </a:bodyPr>
          <a:lstStyle/>
          <a:p>
            <a:r>
              <a:rPr lang="en-IN" dirty="0" smtClean="0"/>
              <a:t>The main aim of database is to provide an environment for storing and accessing data in a more secured and efficient way. Once it is created, it can be used by the user in various ways. Depending on its use, the actors on scene or actual users are classified in following four categories:</a:t>
            </a:r>
          </a:p>
          <a:p>
            <a:r>
              <a:rPr lang="en-IN" dirty="0" smtClean="0"/>
              <a:t>Application programmers</a:t>
            </a:r>
          </a:p>
          <a:p>
            <a:r>
              <a:rPr lang="en-IN" dirty="0" smtClean="0"/>
              <a:t>Sophisticated users</a:t>
            </a:r>
          </a:p>
          <a:p>
            <a:r>
              <a:rPr lang="en-IN" dirty="0" smtClean="0"/>
              <a:t>Specialized users</a:t>
            </a:r>
          </a:p>
          <a:p>
            <a:r>
              <a:rPr lang="en-IN" dirty="0" smtClean="0"/>
              <a:t>Naïve users</a:t>
            </a:r>
            <a:endParaRPr lang="en-IN" dirty="0"/>
          </a:p>
        </p:txBody>
      </p:sp>
    </p:spTree>
    <p:extLst>
      <p:ext uri="{BB962C8B-B14F-4D97-AF65-F5344CB8AC3E}">
        <p14:creationId xmlns:p14="http://schemas.microsoft.com/office/powerpoint/2010/main" xmlns="" val="157401242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controllers</a:t>
            </a:r>
            <a:endParaRPr lang="en-IN" dirty="0"/>
          </a:p>
        </p:txBody>
      </p:sp>
      <p:sp>
        <p:nvSpPr>
          <p:cNvPr id="3" name="Content Placeholder 2"/>
          <p:cNvSpPr>
            <a:spLocks noGrp="1"/>
          </p:cNvSpPr>
          <p:nvPr>
            <p:ph idx="1"/>
          </p:nvPr>
        </p:nvSpPr>
        <p:spPr/>
        <p:txBody>
          <a:bodyPr>
            <a:normAutofit fontScale="92500" lnSpcReduction="20000"/>
          </a:bodyPr>
          <a:lstStyle/>
          <a:p>
            <a:r>
              <a:rPr lang="en-IN" dirty="0" smtClean="0"/>
              <a:t>The second group of people who actually are the DBMS controllers include database administrator, database designers and system analysts. The database designer creates the back bone of the database and then it is created and maintained by the database administrator. But before doing all this the overall ground work for its designing and creation is done by the system analyst. Thus the initial job for a DBMS starts from the system analyst. DBMS controllers that are classified as:</a:t>
            </a:r>
          </a:p>
          <a:p>
            <a:r>
              <a:rPr lang="en-IN" dirty="0" smtClean="0"/>
              <a:t>System analyst</a:t>
            </a:r>
          </a:p>
          <a:p>
            <a:r>
              <a:rPr lang="en-IN" dirty="0" smtClean="0"/>
              <a:t>Database designer</a:t>
            </a:r>
          </a:p>
          <a:p>
            <a:r>
              <a:rPr lang="en-IN" dirty="0" smtClean="0"/>
              <a:t>Database administrator</a:t>
            </a:r>
            <a:endParaRPr lang="en-IN" dirty="0"/>
          </a:p>
        </p:txBody>
      </p:sp>
    </p:spTree>
    <p:extLst>
      <p:ext uri="{BB962C8B-B14F-4D97-AF65-F5344CB8AC3E}">
        <p14:creationId xmlns:p14="http://schemas.microsoft.com/office/powerpoint/2010/main" xmlns="" val="315600752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Workers behind the scene</a:t>
            </a:r>
            <a:endParaRPr lang="en-IN" dirty="0"/>
          </a:p>
        </p:txBody>
      </p:sp>
      <p:sp>
        <p:nvSpPr>
          <p:cNvPr id="3" name="Content Placeholder 2"/>
          <p:cNvSpPr>
            <a:spLocks noGrp="1"/>
          </p:cNvSpPr>
          <p:nvPr>
            <p:ph idx="1"/>
          </p:nvPr>
        </p:nvSpPr>
        <p:spPr/>
        <p:txBody>
          <a:bodyPr>
            <a:normAutofit fontScale="85000" lnSpcReduction="20000"/>
          </a:bodyPr>
          <a:lstStyle/>
          <a:p>
            <a:r>
              <a:rPr lang="en-IN" dirty="0" smtClean="0"/>
              <a:t>The third category of people involved with a DBMS are those who are the actual workers behind the scene i.e. those who actually perform the job of implementation of the DBMS. Without their job the DBMS management, creation and even use is not possible. This group people include</a:t>
            </a:r>
          </a:p>
          <a:p>
            <a:r>
              <a:rPr lang="en-IN" dirty="0" smtClean="0"/>
              <a:t>DBMS system designers</a:t>
            </a:r>
          </a:p>
          <a:p>
            <a:r>
              <a:rPr lang="en-IN" dirty="0" smtClean="0"/>
              <a:t>DBMS system implementers</a:t>
            </a:r>
          </a:p>
          <a:p>
            <a:r>
              <a:rPr lang="en-IN" dirty="0" smtClean="0"/>
              <a:t>Tool developers</a:t>
            </a:r>
          </a:p>
          <a:p>
            <a:r>
              <a:rPr lang="en-IN" dirty="0" smtClean="0"/>
              <a:t>Operators</a:t>
            </a:r>
          </a:p>
          <a:p>
            <a:r>
              <a:rPr lang="en-IN" dirty="0" smtClean="0"/>
              <a:t>Maintenance personnel</a:t>
            </a:r>
            <a:endParaRPr lang="en-IN" dirty="0"/>
          </a:p>
        </p:txBody>
      </p:sp>
    </p:spTree>
    <p:extLst>
      <p:ext uri="{BB962C8B-B14F-4D97-AF65-F5344CB8AC3E}">
        <p14:creationId xmlns:p14="http://schemas.microsoft.com/office/powerpoint/2010/main" xmlns="" val="142564308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969501" y="2669628"/>
            <a:ext cx="6784100" cy="1418404"/>
          </a:xfrm>
        </p:spPr>
        <p:txBody>
          <a:bodyPr>
            <a:normAutofit/>
          </a:bodyPr>
          <a:lstStyle/>
          <a:p>
            <a:r>
              <a:rPr lang="en-IN" sz="8000" dirty="0" smtClean="0">
                <a:latin typeface="Cooper Black" panose="0208090404030B020404" pitchFamily="18" charset="0"/>
              </a:rPr>
              <a:t>thankyou</a:t>
            </a:r>
            <a:endParaRPr lang="en-IN" sz="8000" dirty="0">
              <a:latin typeface="Cooper Black" panose="0208090404030B020404" pitchFamily="18" charset="0"/>
            </a:endParaRPr>
          </a:p>
        </p:txBody>
      </p:sp>
    </p:spTree>
    <p:extLst>
      <p:ext uri="{BB962C8B-B14F-4D97-AF65-F5344CB8AC3E}">
        <p14:creationId xmlns:p14="http://schemas.microsoft.com/office/powerpoint/2010/main" xmlns="" val="116430091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latin typeface="Arial Black" panose="020B0A04020102020204" pitchFamily="34" charset="0"/>
              </a:rPr>
              <a:t>Introduction to database</a:t>
            </a:r>
            <a:endParaRPr lang="en-IN" dirty="0">
              <a:latin typeface="Arial Black" panose="020B0A04020102020204" pitchFamily="34" charset="0"/>
            </a:endParaRPr>
          </a:p>
        </p:txBody>
      </p:sp>
      <p:sp>
        <p:nvSpPr>
          <p:cNvPr id="3" name="Content Placeholder 2"/>
          <p:cNvSpPr>
            <a:spLocks noGrp="1"/>
          </p:cNvSpPr>
          <p:nvPr>
            <p:ph idx="1"/>
          </p:nvPr>
        </p:nvSpPr>
        <p:spPr>
          <a:xfrm>
            <a:off x="1141413" y="2249487"/>
            <a:ext cx="7366484" cy="3541714"/>
          </a:xfrm>
        </p:spPr>
        <p:txBody>
          <a:bodyPr/>
          <a:lstStyle/>
          <a:p>
            <a:r>
              <a:rPr lang="en-IN" dirty="0">
                <a:latin typeface="Arial" panose="020B0604020202020204" pitchFamily="34" charset="0"/>
                <a:cs typeface="Arial" panose="020B0604020202020204" pitchFamily="34" charset="0"/>
              </a:rPr>
              <a:t>A well organized collection of structured and inter related data is known as database.</a:t>
            </a:r>
          </a:p>
          <a:p>
            <a:r>
              <a:rPr lang="en-IN" dirty="0">
                <a:latin typeface="Arial" panose="020B0604020202020204" pitchFamily="34" charset="0"/>
                <a:cs typeface="Arial" panose="020B0604020202020204" pitchFamily="34" charset="0"/>
              </a:rPr>
              <a:t>It gives a facility to store data at a centralised location and access it logically from all position required.</a:t>
            </a:r>
          </a:p>
          <a:p>
            <a:endParaRPr lang="en-IN" dirty="0">
              <a:latin typeface="Arial" panose="020B0604020202020204" pitchFamily="34" charset="0"/>
              <a:cs typeface="Arial" panose="020B0604020202020204" pitchFamily="34" charset="0"/>
            </a:endParaRPr>
          </a:p>
          <a:p>
            <a:pPr marL="0" indent="0">
              <a:buNone/>
            </a:pPr>
            <a:endParaRPr lang="en-IN" dirty="0">
              <a:latin typeface="Arial" panose="020B0604020202020204" pitchFamily="34" charset="0"/>
              <a:cs typeface="Arial" panose="020B0604020202020204" pitchFamily="34" charset="0"/>
            </a:endParaRPr>
          </a:p>
          <a:p>
            <a:endParaRPr lang="en-IN" dirty="0"/>
          </a:p>
        </p:txBody>
      </p:sp>
    </p:spTree>
    <p:extLst>
      <p:ext uri="{BB962C8B-B14F-4D97-AF65-F5344CB8AC3E}">
        <p14:creationId xmlns:p14="http://schemas.microsoft.com/office/powerpoint/2010/main" xmlns="" val="261246580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Components of database		</a:t>
            </a:r>
          </a:p>
        </p:txBody>
      </p:sp>
      <p:sp>
        <p:nvSpPr>
          <p:cNvPr id="3" name="Content Placeholder 2"/>
          <p:cNvSpPr>
            <a:spLocks noGrp="1"/>
          </p:cNvSpPr>
          <p:nvPr>
            <p:ph idx="1"/>
          </p:nvPr>
        </p:nvSpPr>
        <p:spPr/>
        <p:txBody>
          <a:bodyPr>
            <a:normAutofit/>
          </a:bodyPr>
          <a:lstStyle/>
          <a:p>
            <a:r>
              <a:rPr lang="en-IN" dirty="0"/>
              <a:t> Data</a:t>
            </a:r>
          </a:p>
          <a:p>
            <a:r>
              <a:rPr lang="en-IN" dirty="0"/>
              <a:t>Data item or field </a:t>
            </a:r>
          </a:p>
          <a:p>
            <a:r>
              <a:rPr lang="en-IN" dirty="0"/>
              <a:t>Record</a:t>
            </a:r>
          </a:p>
          <a:p>
            <a:r>
              <a:rPr lang="en-IN" dirty="0"/>
              <a:t>File</a:t>
            </a:r>
          </a:p>
          <a:p>
            <a:r>
              <a:rPr lang="en-IN" dirty="0"/>
              <a:t>Information</a:t>
            </a:r>
          </a:p>
          <a:p>
            <a:r>
              <a:rPr lang="en-IN" dirty="0"/>
              <a:t>Data processing </a:t>
            </a:r>
          </a:p>
        </p:txBody>
      </p:sp>
    </p:spTree>
    <p:extLst>
      <p:ext uri="{BB962C8B-B14F-4D97-AF65-F5344CB8AC3E}">
        <p14:creationId xmlns:p14="http://schemas.microsoft.com/office/powerpoint/2010/main" xmlns="" val="102490717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Data and data item or filed</a:t>
            </a:r>
          </a:p>
        </p:txBody>
      </p:sp>
      <p:sp>
        <p:nvSpPr>
          <p:cNvPr id="3" name="Content Placeholder 2"/>
          <p:cNvSpPr>
            <a:spLocks noGrp="1"/>
          </p:cNvSpPr>
          <p:nvPr>
            <p:ph idx="1"/>
          </p:nvPr>
        </p:nvSpPr>
        <p:spPr>
          <a:xfrm>
            <a:off x="1141413" y="2249487"/>
            <a:ext cx="8479665" cy="3541714"/>
          </a:xfrm>
        </p:spPr>
        <p:txBody>
          <a:bodyPr/>
          <a:lstStyle/>
          <a:p>
            <a:r>
              <a:rPr lang="en-IN" dirty="0"/>
              <a:t>Data: It is defined as representation of facts in formalized manner suitable for communication, interpretation or processing by human or electronic machine. Data is represented with the help of character like alphabets, digits or special characters.</a:t>
            </a:r>
          </a:p>
          <a:p>
            <a:r>
              <a:rPr lang="en-IN" dirty="0"/>
              <a:t>Data item or Field: A set of characters which are used together to represent a specific data elements called field.</a:t>
            </a:r>
          </a:p>
          <a:p>
            <a:pPr marL="0" indent="0">
              <a:buNone/>
            </a:pPr>
            <a:endParaRPr lang="en-IN" dirty="0"/>
          </a:p>
        </p:txBody>
      </p:sp>
    </p:spTree>
    <p:extLst>
      <p:ext uri="{BB962C8B-B14F-4D97-AF65-F5344CB8AC3E}">
        <p14:creationId xmlns:p14="http://schemas.microsoft.com/office/powerpoint/2010/main" xmlns="" val="171986349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Record, file and information</a:t>
            </a:r>
          </a:p>
        </p:txBody>
      </p:sp>
      <p:sp>
        <p:nvSpPr>
          <p:cNvPr id="3" name="Content Placeholder 2"/>
          <p:cNvSpPr>
            <a:spLocks noGrp="1"/>
          </p:cNvSpPr>
          <p:nvPr>
            <p:ph idx="1"/>
          </p:nvPr>
        </p:nvSpPr>
        <p:spPr>
          <a:xfrm>
            <a:off x="995638" y="2236235"/>
            <a:ext cx="4981092" cy="3541714"/>
          </a:xfrm>
        </p:spPr>
        <p:txBody>
          <a:bodyPr>
            <a:normAutofit fontScale="92500" lnSpcReduction="10000"/>
          </a:bodyPr>
          <a:lstStyle/>
          <a:p>
            <a:r>
              <a:rPr lang="en-IN" dirty="0"/>
              <a:t>Record: record is a collection of related data items </a:t>
            </a:r>
          </a:p>
          <a:p>
            <a:r>
              <a:rPr lang="en-IN" dirty="0"/>
              <a:t>File: file is a collection of related records.</a:t>
            </a:r>
          </a:p>
          <a:p>
            <a:r>
              <a:rPr lang="en-IN" dirty="0"/>
              <a:t>Information: the data that has been converted into a more useful or intelligible form is termed as information.</a:t>
            </a:r>
          </a:p>
          <a:p>
            <a:endParaRPr lang="en-IN" dirty="0"/>
          </a:p>
        </p:txBody>
      </p:sp>
      <p:graphicFrame>
        <p:nvGraphicFramePr>
          <p:cNvPr id="4" name="Table 3"/>
          <p:cNvGraphicFramePr>
            <a:graphicFrameLocks noGrp="1"/>
          </p:cNvGraphicFramePr>
          <p:nvPr>
            <p:extLst>
              <p:ext uri="{D42A27DB-BD31-4B8C-83A1-F6EECF244321}">
                <p14:modId xmlns:p14="http://schemas.microsoft.com/office/powerpoint/2010/main" xmlns="" val="1138301443"/>
              </p:ext>
            </p:extLst>
          </p:nvPr>
        </p:nvGraphicFramePr>
        <p:xfrm>
          <a:off x="7288696" y="1762539"/>
          <a:ext cx="4717776" cy="1970308"/>
        </p:xfrm>
        <a:graphic>
          <a:graphicData uri="http://schemas.openxmlformats.org/drawingml/2006/table">
            <a:tbl>
              <a:tblPr firstRow="1" bandRow="1">
                <a:tableStyleId>{22838BEF-8BB2-4498-84A7-C5851F593DF1}</a:tableStyleId>
              </a:tblPr>
              <a:tblGrid>
                <a:gridCol w="1572592">
                  <a:extLst>
                    <a:ext uri="{9D8B030D-6E8A-4147-A177-3AD203B41FA5}">
                      <a16:colId xmlns:a16="http://schemas.microsoft.com/office/drawing/2014/main" xmlns="" val="2881650920"/>
                    </a:ext>
                  </a:extLst>
                </a:gridCol>
                <a:gridCol w="1572592">
                  <a:extLst>
                    <a:ext uri="{9D8B030D-6E8A-4147-A177-3AD203B41FA5}">
                      <a16:colId xmlns:a16="http://schemas.microsoft.com/office/drawing/2014/main" xmlns="" val="4172996791"/>
                    </a:ext>
                  </a:extLst>
                </a:gridCol>
                <a:gridCol w="1572592">
                  <a:extLst>
                    <a:ext uri="{9D8B030D-6E8A-4147-A177-3AD203B41FA5}">
                      <a16:colId xmlns:a16="http://schemas.microsoft.com/office/drawing/2014/main" xmlns="" val="1221251530"/>
                    </a:ext>
                  </a:extLst>
                </a:gridCol>
              </a:tblGrid>
              <a:tr h="492577">
                <a:tc>
                  <a:txBody>
                    <a:bodyPr/>
                    <a:lstStyle/>
                    <a:p>
                      <a:pPr algn="ctr"/>
                      <a:r>
                        <a:rPr lang="en-IN" dirty="0"/>
                        <a:t>Roll</a:t>
                      </a:r>
                      <a:r>
                        <a:rPr lang="en-IN" baseline="0" dirty="0"/>
                        <a:t> no.</a:t>
                      </a:r>
                      <a:endParaRPr lang="en-IN" dirty="0"/>
                    </a:p>
                  </a:txBody>
                  <a:tcPr/>
                </a:tc>
                <a:tc>
                  <a:txBody>
                    <a:bodyPr/>
                    <a:lstStyle/>
                    <a:p>
                      <a:pPr algn="ctr"/>
                      <a:r>
                        <a:rPr lang="en-IN" dirty="0"/>
                        <a:t>Name</a:t>
                      </a:r>
                    </a:p>
                  </a:txBody>
                  <a:tcPr/>
                </a:tc>
                <a:tc>
                  <a:txBody>
                    <a:bodyPr/>
                    <a:lstStyle/>
                    <a:p>
                      <a:pPr algn="ctr"/>
                      <a:r>
                        <a:rPr lang="en-IN" dirty="0"/>
                        <a:t>Marks </a:t>
                      </a:r>
                    </a:p>
                  </a:txBody>
                  <a:tcPr/>
                </a:tc>
                <a:extLst>
                  <a:ext uri="{0D108BD9-81ED-4DB2-BD59-A6C34878D82A}">
                    <a16:rowId xmlns:a16="http://schemas.microsoft.com/office/drawing/2014/main" xmlns="" val="1114573796"/>
                  </a:ext>
                </a:extLst>
              </a:tr>
              <a:tr h="492577">
                <a:tc>
                  <a:txBody>
                    <a:bodyPr/>
                    <a:lstStyle/>
                    <a:p>
                      <a:pPr algn="ctr"/>
                      <a:r>
                        <a:rPr lang="en-IN" dirty="0"/>
                        <a:t>1</a:t>
                      </a:r>
                    </a:p>
                  </a:txBody>
                  <a:tcPr/>
                </a:tc>
                <a:tc>
                  <a:txBody>
                    <a:bodyPr/>
                    <a:lstStyle/>
                    <a:p>
                      <a:pPr algn="ctr"/>
                      <a:r>
                        <a:rPr lang="en-IN" dirty="0"/>
                        <a:t>a</a:t>
                      </a:r>
                    </a:p>
                  </a:txBody>
                  <a:tcPr/>
                </a:tc>
                <a:tc>
                  <a:txBody>
                    <a:bodyPr/>
                    <a:lstStyle/>
                    <a:p>
                      <a:pPr algn="ctr"/>
                      <a:r>
                        <a:rPr lang="en-IN" dirty="0"/>
                        <a:t>10</a:t>
                      </a:r>
                    </a:p>
                  </a:txBody>
                  <a:tcPr/>
                </a:tc>
                <a:extLst>
                  <a:ext uri="{0D108BD9-81ED-4DB2-BD59-A6C34878D82A}">
                    <a16:rowId xmlns:a16="http://schemas.microsoft.com/office/drawing/2014/main" xmlns="" val="646241372"/>
                  </a:ext>
                </a:extLst>
              </a:tr>
              <a:tr h="492577">
                <a:tc>
                  <a:txBody>
                    <a:bodyPr/>
                    <a:lstStyle/>
                    <a:p>
                      <a:pPr algn="ctr"/>
                      <a:r>
                        <a:rPr lang="en-IN" dirty="0"/>
                        <a:t>2</a:t>
                      </a:r>
                    </a:p>
                  </a:txBody>
                  <a:tcPr/>
                </a:tc>
                <a:tc>
                  <a:txBody>
                    <a:bodyPr/>
                    <a:lstStyle/>
                    <a:p>
                      <a:pPr algn="ctr"/>
                      <a:r>
                        <a:rPr lang="en-IN" dirty="0"/>
                        <a:t>b</a:t>
                      </a:r>
                    </a:p>
                  </a:txBody>
                  <a:tcPr/>
                </a:tc>
                <a:tc>
                  <a:txBody>
                    <a:bodyPr/>
                    <a:lstStyle/>
                    <a:p>
                      <a:pPr algn="ctr"/>
                      <a:r>
                        <a:rPr lang="en-IN" dirty="0"/>
                        <a:t>11</a:t>
                      </a:r>
                    </a:p>
                  </a:txBody>
                  <a:tcPr/>
                </a:tc>
                <a:extLst>
                  <a:ext uri="{0D108BD9-81ED-4DB2-BD59-A6C34878D82A}">
                    <a16:rowId xmlns:a16="http://schemas.microsoft.com/office/drawing/2014/main" xmlns="" val="3018685492"/>
                  </a:ext>
                </a:extLst>
              </a:tr>
              <a:tr h="492577">
                <a:tc>
                  <a:txBody>
                    <a:bodyPr/>
                    <a:lstStyle/>
                    <a:p>
                      <a:pPr algn="ctr"/>
                      <a:r>
                        <a:rPr lang="en-IN" dirty="0"/>
                        <a:t>3</a:t>
                      </a:r>
                    </a:p>
                  </a:txBody>
                  <a:tcPr/>
                </a:tc>
                <a:tc>
                  <a:txBody>
                    <a:bodyPr/>
                    <a:lstStyle/>
                    <a:p>
                      <a:pPr algn="ctr"/>
                      <a:r>
                        <a:rPr lang="en-IN" dirty="0"/>
                        <a:t>c</a:t>
                      </a:r>
                    </a:p>
                  </a:txBody>
                  <a:tcPr/>
                </a:tc>
                <a:tc>
                  <a:txBody>
                    <a:bodyPr/>
                    <a:lstStyle/>
                    <a:p>
                      <a:pPr algn="ctr"/>
                      <a:r>
                        <a:rPr lang="en-IN" dirty="0"/>
                        <a:t>12</a:t>
                      </a:r>
                    </a:p>
                  </a:txBody>
                  <a:tcPr/>
                </a:tc>
                <a:extLst>
                  <a:ext uri="{0D108BD9-81ED-4DB2-BD59-A6C34878D82A}">
                    <a16:rowId xmlns:a16="http://schemas.microsoft.com/office/drawing/2014/main" xmlns="" val="3704010722"/>
                  </a:ext>
                </a:extLst>
              </a:tr>
            </a:tbl>
          </a:graphicData>
        </a:graphic>
      </p:graphicFrame>
      <p:sp>
        <p:nvSpPr>
          <p:cNvPr id="5" name="Oval 4"/>
          <p:cNvSpPr/>
          <p:nvPr/>
        </p:nvSpPr>
        <p:spPr>
          <a:xfrm>
            <a:off x="7434471" y="2747693"/>
            <a:ext cx="4346712" cy="458152"/>
          </a:xfrm>
          <a:prstGeom prst="ellipse">
            <a:avLst/>
          </a:prstGeom>
          <a:noFill/>
          <a:ln w="28575">
            <a:solidFill>
              <a:schemeClr val="bg1">
                <a:lumMod val="95000"/>
                <a:lumOff val="5000"/>
              </a:schemeClr>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IN" dirty="0"/>
          </a:p>
        </p:txBody>
      </p:sp>
      <p:cxnSp>
        <p:nvCxnSpPr>
          <p:cNvPr id="7" name="Straight Arrow Connector 6"/>
          <p:cNvCxnSpPr/>
          <p:nvPr/>
        </p:nvCxnSpPr>
        <p:spPr>
          <a:xfrm rot="16200000">
            <a:off x="9059740" y="3717932"/>
            <a:ext cx="1060175" cy="36000"/>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sp>
        <p:nvSpPr>
          <p:cNvPr id="10" name="TextBox 9"/>
          <p:cNvSpPr txBox="1"/>
          <p:nvPr/>
        </p:nvSpPr>
        <p:spPr>
          <a:xfrm>
            <a:off x="9176667" y="4266020"/>
            <a:ext cx="887896" cy="369332"/>
          </a:xfrm>
          <a:prstGeom prst="rect">
            <a:avLst/>
          </a:prstGeom>
          <a:noFill/>
        </p:spPr>
        <p:txBody>
          <a:bodyPr wrap="square" rtlCol="0">
            <a:spAutoFit/>
          </a:bodyPr>
          <a:lstStyle/>
          <a:p>
            <a:r>
              <a:rPr lang="en-IN" dirty="0"/>
              <a:t>Record </a:t>
            </a:r>
          </a:p>
        </p:txBody>
      </p:sp>
      <p:cxnSp>
        <p:nvCxnSpPr>
          <p:cNvPr id="12" name="Straight Arrow Connector 11"/>
          <p:cNvCxnSpPr/>
          <p:nvPr/>
        </p:nvCxnSpPr>
        <p:spPr>
          <a:xfrm flipH="1">
            <a:off x="8030817" y="733329"/>
            <a:ext cx="1258958" cy="945266"/>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4" name="Straight Arrow Connector 13"/>
          <p:cNvCxnSpPr/>
          <p:nvPr/>
        </p:nvCxnSpPr>
        <p:spPr>
          <a:xfrm flipH="1">
            <a:off x="9081715" y="733329"/>
            <a:ext cx="208059" cy="102921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9" name="Straight Arrow Connector 18"/>
          <p:cNvCxnSpPr/>
          <p:nvPr/>
        </p:nvCxnSpPr>
        <p:spPr>
          <a:xfrm>
            <a:off x="9286702" y="733329"/>
            <a:ext cx="1555722" cy="102921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23" name="TextBox 22"/>
          <p:cNvSpPr txBox="1"/>
          <p:nvPr/>
        </p:nvSpPr>
        <p:spPr>
          <a:xfrm>
            <a:off x="8954298" y="464719"/>
            <a:ext cx="815007" cy="369332"/>
          </a:xfrm>
          <a:prstGeom prst="rect">
            <a:avLst/>
          </a:prstGeom>
          <a:noFill/>
        </p:spPr>
        <p:txBody>
          <a:bodyPr wrap="square" rtlCol="0">
            <a:spAutoFit/>
          </a:bodyPr>
          <a:lstStyle/>
          <a:p>
            <a:r>
              <a:rPr lang="en-IN" dirty="0"/>
              <a:t>Fields</a:t>
            </a:r>
          </a:p>
        </p:txBody>
      </p:sp>
      <p:sp>
        <p:nvSpPr>
          <p:cNvPr id="24" name="Oval 23"/>
          <p:cNvSpPr/>
          <p:nvPr/>
        </p:nvSpPr>
        <p:spPr>
          <a:xfrm>
            <a:off x="9159395" y="1357803"/>
            <a:ext cx="1224725" cy="404736"/>
          </a:xfrm>
          <a:prstGeom prst="ellipse">
            <a:avLst/>
          </a:prstGeom>
          <a:noFill/>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IN" dirty="0">
                <a:ln w="0"/>
                <a:solidFill>
                  <a:schemeClr val="tx1"/>
                </a:solidFill>
                <a:effectLst>
                  <a:outerShdw blurRad="38100" dist="19050" dir="2700000" algn="tl" rotWithShape="0">
                    <a:schemeClr val="dk1">
                      <a:alpha val="40000"/>
                    </a:schemeClr>
                  </a:outerShdw>
                </a:effectLst>
              </a:rPr>
              <a:t>Student</a:t>
            </a:r>
            <a:endParaRPr lang="en-IN" dirty="0"/>
          </a:p>
        </p:txBody>
      </p:sp>
      <p:cxnSp>
        <p:nvCxnSpPr>
          <p:cNvPr id="27" name="Straight Arrow Connector 26"/>
          <p:cNvCxnSpPr/>
          <p:nvPr/>
        </p:nvCxnSpPr>
        <p:spPr>
          <a:xfrm flipV="1">
            <a:off x="10064563" y="733329"/>
            <a:ext cx="777861" cy="624474"/>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28" name="TextBox 27"/>
          <p:cNvSpPr txBox="1"/>
          <p:nvPr/>
        </p:nvSpPr>
        <p:spPr>
          <a:xfrm>
            <a:off x="10760974" y="479371"/>
            <a:ext cx="927443" cy="369332"/>
          </a:xfrm>
          <a:prstGeom prst="rect">
            <a:avLst/>
          </a:prstGeom>
          <a:noFill/>
        </p:spPr>
        <p:txBody>
          <a:bodyPr wrap="square" rtlCol="0">
            <a:spAutoFit/>
          </a:bodyPr>
          <a:lstStyle/>
          <a:p>
            <a:r>
              <a:rPr lang="en-IN" dirty="0"/>
              <a:t>File</a:t>
            </a:r>
          </a:p>
        </p:txBody>
      </p:sp>
      <p:cxnSp>
        <p:nvCxnSpPr>
          <p:cNvPr id="30" name="Straight Arrow Connector 29"/>
          <p:cNvCxnSpPr/>
          <p:nvPr/>
        </p:nvCxnSpPr>
        <p:spPr>
          <a:xfrm>
            <a:off x="5035826" y="5777949"/>
            <a:ext cx="2252870" cy="0"/>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sp>
        <p:nvSpPr>
          <p:cNvPr id="31" name="TextBox 30"/>
          <p:cNvSpPr txBox="1"/>
          <p:nvPr/>
        </p:nvSpPr>
        <p:spPr>
          <a:xfrm>
            <a:off x="5181600" y="5777949"/>
            <a:ext cx="1961321" cy="369332"/>
          </a:xfrm>
          <a:prstGeom prst="rect">
            <a:avLst/>
          </a:prstGeom>
          <a:noFill/>
        </p:spPr>
        <p:txBody>
          <a:bodyPr wrap="square" rtlCol="0">
            <a:spAutoFit/>
          </a:bodyPr>
          <a:lstStyle/>
          <a:p>
            <a:r>
              <a:rPr lang="en-IN" dirty="0"/>
              <a:t>Data processing</a:t>
            </a:r>
          </a:p>
        </p:txBody>
      </p:sp>
      <p:sp>
        <p:nvSpPr>
          <p:cNvPr id="32" name="TextBox 31"/>
          <p:cNvSpPr txBox="1"/>
          <p:nvPr/>
        </p:nvSpPr>
        <p:spPr>
          <a:xfrm>
            <a:off x="7288695" y="5593283"/>
            <a:ext cx="1285459" cy="369332"/>
          </a:xfrm>
          <a:prstGeom prst="rect">
            <a:avLst/>
          </a:prstGeom>
          <a:noFill/>
        </p:spPr>
        <p:txBody>
          <a:bodyPr wrap="square" rtlCol="0">
            <a:spAutoFit/>
          </a:bodyPr>
          <a:lstStyle/>
          <a:p>
            <a:r>
              <a:rPr lang="en-IN" dirty="0"/>
              <a:t>Information </a:t>
            </a:r>
          </a:p>
        </p:txBody>
      </p:sp>
      <p:sp>
        <p:nvSpPr>
          <p:cNvPr id="33" name="TextBox 32"/>
          <p:cNvSpPr txBox="1"/>
          <p:nvPr/>
        </p:nvSpPr>
        <p:spPr>
          <a:xfrm>
            <a:off x="4293704" y="5316284"/>
            <a:ext cx="742122" cy="369332"/>
          </a:xfrm>
          <a:prstGeom prst="rect">
            <a:avLst/>
          </a:prstGeom>
          <a:noFill/>
        </p:spPr>
        <p:txBody>
          <a:bodyPr wrap="square" rtlCol="0">
            <a:spAutoFit/>
          </a:bodyPr>
          <a:lstStyle/>
          <a:p>
            <a:r>
              <a:rPr lang="en-IN" dirty="0"/>
              <a:t>Data</a:t>
            </a:r>
          </a:p>
        </p:txBody>
      </p:sp>
      <p:cxnSp>
        <p:nvCxnSpPr>
          <p:cNvPr id="35" name="Straight Arrow Connector 34"/>
          <p:cNvCxnSpPr>
            <a:stCxn id="33" idx="2"/>
          </p:cNvCxnSpPr>
          <p:nvPr/>
        </p:nvCxnSpPr>
        <p:spPr>
          <a:xfrm>
            <a:off x="4664765" y="5685616"/>
            <a:ext cx="0" cy="323813"/>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36" name="TextBox 35"/>
          <p:cNvSpPr txBox="1"/>
          <p:nvPr/>
        </p:nvSpPr>
        <p:spPr>
          <a:xfrm>
            <a:off x="3995530" y="5835857"/>
            <a:ext cx="1338469" cy="646331"/>
          </a:xfrm>
          <a:prstGeom prst="rect">
            <a:avLst/>
          </a:prstGeom>
          <a:noFill/>
        </p:spPr>
        <p:txBody>
          <a:bodyPr wrap="square" rtlCol="0">
            <a:spAutoFit/>
          </a:bodyPr>
          <a:lstStyle/>
          <a:p>
            <a:pPr algn="ctr"/>
            <a:r>
              <a:rPr lang="en-IN" dirty="0"/>
              <a:t>Raw</a:t>
            </a:r>
            <a:br>
              <a:rPr lang="en-IN" dirty="0"/>
            </a:br>
            <a:r>
              <a:rPr lang="en-IN" dirty="0"/>
              <a:t>information</a:t>
            </a:r>
          </a:p>
        </p:txBody>
      </p:sp>
    </p:spTree>
    <p:extLst>
      <p:ext uri="{BB962C8B-B14F-4D97-AF65-F5344CB8AC3E}">
        <p14:creationId xmlns:p14="http://schemas.microsoft.com/office/powerpoint/2010/main" xmlns="" val="121990303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latin typeface="Arial Black" panose="020B0A04020102020204" pitchFamily="34" charset="0"/>
              </a:rPr>
              <a:t>Database and its fundamental concepts</a:t>
            </a:r>
          </a:p>
        </p:txBody>
      </p:sp>
      <p:sp>
        <p:nvSpPr>
          <p:cNvPr id="3" name="Content Placeholder 2"/>
          <p:cNvSpPr>
            <a:spLocks noGrp="1"/>
          </p:cNvSpPr>
          <p:nvPr>
            <p:ph idx="1"/>
          </p:nvPr>
        </p:nvSpPr>
        <p:spPr>
          <a:xfrm>
            <a:off x="1141412" y="2249487"/>
            <a:ext cx="9288049" cy="3541714"/>
          </a:xfrm>
        </p:spPr>
        <p:txBody>
          <a:bodyPr>
            <a:normAutofit fontScale="92500" lnSpcReduction="20000"/>
          </a:bodyPr>
          <a:lstStyle/>
          <a:p>
            <a:r>
              <a:rPr lang="en-IN" dirty="0"/>
              <a:t>A database is a collection of related objects including tables, forms, reports, queries and scripts created, organised and managed by a database management system.</a:t>
            </a:r>
          </a:p>
          <a:p>
            <a:r>
              <a:rPr lang="en-IN" dirty="0"/>
              <a:t>We can classify them into four kinds as given below:-</a:t>
            </a:r>
          </a:p>
          <a:p>
            <a:pPr>
              <a:buFont typeface="Wingdings" panose="05000000000000000000" pitchFamily="2" charset="2"/>
              <a:buChar char="ü"/>
            </a:pPr>
            <a:r>
              <a:rPr lang="en-IN" dirty="0"/>
              <a:t>Knowledge database</a:t>
            </a:r>
          </a:p>
          <a:p>
            <a:pPr>
              <a:buFont typeface="Wingdings" panose="05000000000000000000" pitchFamily="2" charset="2"/>
              <a:buChar char="ü"/>
            </a:pPr>
            <a:r>
              <a:rPr lang="en-IN" dirty="0"/>
              <a:t>Decision making database</a:t>
            </a:r>
          </a:p>
          <a:p>
            <a:pPr>
              <a:buFont typeface="Wingdings" panose="05000000000000000000" pitchFamily="2" charset="2"/>
              <a:buChar char="ü"/>
            </a:pPr>
            <a:r>
              <a:rPr lang="en-IN" dirty="0"/>
              <a:t>Graphics oriented database</a:t>
            </a:r>
          </a:p>
          <a:p>
            <a:pPr>
              <a:buFont typeface="Wingdings" panose="05000000000000000000" pitchFamily="2" charset="2"/>
              <a:buChar char="ü"/>
            </a:pPr>
            <a:r>
              <a:rPr lang="en-IN" dirty="0"/>
              <a:t>Bibliographic database</a:t>
            </a:r>
          </a:p>
        </p:txBody>
      </p:sp>
    </p:spTree>
    <p:extLst>
      <p:ext uri="{BB962C8B-B14F-4D97-AF65-F5344CB8AC3E}">
        <p14:creationId xmlns:p14="http://schemas.microsoft.com/office/powerpoint/2010/main" xmlns="" val="358472370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Purpose of database</a:t>
            </a:r>
          </a:p>
        </p:txBody>
      </p:sp>
      <p:sp>
        <p:nvSpPr>
          <p:cNvPr id="3" name="Content Placeholder 2"/>
          <p:cNvSpPr>
            <a:spLocks noGrp="1"/>
          </p:cNvSpPr>
          <p:nvPr>
            <p:ph idx="1"/>
          </p:nvPr>
        </p:nvSpPr>
        <p:spPr>
          <a:xfrm>
            <a:off x="1141412" y="1775791"/>
            <a:ext cx="9905999" cy="4015410"/>
          </a:xfrm>
        </p:spPr>
        <p:txBody>
          <a:bodyPr>
            <a:normAutofit fontScale="92500" lnSpcReduction="20000"/>
          </a:bodyPr>
          <a:lstStyle/>
          <a:p>
            <a:r>
              <a:rPr lang="en-IN" dirty="0"/>
              <a:t>The main purpose of database system is to overcome the problems of conventional file oriented systems, used for data processing, like</a:t>
            </a:r>
          </a:p>
          <a:p>
            <a:r>
              <a:rPr lang="en-IN" dirty="0"/>
              <a:t>Access anomalies</a:t>
            </a:r>
          </a:p>
          <a:p>
            <a:r>
              <a:rPr lang="en-IN" dirty="0"/>
              <a:t>Data redundancy</a:t>
            </a:r>
          </a:p>
          <a:p>
            <a:r>
              <a:rPr lang="en-IN" dirty="0"/>
              <a:t>Data inconsistency</a:t>
            </a:r>
          </a:p>
          <a:p>
            <a:r>
              <a:rPr lang="en-IN" dirty="0"/>
              <a:t>Data dependency</a:t>
            </a:r>
          </a:p>
          <a:p>
            <a:r>
              <a:rPr lang="en-IN" dirty="0"/>
              <a:t>Wastage of resources</a:t>
            </a:r>
          </a:p>
          <a:p>
            <a:r>
              <a:rPr lang="en-IN" dirty="0"/>
              <a:t>Data isolation and integrity problems</a:t>
            </a:r>
          </a:p>
          <a:p>
            <a:r>
              <a:rPr lang="en-IN" dirty="0"/>
              <a:t>Security problems etc.</a:t>
            </a:r>
          </a:p>
        </p:txBody>
      </p:sp>
    </p:spTree>
    <p:extLst>
      <p:ext uri="{BB962C8B-B14F-4D97-AF65-F5344CB8AC3E}">
        <p14:creationId xmlns:p14="http://schemas.microsoft.com/office/powerpoint/2010/main" xmlns="" val="267640761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3" y="618518"/>
            <a:ext cx="9905998" cy="812717"/>
          </a:xfrm>
        </p:spPr>
        <p:txBody>
          <a:bodyPr/>
          <a:lstStyle/>
          <a:p>
            <a:r>
              <a:rPr lang="en-IN" dirty="0"/>
              <a:t>Database system</a:t>
            </a:r>
          </a:p>
        </p:txBody>
      </p:sp>
      <p:sp>
        <p:nvSpPr>
          <p:cNvPr id="3" name="Content Placeholder 2"/>
          <p:cNvSpPr>
            <a:spLocks noGrp="1"/>
          </p:cNvSpPr>
          <p:nvPr>
            <p:ph idx="1"/>
          </p:nvPr>
        </p:nvSpPr>
        <p:spPr>
          <a:xfrm>
            <a:off x="1141412" y="1431235"/>
            <a:ext cx="9905999" cy="4359966"/>
          </a:xfrm>
        </p:spPr>
        <p:txBody>
          <a:bodyPr/>
          <a:lstStyle/>
          <a:p>
            <a:r>
              <a:rPr lang="en-IN" dirty="0"/>
              <a:t>As database is a well organised collection of data to be able to carry out operations like insertion, deletion and retrieval, the database needs to be managed by a substantial package of software. This software is usually called a database management system </a:t>
            </a:r>
          </a:p>
          <a:p>
            <a:r>
              <a:rPr lang="en-IN" dirty="0"/>
              <a:t>A database system is like a engine which helps to insert the data and retrieve the data from the database is called database system</a:t>
            </a:r>
          </a:p>
          <a:p>
            <a:r>
              <a:rPr lang="en-IN" dirty="0"/>
              <a:t> E.G.- </a:t>
            </a:r>
            <a:r>
              <a:rPr lang="en-IN" dirty="0" smtClean="0"/>
              <a:t>MySQL  </a:t>
            </a:r>
            <a:r>
              <a:rPr lang="en-IN" dirty="0"/>
              <a:t>server developed by Oracle Corp.</a:t>
            </a:r>
          </a:p>
        </p:txBody>
      </p:sp>
    </p:spTree>
    <p:extLst>
      <p:ext uri="{BB962C8B-B14F-4D97-AF65-F5344CB8AC3E}">
        <p14:creationId xmlns:p14="http://schemas.microsoft.com/office/powerpoint/2010/main" xmlns="" val="103602990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Database language </a:t>
            </a:r>
          </a:p>
        </p:txBody>
      </p:sp>
      <p:sp>
        <p:nvSpPr>
          <p:cNvPr id="3" name="Content Placeholder 2"/>
          <p:cNvSpPr>
            <a:spLocks noGrp="1"/>
          </p:cNvSpPr>
          <p:nvPr>
            <p:ph idx="1"/>
          </p:nvPr>
        </p:nvSpPr>
        <p:spPr/>
        <p:txBody>
          <a:bodyPr/>
          <a:lstStyle/>
          <a:p>
            <a:r>
              <a:rPr lang="en-IN" dirty="0"/>
              <a:t>Each Dbms has a ddl as well as dml. The two languages may be parts of a unified database language . The languages come in at least the following terms </a:t>
            </a:r>
          </a:p>
          <a:p>
            <a:r>
              <a:rPr lang="en-IN" dirty="0"/>
              <a:t> Extended host languages </a:t>
            </a:r>
          </a:p>
          <a:p>
            <a:r>
              <a:rPr lang="en-IN" dirty="0"/>
              <a:t> Query languages </a:t>
            </a:r>
          </a:p>
        </p:txBody>
      </p:sp>
    </p:spTree>
    <p:extLst>
      <p:ext uri="{BB962C8B-B14F-4D97-AF65-F5344CB8AC3E}">
        <p14:creationId xmlns:p14="http://schemas.microsoft.com/office/powerpoint/2010/main" xmlns="" val="65704031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rcuit">
  <a:themeElements>
    <a:clrScheme name="Circuit">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Circuit">
      <a:majorFont>
        <a:latin typeface="Tw Cen M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xmlns="" name="Circuit" id="{0AC2F7E7-15F5-431C-B2A2-456FE929F56C}" vid="{0911B802-464C-4241-8DD9-B60FF88E379F}"/>
    </a:ext>
  </a:extLst>
</a:theme>
</file>

<file path=docProps/app.xml><?xml version="1.0" encoding="utf-8"?>
<Properties xmlns="http://schemas.openxmlformats.org/officeDocument/2006/extended-properties" xmlns:vt="http://schemas.openxmlformats.org/officeDocument/2006/docPropsVTypes">
  <Template>TM04033919[[fn=Circuit]]</Template>
  <TotalTime>265</TotalTime>
  <Words>894</Words>
  <Application>Microsoft Office PowerPoint</Application>
  <PresentationFormat>Custom</PresentationFormat>
  <Paragraphs>159</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Circuit</vt:lpstr>
      <vt:lpstr>Data base management system dbms</vt:lpstr>
      <vt:lpstr>Introduction to database</vt:lpstr>
      <vt:lpstr>Components of database  </vt:lpstr>
      <vt:lpstr>Data and data item or filed</vt:lpstr>
      <vt:lpstr>Record, file and information</vt:lpstr>
      <vt:lpstr>Database and its fundamental concepts</vt:lpstr>
      <vt:lpstr>Purpose of database</vt:lpstr>
      <vt:lpstr>Database system</vt:lpstr>
      <vt:lpstr>Database language </vt:lpstr>
      <vt:lpstr>To summarize a database system consists of </vt:lpstr>
      <vt:lpstr>Characteristics of database</vt:lpstr>
      <vt:lpstr>Advantages and disadvantages of database system</vt:lpstr>
      <vt:lpstr>Conventional file system</vt:lpstr>
      <vt:lpstr>Slide 14</vt:lpstr>
      <vt:lpstr>Classification of dbms users</vt:lpstr>
      <vt:lpstr>Actors on the scene</vt:lpstr>
      <vt:lpstr>controllers</vt:lpstr>
      <vt:lpstr>Workers behind the scene</vt:lpstr>
      <vt:lpstr>thankyou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database</dc:title>
  <dc:creator>acer</dc:creator>
  <cp:lastModifiedBy>pooja</cp:lastModifiedBy>
  <cp:revision>29</cp:revision>
  <dcterms:created xsi:type="dcterms:W3CDTF">2018-04-05T05:24:06Z</dcterms:created>
  <dcterms:modified xsi:type="dcterms:W3CDTF">2018-04-08T09:14:52Z</dcterms:modified>
</cp:coreProperties>
</file>