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58" r:id="rId4"/>
    <p:sldId id="259" r:id="rId5"/>
    <p:sldId id="260" r:id="rId6"/>
    <p:sldId id="264" r:id="rId7"/>
    <p:sldId id="265" r:id="rId8"/>
    <p:sldId id="266" r:id="rId9"/>
    <p:sldId id="261" r:id="rId10"/>
    <p:sldId id="262" r:id="rId11"/>
    <p:sldId id="263"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0000"/>
    <a:srgbClr val="FF0000"/>
    <a:srgbClr val="660033"/>
    <a:srgbClr val="003300"/>
    <a:srgbClr val="000066"/>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1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IN"/>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IN"/>
            </a:p>
          </p:txBody>
        </p:sp>
      </p:grpSp>
      <p:sp>
        <p:nvSpPr>
          <p:cNvPr id="717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18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16E3FA43-A1E5-4A1E-B2AF-BA0460451CBD}"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B8C7FFE-8C19-4201-B642-CC1835889C53}"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33F116B-B463-4BA5-8457-0242B430F6C7}"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3048FC0-1777-4CEF-9E8D-9861A5934147}"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DCE01B3-D058-4412-A8F3-4077198DEDAA}"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DAE63E1-F947-49EA-9C17-7F35CD17B00F}"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FCF8052A-7174-4640-BB26-673A523608A6}"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8111D350-CBB5-4901-B839-EB7D3D007264}"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D55257B6-35DF-40E4-BE00-BA94F8A5F00D}"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1E51D91-8F09-4EFF-AF0A-0FFB128735F6}"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DD9653D-23AC-4718-9390-F92BA090E22A}"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614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IN"/>
              </a:p>
            </p:txBody>
          </p:sp>
          <p:sp>
            <p:nvSpPr>
              <p:cNvPr id="614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IN"/>
              </a:p>
            </p:txBody>
          </p:sp>
        </p:grpSp>
        <p:grpSp>
          <p:nvGrpSpPr>
            <p:cNvPr id="1033" name="Group 6"/>
            <p:cNvGrpSpPr>
              <a:grpSpLocks/>
            </p:cNvGrpSpPr>
            <p:nvPr/>
          </p:nvGrpSpPr>
          <p:grpSpPr bwMode="auto">
            <a:xfrm>
              <a:off x="144" y="1248"/>
              <a:ext cx="4656" cy="201"/>
              <a:chOff x="144" y="1248"/>
              <a:chExt cx="4656" cy="201"/>
            </a:xfrm>
          </p:grpSpPr>
          <p:sp>
            <p:nvSpPr>
              <p:cNvPr id="615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IN"/>
              </a:p>
            </p:txBody>
          </p:sp>
          <p:sp>
            <p:nvSpPr>
              <p:cNvPr id="615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IN"/>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p>
        </p:txBody>
      </p:sp>
      <p:sp>
        <p:nvSpPr>
          <p:cNvPr id="615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p>
        </p:txBody>
      </p:sp>
      <p:sp>
        <p:nvSpPr>
          <p:cNvPr id="615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AE9621A5-EEFB-4EC4-B080-50CA1D606F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iming>
    <p:tnLst>
      <p:par>
        <p:cTn id="1" dur="indefinite" restart="never" nodeType="tmRoot"/>
      </p:par>
    </p:tnLst>
  </p:timing>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Fluorescent_light" TargetMode="External"/><Relationship Id="rId2" Type="http://schemas.openxmlformats.org/officeDocument/2006/relationships/hyperlink" Target="http://en.wikipedia.org/wiki/Luminosity" TargetMode="External"/><Relationship Id="rId1" Type="http://schemas.openxmlformats.org/officeDocument/2006/relationships/slideLayout" Target="../slideLayouts/slideLayout2.xml"/><Relationship Id="rId6" Type="http://schemas.openxmlformats.org/officeDocument/2006/relationships/hyperlink" Target="http://en.wikipedia.org/wiki/Video_gaming" TargetMode="External"/><Relationship Id="rId5" Type="http://schemas.openxmlformats.org/officeDocument/2006/relationships/hyperlink" Target="http://en.wikipedia.org/wiki/Display_contrast" TargetMode="External"/><Relationship Id="rId4" Type="http://schemas.openxmlformats.org/officeDocument/2006/relationships/hyperlink" Target="http://en.wikipedia.org/wiki/Backligh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Computer_monitor" TargetMode="External"/><Relationship Id="rId3" Type="http://schemas.openxmlformats.org/officeDocument/2006/relationships/hyperlink" Target="http://en.wikipedia.org/wiki/Electron_gun" TargetMode="External"/><Relationship Id="rId7" Type="http://schemas.openxmlformats.org/officeDocument/2006/relationships/hyperlink" Target="http://en.wikipedia.org/wiki/Television" TargetMode="External"/><Relationship Id="rId2" Type="http://schemas.openxmlformats.org/officeDocument/2006/relationships/hyperlink" Target="http://en.wikipedia.org/wiki/Vacuum_tube" TargetMode="External"/><Relationship Id="rId1" Type="http://schemas.openxmlformats.org/officeDocument/2006/relationships/slideLayout" Target="../slideLayouts/slideLayout2.xml"/><Relationship Id="rId6" Type="http://schemas.openxmlformats.org/officeDocument/2006/relationships/hyperlink" Target="http://en.wikipedia.org/wiki/Oscilloscope" TargetMode="External"/><Relationship Id="rId5" Type="http://schemas.openxmlformats.org/officeDocument/2006/relationships/hyperlink" Target="http://en.wikipedia.org/wiki/Waveform" TargetMode="External"/><Relationship Id="rId4" Type="http://schemas.openxmlformats.org/officeDocument/2006/relationships/hyperlink" Target="http://en.wikipedia.org/wiki/Fluorescent" TargetMode="External"/><Relationship Id="rId9" Type="http://schemas.openxmlformats.org/officeDocument/2006/relationships/hyperlink" Target="http://en.wikipedia.org/wiki/Rada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Television_set" TargetMode="External"/><Relationship Id="rId7" Type="http://schemas.openxmlformats.org/officeDocument/2006/relationships/hyperlink" Target="http://en.wikipedia.org/wiki/Oscilloscope" TargetMode="External"/><Relationship Id="rId2" Type="http://schemas.openxmlformats.org/officeDocument/2006/relationships/hyperlink" Target="http://en.wikipedia.org/wiki/Vacuum_tube" TargetMode="External"/><Relationship Id="rId1" Type="http://schemas.openxmlformats.org/officeDocument/2006/relationships/slideLayout" Target="../slideLayouts/slideLayout2.xml"/><Relationship Id="rId6" Type="http://schemas.openxmlformats.org/officeDocument/2006/relationships/hyperlink" Target="http://en.wikipedia.org/wiki/Video_signal" TargetMode="External"/><Relationship Id="rId5" Type="http://schemas.openxmlformats.org/officeDocument/2006/relationships/hyperlink" Target="http://en.wikipedia.org/wiki/Raster_scan" TargetMode="External"/><Relationship Id="rId4" Type="http://schemas.openxmlformats.org/officeDocument/2006/relationships/hyperlink" Target="http://en.wikipedia.org/wiki/Computer_monitor"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Secondary_emission" TargetMode="External"/><Relationship Id="rId2" Type="http://schemas.openxmlformats.org/officeDocument/2006/relationships/hyperlink" Target="http://en.wikipedia.org/wiki/Micro-channel_pla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Shadow_mas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i="1" smtClean="0">
                <a:solidFill>
                  <a:srgbClr val="660066"/>
                </a:solidFill>
                <a:latin typeface="Bodoni MT Black" pitchFamily="18" charset="0"/>
              </a:rPr>
              <a:t>CATHODE RAY TUBE</a:t>
            </a:r>
          </a:p>
        </p:txBody>
      </p:sp>
      <p:sp>
        <p:nvSpPr>
          <p:cNvPr id="3075" name="Subtitle 5"/>
          <p:cNvSpPr>
            <a:spLocks noGrp="1"/>
          </p:cNvSpPr>
          <p:nvPr>
            <p:ph type="subTitle" idx="1"/>
          </p:nvPr>
        </p:nvSpPr>
        <p:spPr/>
        <p:txBody>
          <a:bodyPr/>
          <a:lstStyle/>
          <a:p>
            <a:pPr eaLnBrk="1" hangingPunct="1"/>
            <a:endParaRPr lang="en-IN" smtClean="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AU" i="1" smtClean="0">
                <a:solidFill>
                  <a:srgbClr val="660033"/>
                </a:solidFill>
                <a:latin typeface="Forte" pitchFamily="66" charset="0"/>
              </a:rPr>
              <a:t>Disadvantages of CRT</a:t>
            </a:r>
            <a:endParaRPr lang="en-US" i="1" smtClean="0">
              <a:solidFill>
                <a:srgbClr val="660033"/>
              </a:solidFill>
              <a:latin typeface="Forte" pitchFamily="66" charset="0"/>
            </a:endParaRPr>
          </a:p>
        </p:txBody>
      </p:sp>
      <p:sp>
        <p:nvSpPr>
          <p:cNvPr id="12291" name="Rectangle 3"/>
          <p:cNvSpPr>
            <a:spLocks noGrp="1" noChangeArrowheads="1"/>
          </p:cNvSpPr>
          <p:nvPr>
            <p:ph type="body" idx="1"/>
          </p:nvPr>
        </p:nvSpPr>
        <p:spPr/>
        <p:txBody>
          <a:bodyPr/>
          <a:lstStyle/>
          <a:p>
            <a:pPr eaLnBrk="1" hangingPunct="1">
              <a:lnSpc>
                <a:spcPct val="90000"/>
              </a:lnSpc>
            </a:pPr>
            <a:r>
              <a:rPr lang="en-AU" sz="2000" b="1" i="1" smtClean="0">
                <a:solidFill>
                  <a:srgbClr val="000000"/>
                </a:solidFill>
                <a:latin typeface="Times New Roman" pitchFamily="18" charset="0"/>
              </a:rPr>
              <a:t>They have a big back and take up space on desk.</a:t>
            </a:r>
          </a:p>
          <a:p>
            <a:pPr eaLnBrk="1" hangingPunct="1">
              <a:lnSpc>
                <a:spcPct val="90000"/>
              </a:lnSpc>
            </a:pPr>
            <a:r>
              <a:rPr lang="en-AU" sz="2000" b="1" i="1" smtClean="0">
                <a:solidFill>
                  <a:srgbClr val="000000"/>
                </a:solidFill>
                <a:latin typeface="Times New Roman" pitchFamily="18" charset="0"/>
              </a:rPr>
              <a:t>The electromagnetic fields emitted by CRT monitors constitute a health hazard to the functioning of living cells.</a:t>
            </a:r>
          </a:p>
          <a:p>
            <a:pPr eaLnBrk="1" hangingPunct="1">
              <a:lnSpc>
                <a:spcPct val="90000"/>
              </a:lnSpc>
            </a:pPr>
            <a:r>
              <a:rPr lang="en-AU" sz="2000" b="1" i="1" smtClean="0">
                <a:solidFill>
                  <a:srgbClr val="000000"/>
                </a:solidFill>
                <a:latin typeface="Times New Roman" pitchFamily="18" charset="0"/>
              </a:rPr>
              <a:t>CRTs emit a small amount of X-ray band radiation which can result in a health hazard.</a:t>
            </a:r>
          </a:p>
          <a:p>
            <a:pPr eaLnBrk="1" hangingPunct="1">
              <a:lnSpc>
                <a:spcPct val="90000"/>
              </a:lnSpc>
            </a:pPr>
            <a:r>
              <a:rPr lang="en-AU" sz="2000" b="1" i="1" smtClean="0">
                <a:solidFill>
                  <a:srgbClr val="000000"/>
                </a:solidFill>
                <a:latin typeface="Times New Roman" pitchFamily="18" charset="0"/>
              </a:rPr>
              <a:t>Constant refreshing of CRT monitors can result in headache.</a:t>
            </a:r>
          </a:p>
          <a:p>
            <a:pPr eaLnBrk="1" hangingPunct="1">
              <a:lnSpc>
                <a:spcPct val="90000"/>
              </a:lnSpc>
            </a:pPr>
            <a:r>
              <a:rPr lang="en-AU" sz="2000" b="1" i="1" smtClean="0">
                <a:solidFill>
                  <a:srgbClr val="000000"/>
                </a:solidFill>
                <a:latin typeface="Times New Roman" pitchFamily="18" charset="0"/>
              </a:rPr>
              <a:t>CRTs operate at very high voltage  which can overheat system or result in an implosion </a:t>
            </a:r>
          </a:p>
          <a:p>
            <a:pPr eaLnBrk="1" hangingPunct="1">
              <a:lnSpc>
                <a:spcPct val="90000"/>
              </a:lnSpc>
            </a:pPr>
            <a:r>
              <a:rPr lang="en-AU" sz="2000" b="1" i="1" smtClean="0">
                <a:solidFill>
                  <a:srgbClr val="000000"/>
                </a:solidFill>
                <a:latin typeface="Times New Roman" pitchFamily="18" charset="0"/>
              </a:rPr>
              <a:t>Within a CRT a strong vacuum exists in it and can also result in a implosion </a:t>
            </a:r>
          </a:p>
          <a:p>
            <a:pPr eaLnBrk="1" hangingPunct="1">
              <a:lnSpc>
                <a:spcPct val="90000"/>
              </a:lnSpc>
            </a:pPr>
            <a:r>
              <a:rPr lang="en-AU" sz="2000" b="1" i="1" smtClean="0">
                <a:solidFill>
                  <a:srgbClr val="000000"/>
                </a:solidFill>
                <a:latin typeface="Times New Roman" pitchFamily="18" charset="0"/>
              </a:rPr>
              <a:t>They are heavy to pick up and carry around</a:t>
            </a:r>
          </a:p>
          <a:p>
            <a:pPr eaLnBrk="1" hangingPunct="1">
              <a:lnSpc>
                <a:spcPct val="90000"/>
              </a:lnSpc>
            </a:pPr>
            <a:endParaRPr lang="en-AU" sz="2000" b="1" i="1" smtClean="0">
              <a:solidFill>
                <a:srgbClr val="000000"/>
              </a:solidFill>
              <a:latin typeface="Times New Roman" pitchFamily="18" charset="0"/>
            </a:endParaRPr>
          </a:p>
          <a:p>
            <a:pPr eaLnBrk="1" hangingPunct="1">
              <a:lnSpc>
                <a:spcPct val="90000"/>
              </a:lnSpc>
            </a:pPr>
            <a:endParaRPr lang="en-US" sz="2000" b="1" i="1" smtClean="0">
              <a:solidFill>
                <a:srgbClr val="000000"/>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US" b="0" smtClean="0">
                <a:solidFill>
                  <a:srgbClr val="660033"/>
                </a:solidFill>
                <a:latin typeface="Forte" pitchFamily="66" charset="0"/>
              </a:rPr>
              <a:t>CONCLUS1ON</a:t>
            </a:r>
          </a:p>
        </p:txBody>
      </p:sp>
      <p:sp>
        <p:nvSpPr>
          <p:cNvPr id="13315" name="Rectangle 3"/>
          <p:cNvSpPr>
            <a:spLocks noGrp="1" noChangeArrowheads="1"/>
          </p:cNvSpPr>
          <p:nvPr>
            <p:ph type="body" idx="1"/>
          </p:nvPr>
        </p:nvSpPr>
        <p:spPr/>
        <p:txBody>
          <a:bodyPr/>
          <a:lstStyle/>
          <a:p>
            <a:pPr eaLnBrk="1" hangingPunct="1">
              <a:lnSpc>
                <a:spcPct val="90000"/>
              </a:lnSpc>
            </a:pPr>
            <a:r>
              <a:rPr lang="en-US" sz="2000" b="1" i="1" smtClean="0">
                <a:solidFill>
                  <a:srgbClr val="000000"/>
                </a:solidFill>
                <a:latin typeface="Times New Roman" pitchFamily="18" charset="0"/>
              </a:rPr>
              <a:t>CRTs can be useful for displaying photos with high pixels per unit area and correct color balance. LCDs, as currently the most common flat screen technology, have generally inferior color rendition (despite having greater overall </a:t>
            </a:r>
            <a:r>
              <a:rPr lang="en-US" sz="2000" b="1" i="1" smtClean="0">
                <a:solidFill>
                  <a:srgbClr val="000000"/>
                </a:solidFill>
                <a:latin typeface="Times New Roman" pitchFamily="18" charset="0"/>
                <a:hlinkClick r:id="rId2" tooltip="Luminosity"/>
              </a:rPr>
              <a:t>brightness</a:t>
            </a:r>
            <a:r>
              <a:rPr lang="en-US" sz="2000" b="1" i="1" smtClean="0">
                <a:solidFill>
                  <a:srgbClr val="000000"/>
                </a:solidFill>
                <a:latin typeface="Times New Roman" pitchFamily="18" charset="0"/>
              </a:rPr>
              <a:t>) due to the </a:t>
            </a:r>
            <a:r>
              <a:rPr lang="en-US" sz="2000" b="1" i="1" smtClean="0">
                <a:solidFill>
                  <a:srgbClr val="000000"/>
                </a:solidFill>
                <a:latin typeface="Times New Roman" pitchFamily="18" charset="0"/>
                <a:hlinkClick r:id="rId3" tooltip="Fluorescent light"/>
              </a:rPr>
              <a:t>fluorescent lights</a:t>
            </a:r>
            <a:r>
              <a:rPr lang="en-US" sz="2000" b="1" i="1" smtClean="0">
                <a:solidFill>
                  <a:srgbClr val="000000"/>
                </a:solidFill>
                <a:latin typeface="Times New Roman" pitchFamily="18" charset="0"/>
              </a:rPr>
              <a:t> commonly used as a </a:t>
            </a:r>
            <a:r>
              <a:rPr lang="en-US" sz="2000" b="1" i="1" smtClean="0">
                <a:solidFill>
                  <a:srgbClr val="000000"/>
                </a:solidFill>
                <a:latin typeface="Times New Roman" pitchFamily="18" charset="0"/>
                <a:hlinkClick r:id="rId4" tooltip="Backlight"/>
              </a:rPr>
              <a:t>backlight</a:t>
            </a:r>
            <a:r>
              <a:rPr lang="en-US" sz="2000" b="1" i="1" smtClean="0">
                <a:solidFill>
                  <a:srgbClr val="000000"/>
                </a:solidFill>
                <a:latin typeface="Times New Roman" pitchFamily="18" charset="0"/>
              </a:rPr>
              <a:t>.</a:t>
            </a:r>
          </a:p>
          <a:p>
            <a:pPr eaLnBrk="1" hangingPunct="1">
              <a:lnSpc>
                <a:spcPct val="90000"/>
              </a:lnSpc>
            </a:pPr>
            <a:r>
              <a:rPr lang="en-US" sz="2000" b="1" i="1" smtClean="0">
                <a:solidFill>
                  <a:srgbClr val="000000"/>
                </a:solidFill>
                <a:latin typeface="Times New Roman" pitchFamily="18" charset="0"/>
              </a:rPr>
              <a:t>CRTs are still popular in the printing and broadcasting industries as well as in the professional video, photography, and graphics fields due to their greater color fidelity, </a:t>
            </a:r>
            <a:r>
              <a:rPr lang="en-US" sz="2000" b="1" i="1" smtClean="0">
                <a:solidFill>
                  <a:srgbClr val="000000"/>
                </a:solidFill>
                <a:latin typeface="Times New Roman" pitchFamily="18" charset="0"/>
                <a:hlinkClick r:id="rId5" tooltip="Display contrast"/>
              </a:rPr>
              <a:t>contrast</a:t>
            </a:r>
            <a:r>
              <a:rPr lang="en-US" sz="2000" b="1" i="1" smtClean="0">
                <a:solidFill>
                  <a:srgbClr val="000000"/>
                </a:solidFill>
                <a:latin typeface="Times New Roman" pitchFamily="18" charset="0"/>
              </a:rPr>
              <a:t> and better viewing from off-axis (wider viewing angle). CRTs also still find adherents in </a:t>
            </a:r>
            <a:r>
              <a:rPr lang="en-US" sz="2000" b="1" i="1" smtClean="0">
                <a:solidFill>
                  <a:srgbClr val="000000"/>
                </a:solidFill>
                <a:latin typeface="Times New Roman" pitchFamily="18" charset="0"/>
                <a:hlinkClick r:id="rId6" tooltip="Video gaming"/>
              </a:rPr>
              <a:t>video gaming</a:t>
            </a:r>
            <a:r>
              <a:rPr lang="en-US" sz="2000" b="1" i="1" smtClean="0">
                <a:solidFill>
                  <a:srgbClr val="000000"/>
                </a:solidFill>
                <a:latin typeface="Times New Roman" pitchFamily="18" charset="0"/>
              </a:rPr>
              <a:t> because of their higher resolution per initial cost, fast response time, and multiple native resolutions.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i="1" smtClean="0">
                <a:solidFill>
                  <a:srgbClr val="660033"/>
                </a:solidFill>
                <a:latin typeface="Forte" pitchFamily="66" charset="0"/>
              </a:rPr>
              <a:t>What is cathode ray tube?</a:t>
            </a:r>
          </a:p>
        </p:txBody>
      </p:sp>
      <p:sp>
        <p:nvSpPr>
          <p:cNvPr id="4099" name="Rectangle 3"/>
          <p:cNvSpPr>
            <a:spLocks noGrp="1" noChangeArrowheads="1"/>
          </p:cNvSpPr>
          <p:nvPr>
            <p:ph type="body" idx="1"/>
          </p:nvPr>
        </p:nvSpPr>
        <p:spPr/>
        <p:txBody>
          <a:bodyPr/>
          <a:lstStyle/>
          <a:p>
            <a:pPr eaLnBrk="1" hangingPunct="1"/>
            <a:r>
              <a:rPr lang="en-US" sz="2400" b="1" i="1" smtClean="0">
                <a:solidFill>
                  <a:srgbClr val="000000"/>
                </a:solidFill>
                <a:latin typeface="Times New Roman" pitchFamily="18" charset="0"/>
              </a:rPr>
              <a:t>The cathode ray tube (CRT) is a </a:t>
            </a:r>
            <a:r>
              <a:rPr lang="en-US" sz="2400" b="1" i="1" smtClean="0">
                <a:solidFill>
                  <a:srgbClr val="FF0000"/>
                </a:solidFill>
                <a:latin typeface="Times New Roman" pitchFamily="18" charset="0"/>
                <a:hlinkClick r:id="rId2" tooltip="Vacuum tube"/>
              </a:rPr>
              <a:t>vacuum tube</a:t>
            </a:r>
            <a:r>
              <a:rPr lang="en-US" sz="2400" b="1" i="1" smtClean="0">
                <a:solidFill>
                  <a:srgbClr val="000000"/>
                </a:solidFill>
                <a:latin typeface="Times New Roman" pitchFamily="18" charset="0"/>
              </a:rPr>
              <a:t> containing an </a:t>
            </a:r>
            <a:r>
              <a:rPr lang="en-US" sz="2400" b="1" i="1" smtClean="0">
                <a:solidFill>
                  <a:srgbClr val="000000"/>
                </a:solidFill>
                <a:latin typeface="Times New Roman" pitchFamily="18" charset="0"/>
                <a:hlinkClick r:id="rId3" tooltip="Electron gun"/>
              </a:rPr>
              <a:t>electron gun</a:t>
            </a:r>
            <a:r>
              <a:rPr lang="en-US" sz="2400" b="1" i="1" smtClean="0">
                <a:solidFill>
                  <a:srgbClr val="000000"/>
                </a:solidFill>
                <a:latin typeface="Times New Roman" pitchFamily="18" charset="0"/>
              </a:rPr>
              <a:t> (a source of electrons) and a </a:t>
            </a:r>
            <a:r>
              <a:rPr lang="en-US" sz="2400" b="1" i="1" smtClean="0">
                <a:solidFill>
                  <a:srgbClr val="000000"/>
                </a:solidFill>
                <a:latin typeface="Times New Roman" pitchFamily="18" charset="0"/>
                <a:hlinkClick r:id="rId4" tooltip="Fluorescent"/>
              </a:rPr>
              <a:t>fluorescent</a:t>
            </a:r>
            <a:r>
              <a:rPr lang="en-US" sz="2400" b="1" i="1" smtClean="0">
                <a:solidFill>
                  <a:srgbClr val="000000"/>
                </a:solidFill>
                <a:latin typeface="Times New Roman" pitchFamily="18" charset="0"/>
              </a:rPr>
              <a:t> screen, with internal or external means to accelerate and deflect the electron beam, used to create images in the form of light emitted from the fluorescent screen. The image may represent electrical </a:t>
            </a:r>
            <a:r>
              <a:rPr lang="en-US" sz="2400" b="1" i="1" smtClean="0">
                <a:solidFill>
                  <a:srgbClr val="000000"/>
                </a:solidFill>
                <a:latin typeface="Times New Roman" pitchFamily="18" charset="0"/>
                <a:hlinkClick r:id="rId5" tooltip="Waveform"/>
              </a:rPr>
              <a:t>waveforms</a:t>
            </a:r>
            <a:r>
              <a:rPr lang="en-US" sz="2400" b="1" i="1" smtClean="0">
                <a:solidFill>
                  <a:srgbClr val="000000"/>
                </a:solidFill>
                <a:latin typeface="Times New Roman" pitchFamily="18" charset="0"/>
              </a:rPr>
              <a:t> (</a:t>
            </a:r>
            <a:r>
              <a:rPr lang="en-US" sz="2400" b="1" i="1" u="sng" smtClean="0">
                <a:solidFill>
                  <a:srgbClr val="000000"/>
                </a:solidFill>
                <a:latin typeface="Times New Roman" pitchFamily="18" charset="0"/>
                <a:hlinkClick r:id="rId6" tooltip="Oscilloscope"/>
              </a:rPr>
              <a:t>oscilloscope</a:t>
            </a:r>
            <a:r>
              <a:rPr lang="en-US" sz="2400" b="1" i="1" smtClean="0">
                <a:solidFill>
                  <a:srgbClr val="000000"/>
                </a:solidFill>
                <a:latin typeface="Times New Roman" pitchFamily="18" charset="0"/>
              </a:rPr>
              <a:t>), pictures (</a:t>
            </a:r>
            <a:r>
              <a:rPr lang="en-US" sz="2400" b="1" i="1" smtClean="0">
                <a:solidFill>
                  <a:srgbClr val="000000"/>
                </a:solidFill>
                <a:latin typeface="Times New Roman" pitchFamily="18" charset="0"/>
                <a:hlinkClick r:id="rId7" tooltip="Television"/>
              </a:rPr>
              <a:t>television</a:t>
            </a:r>
            <a:r>
              <a:rPr lang="en-US" sz="2400" b="1" i="1" smtClean="0">
                <a:solidFill>
                  <a:srgbClr val="000000"/>
                </a:solidFill>
                <a:latin typeface="Times New Roman" pitchFamily="18" charset="0"/>
              </a:rPr>
              <a:t>, </a:t>
            </a:r>
            <a:r>
              <a:rPr lang="en-US" sz="2400" b="1" i="1" smtClean="0">
                <a:solidFill>
                  <a:srgbClr val="000000"/>
                </a:solidFill>
                <a:latin typeface="Times New Roman" pitchFamily="18" charset="0"/>
                <a:hlinkClick r:id="rId8" tooltip="Computer monitor"/>
              </a:rPr>
              <a:t>computer monitor</a:t>
            </a:r>
            <a:r>
              <a:rPr lang="en-US" sz="2400" b="1" i="1" smtClean="0">
                <a:solidFill>
                  <a:srgbClr val="000000"/>
                </a:solidFill>
                <a:latin typeface="Times New Roman" pitchFamily="18" charset="0"/>
              </a:rPr>
              <a:t>), </a:t>
            </a:r>
            <a:r>
              <a:rPr lang="en-US" sz="2400" b="1" i="1" smtClean="0">
                <a:solidFill>
                  <a:srgbClr val="000000"/>
                </a:solidFill>
                <a:latin typeface="Times New Roman" pitchFamily="18" charset="0"/>
                <a:hlinkClick r:id="rId9" tooltip="Radar"/>
              </a:rPr>
              <a:t>radar</a:t>
            </a:r>
            <a:r>
              <a:rPr lang="en-US" sz="2400" b="1" i="1" smtClean="0">
                <a:solidFill>
                  <a:srgbClr val="000000"/>
                </a:solidFill>
                <a:latin typeface="Times New Roman" pitchFamily="18" charset="0"/>
              </a:rPr>
              <a:t> targets and others.</a:t>
            </a:r>
          </a:p>
          <a:p>
            <a:pPr eaLnBrk="1" hangingPunct="1"/>
            <a:endParaRPr lang="en-US" sz="2400" b="1" i="1" smtClean="0">
              <a:solidFill>
                <a:srgbClr val="000000"/>
              </a:solidFill>
              <a:latin typeface="Times New Roman" pitchFamily="18" charset="0"/>
            </a:endParaRPr>
          </a:p>
          <a:p>
            <a:pPr eaLnBrk="1" hangingPunct="1"/>
            <a:endParaRPr lang="en-US" sz="2400" smtClean="0">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sz="3200" smtClean="0"/>
              <a:t/>
            </a:r>
            <a:br>
              <a:rPr lang="en-US" sz="3200" smtClean="0"/>
            </a:br>
            <a:r>
              <a:rPr lang="en-US" sz="3200" smtClean="0"/>
              <a:t/>
            </a:r>
            <a:br>
              <a:rPr lang="en-US" sz="3200" smtClean="0"/>
            </a:br>
            <a:r>
              <a:rPr lang="en-US" sz="3200" i="1" smtClean="0">
                <a:solidFill>
                  <a:srgbClr val="660033"/>
                </a:solidFill>
                <a:latin typeface="Forte" pitchFamily="66" charset="0"/>
              </a:rPr>
              <a:t>Basic Cathode Ray Tube</a:t>
            </a:r>
          </a:p>
        </p:txBody>
      </p:sp>
      <p:pic>
        <p:nvPicPr>
          <p:cNvPr id="5123" name="Picture 9"/>
          <p:cNvPicPr>
            <a:picLocks noChangeAspect="1" noChangeArrowheads="1"/>
          </p:cNvPicPr>
          <p:nvPr>
            <p:ph type="body" idx="1"/>
          </p:nvPr>
        </p:nvPicPr>
        <p:blipFill>
          <a:blip r:embed="rId2"/>
          <a:srcRect/>
          <a:stretch>
            <a:fillRect/>
          </a:stretch>
        </p:blipFill>
        <p:spPr>
          <a:xfrm>
            <a:off x="838200" y="3481388"/>
            <a:ext cx="7693025" cy="1485900"/>
          </a:xfrm>
          <a:noFill/>
        </p:spPr>
      </p:pic>
      <p:pic>
        <p:nvPicPr>
          <p:cNvPr id="5124" name="Picture 10"/>
          <p:cNvPicPr>
            <a:picLocks noChangeAspect="1" noChangeArrowheads="1"/>
          </p:cNvPicPr>
          <p:nvPr/>
        </p:nvPicPr>
        <p:blipFill>
          <a:blip r:embed="rId3"/>
          <a:srcRect/>
          <a:stretch>
            <a:fillRect/>
          </a:stretch>
        </p:blipFill>
        <p:spPr bwMode="auto">
          <a:xfrm>
            <a:off x="838200" y="4953000"/>
            <a:ext cx="7696200" cy="1752600"/>
          </a:xfrm>
          <a:prstGeom prst="rect">
            <a:avLst/>
          </a:prstGeom>
          <a:noFill/>
          <a:ln w="9525">
            <a:noFill/>
            <a:miter lim="800000"/>
            <a:headEnd/>
            <a:tailEnd/>
          </a:ln>
        </p:spPr>
      </p:pic>
      <p:sp>
        <p:nvSpPr>
          <p:cNvPr id="5125" name="Rectangle 11"/>
          <p:cNvSpPr>
            <a:spLocks noChangeArrowheads="1"/>
          </p:cNvSpPr>
          <p:nvPr/>
        </p:nvSpPr>
        <p:spPr bwMode="auto">
          <a:xfrm>
            <a:off x="1524000" y="2590800"/>
            <a:ext cx="5073650" cy="641350"/>
          </a:xfrm>
          <a:prstGeom prst="rect">
            <a:avLst/>
          </a:prstGeom>
          <a:noFill/>
          <a:ln w="9525">
            <a:noFill/>
            <a:miter lim="800000"/>
            <a:headEnd/>
            <a:tailEnd/>
          </a:ln>
        </p:spPr>
        <p:txBody>
          <a:bodyPr>
            <a:spAutoFit/>
          </a:bodyPr>
          <a:lstStyle/>
          <a:p>
            <a:r>
              <a:rPr lang="en-US" b="1" i="1">
                <a:solidFill>
                  <a:schemeClr val="tx2"/>
                </a:solidFill>
                <a:latin typeface="Times New Roman" pitchFamily="18" charset="0"/>
              </a:rPr>
              <a:t>The CRT uses an evacuated glass envelope which is large, deep, heavy, and relatively fragile.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sz="3200" b="0" smtClean="0">
                <a:latin typeface="Forte" pitchFamily="66" charset="0"/>
              </a:rPr>
              <a:t>Overview</a:t>
            </a:r>
            <a:br>
              <a:rPr lang="en-US" sz="3200" b="0" smtClean="0">
                <a:latin typeface="Forte" pitchFamily="66" charset="0"/>
              </a:rPr>
            </a:br>
            <a:endParaRPr lang="en-US" sz="3200" b="0" smtClean="0">
              <a:latin typeface="Forte" pitchFamily="66" charset="0"/>
            </a:endParaRPr>
          </a:p>
        </p:txBody>
      </p:sp>
      <p:sp>
        <p:nvSpPr>
          <p:cNvPr id="6147" name="Rectangle 3"/>
          <p:cNvSpPr>
            <a:spLocks noGrp="1" noChangeArrowheads="1"/>
          </p:cNvSpPr>
          <p:nvPr>
            <p:ph type="body" idx="1"/>
          </p:nvPr>
        </p:nvSpPr>
        <p:spPr/>
        <p:txBody>
          <a:bodyPr/>
          <a:lstStyle/>
          <a:p>
            <a:pPr eaLnBrk="1" hangingPunct="1">
              <a:lnSpc>
                <a:spcPct val="90000"/>
              </a:lnSpc>
            </a:pPr>
            <a:r>
              <a:rPr lang="en-US" sz="2000" b="1" i="1" smtClean="0">
                <a:solidFill>
                  <a:srgbClr val="000000"/>
                </a:solidFill>
                <a:latin typeface="Times New Roman" pitchFamily="18" charset="0"/>
              </a:rPr>
              <a:t>A cathode ray tube is a </a:t>
            </a:r>
            <a:r>
              <a:rPr lang="en-US" sz="2000" b="1" i="1" smtClean="0">
                <a:solidFill>
                  <a:srgbClr val="000000"/>
                </a:solidFill>
                <a:latin typeface="Times New Roman" pitchFamily="18" charset="0"/>
                <a:hlinkClick r:id="rId2" tooltip="Vacuum tube"/>
              </a:rPr>
              <a:t>vacuum tube</a:t>
            </a:r>
            <a:r>
              <a:rPr lang="en-US" sz="2000" b="1" i="1" smtClean="0">
                <a:solidFill>
                  <a:srgbClr val="000000"/>
                </a:solidFill>
                <a:latin typeface="Times New Roman" pitchFamily="18" charset="0"/>
              </a:rPr>
              <a:t> which consists of one or more electron guns, possibly internal electrostatic deflection plates, and a phosphor target. In </a:t>
            </a:r>
            <a:r>
              <a:rPr lang="en-US" sz="2000" b="1" i="1" u="sng" smtClean="0">
                <a:solidFill>
                  <a:srgbClr val="000000"/>
                </a:solidFill>
                <a:latin typeface="Times New Roman" pitchFamily="18" charset="0"/>
                <a:hlinkClick r:id="rId3" tooltip="Television set"/>
              </a:rPr>
              <a:t>television sets</a:t>
            </a:r>
            <a:r>
              <a:rPr lang="en-US" sz="2000" b="1" i="1" smtClean="0">
                <a:solidFill>
                  <a:srgbClr val="000000"/>
                </a:solidFill>
                <a:latin typeface="Times New Roman" pitchFamily="18" charset="0"/>
              </a:rPr>
              <a:t> and </a:t>
            </a:r>
            <a:r>
              <a:rPr lang="en-US" sz="2000" b="1" i="1" smtClean="0">
                <a:solidFill>
                  <a:srgbClr val="000000"/>
                </a:solidFill>
                <a:latin typeface="Times New Roman" pitchFamily="18" charset="0"/>
                <a:hlinkClick r:id="rId4" tooltip="Computer monitor"/>
              </a:rPr>
              <a:t>computer monitors</a:t>
            </a:r>
            <a:r>
              <a:rPr lang="en-US" sz="2000" b="1" i="1" smtClean="0">
                <a:solidFill>
                  <a:srgbClr val="000000"/>
                </a:solidFill>
                <a:latin typeface="Times New Roman" pitchFamily="18" charset="0"/>
              </a:rPr>
              <a:t>, the entire front area of the tube is scanned repetitively and systematically in a fixed pattern called a </a:t>
            </a:r>
            <a:r>
              <a:rPr lang="en-US" sz="2000" b="1" i="1" smtClean="0">
                <a:solidFill>
                  <a:srgbClr val="000000"/>
                </a:solidFill>
                <a:latin typeface="Times New Roman" pitchFamily="18" charset="0"/>
                <a:hlinkClick r:id="rId5" tooltip="Raster scan"/>
              </a:rPr>
              <a:t>raster</a:t>
            </a:r>
            <a:r>
              <a:rPr lang="en-US" sz="2000" b="1" i="1" smtClean="0">
                <a:solidFill>
                  <a:srgbClr val="000000"/>
                </a:solidFill>
                <a:latin typeface="Times New Roman" pitchFamily="18" charset="0"/>
              </a:rPr>
              <a:t>. An image is produced by controlling the intensity of each of the three electron beams, one for each additive primary color (red, green, and blue) with a </a:t>
            </a:r>
            <a:r>
              <a:rPr lang="en-US" sz="2000" b="1" i="1" smtClean="0">
                <a:solidFill>
                  <a:srgbClr val="000000"/>
                </a:solidFill>
                <a:latin typeface="Times New Roman" pitchFamily="18" charset="0"/>
                <a:hlinkClick r:id="rId6" tooltip="Video signal"/>
              </a:rPr>
              <a:t>video signal</a:t>
            </a:r>
            <a:r>
              <a:rPr lang="en-US" sz="2000" b="1" i="1" smtClean="0">
                <a:solidFill>
                  <a:srgbClr val="000000"/>
                </a:solidFill>
                <a:latin typeface="Times New Roman" pitchFamily="18" charset="0"/>
              </a:rPr>
              <a:t> as a reference. In all modern CRT monitors and televisions, the beams are bent by magnetic deflection, a varying magnetic field generated by coils and driven by electronic circuits around the neck of the tube, although electrostatic deflection is commonly used in </a:t>
            </a:r>
            <a:r>
              <a:rPr lang="en-US" sz="2000" b="1" i="1" smtClean="0">
                <a:solidFill>
                  <a:srgbClr val="000000"/>
                </a:solidFill>
                <a:latin typeface="Times New Roman" pitchFamily="18" charset="0"/>
                <a:hlinkClick r:id="rId7" tooltip="Oscilloscope"/>
              </a:rPr>
              <a:t>oscilloscopes</a:t>
            </a:r>
            <a:r>
              <a:rPr lang="en-US" sz="2000" b="1" i="1" smtClean="0">
                <a:solidFill>
                  <a:srgbClr val="000000"/>
                </a:solidFill>
                <a:latin typeface="Times New Roman" pitchFamily="18" charset="0"/>
              </a:rPr>
              <a:t>, a type of diagnostic instrument.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AU" smtClean="0">
                <a:solidFill>
                  <a:srgbClr val="660033"/>
                </a:solidFill>
                <a:latin typeface="Forte" pitchFamily="66" charset="0"/>
              </a:rPr>
              <a:t>How CRTs work &amp; display?</a:t>
            </a:r>
            <a:endParaRPr lang="en-US" smtClean="0">
              <a:solidFill>
                <a:srgbClr val="660033"/>
              </a:solidFill>
              <a:latin typeface="Forte" pitchFamily="66" charset="0"/>
            </a:endParaRPr>
          </a:p>
        </p:txBody>
      </p:sp>
      <p:sp>
        <p:nvSpPr>
          <p:cNvPr id="7171" name="Rectangle 3"/>
          <p:cNvSpPr>
            <a:spLocks noGrp="1" noChangeArrowheads="1"/>
          </p:cNvSpPr>
          <p:nvPr>
            <p:ph type="body" idx="1"/>
          </p:nvPr>
        </p:nvSpPr>
        <p:spPr>
          <a:xfrm>
            <a:off x="1066800" y="2362200"/>
            <a:ext cx="7620000" cy="2286000"/>
          </a:xfrm>
        </p:spPr>
        <p:txBody>
          <a:bodyPr/>
          <a:lstStyle/>
          <a:p>
            <a:pPr eaLnBrk="1" hangingPunct="1">
              <a:lnSpc>
                <a:spcPct val="80000"/>
              </a:lnSpc>
              <a:buFont typeface="Wingdings" pitchFamily="2" charset="2"/>
              <a:buNone/>
            </a:pPr>
            <a:r>
              <a:rPr lang="en-AU" sz="2400" b="1" i="1" smtClean="0">
                <a:solidFill>
                  <a:srgbClr val="000000"/>
                </a:solidFill>
                <a:latin typeface="Times New Roman" pitchFamily="18" charset="0"/>
              </a:rPr>
              <a:t>A CRT monitor contains millions of tiny red, green, and blue phosphor dots that glow when struck by an electron beam that travels across the screen to create a visible image. In a CRT monitor tube, the cathode is a heated filament. The heated filament is in a vacuum created inside a glass tube. The electrons are negative and the screen gives a positive charge so the screen glows.</a:t>
            </a:r>
          </a:p>
          <a:p>
            <a:pPr eaLnBrk="1" hangingPunct="1">
              <a:lnSpc>
                <a:spcPct val="80000"/>
              </a:lnSpc>
              <a:buFont typeface="Wingdings" pitchFamily="2" charset="2"/>
              <a:buNone/>
            </a:pPr>
            <a:endParaRPr lang="en-AU" sz="2400" b="1" i="1" smtClean="0">
              <a:solidFill>
                <a:srgbClr val="000000"/>
              </a:solidFill>
              <a:latin typeface="Times New Roman" pitchFamily="18" charset="0"/>
            </a:endParaRPr>
          </a:p>
          <a:p>
            <a:pPr eaLnBrk="1" hangingPunct="1">
              <a:lnSpc>
                <a:spcPct val="80000"/>
              </a:lnSpc>
            </a:pPr>
            <a:endParaRPr lang="en-US" sz="2400" b="1" i="1" smtClean="0">
              <a:solidFill>
                <a:srgbClr val="000000"/>
              </a:solidFill>
              <a:latin typeface="Times New Roman" pitchFamily="18" charset="0"/>
            </a:endParaRPr>
          </a:p>
        </p:txBody>
      </p:sp>
      <p:pic>
        <p:nvPicPr>
          <p:cNvPr id="7172" name="Picture 5" descr="CRT-Magnet640"/>
          <p:cNvPicPr>
            <a:picLocks noChangeAspect="1" noChangeArrowheads="1"/>
          </p:cNvPicPr>
          <p:nvPr/>
        </p:nvPicPr>
        <p:blipFill>
          <a:blip r:embed="rId2"/>
          <a:srcRect/>
          <a:stretch>
            <a:fillRect/>
          </a:stretch>
        </p:blipFill>
        <p:spPr bwMode="auto">
          <a:xfrm>
            <a:off x="1600200" y="4724400"/>
            <a:ext cx="6629400" cy="1781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sz="3200" i="1" smtClean="0">
                <a:solidFill>
                  <a:srgbClr val="660033"/>
                </a:solidFill>
                <a:latin typeface="Forte" pitchFamily="66" charset="0"/>
              </a:rPr>
              <a:t>Phosphor persistence</a:t>
            </a:r>
            <a:br>
              <a:rPr lang="en-US" sz="3200" i="1" smtClean="0">
                <a:solidFill>
                  <a:srgbClr val="660033"/>
                </a:solidFill>
                <a:latin typeface="Forte" pitchFamily="66" charset="0"/>
              </a:rPr>
            </a:br>
            <a:endParaRPr lang="en-US" sz="3200" i="1" smtClean="0">
              <a:solidFill>
                <a:srgbClr val="660033"/>
              </a:solidFill>
              <a:latin typeface="Forte" pitchFamily="66" charset="0"/>
            </a:endParaRPr>
          </a:p>
        </p:txBody>
      </p:sp>
      <p:sp>
        <p:nvSpPr>
          <p:cNvPr id="8195" name="Rectangle 3"/>
          <p:cNvSpPr>
            <a:spLocks noGrp="1" noChangeArrowheads="1"/>
          </p:cNvSpPr>
          <p:nvPr>
            <p:ph type="body" idx="1"/>
          </p:nvPr>
        </p:nvSpPr>
        <p:spPr/>
        <p:txBody>
          <a:bodyPr/>
          <a:lstStyle/>
          <a:p>
            <a:pPr eaLnBrk="1" hangingPunct="1">
              <a:lnSpc>
                <a:spcPct val="90000"/>
              </a:lnSpc>
            </a:pPr>
            <a:r>
              <a:rPr lang="en-US" sz="2400" b="1" i="1" smtClean="0">
                <a:solidFill>
                  <a:srgbClr val="000000"/>
                </a:solidFill>
                <a:latin typeface="Times New Roman" pitchFamily="18" charset="0"/>
              </a:rPr>
              <a:t>Various phosphors are available depending upon the needs of the measurement or display application. The brightness, color, and persistence of the illumination depends upon the type of phosphor used on the CRT screen. Phosphors are available with persistence's ranging from less than one microsecond to several seconds. For visual observation of brief transient events, a long persistence phosphor may be desirable. For events which are fast and repetitive, or high frequency, a short-persistence phosphor is generally preferable.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US" sz="3200" i="1" smtClean="0">
                <a:solidFill>
                  <a:srgbClr val="660033"/>
                </a:solidFill>
                <a:latin typeface="Forte" pitchFamily="66" charset="0"/>
              </a:rPr>
              <a:t>Micro channel plate</a:t>
            </a:r>
            <a:br>
              <a:rPr lang="en-US" sz="3200" i="1" smtClean="0">
                <a:solidFill>
                  <a:srgbClr val="660033"/>
                </a:solidFill>
                <a:latin typeface="Forte" pitchFamily="66" charset="0"/>
              </a:rPr>
            </a:br>
            <a:endParaRPr lang="en-US" sz="3200" i="1" smtClean="0">
              <a:solidFill>
                <a:srgbClr val="660033"/>
              </a:solidFill>
              <a:latin typeface="Forte" pitchFamily="66" charset="0"/>
            </a:endParaRPr>
          </a:p>
        </p:txBody>
      </p:sp>
      <p:sp>
        <p:nvSpPr>
          <p:cNvPr id="9219" name="Rectangle 3"/>
          <p:cNvSpPr>
            <a:spLocks noGrp="1" noChangeArrowheads="1"/>
          </p:cNvSpPr>
          <p:nvPr>
            <p:ph type="body" idx="1"/>
          </p:nvPr>
        </p:nvSpPr>
        <p:spPr/>
        <p:txBody>
          <a:bodyPr/>
          <a:lstStyle/>
          <a:p>
            <a:pPr eaLnBrk="1" hangingPunct="1">
              <a:lnSpc>
                <a:spcPct val="90000"/>
              </a:lnSpc>
            </a:pPr>
            <a:r>
              <a:rPr lang="en-US" sz="2400" b="1" i="1" smtClean="0">
                <a:solidFill>
                  <a:srgbClr val="000000"/>
                </a:solidFill>
                <a:latin typeface="Times New Roman" pitchFamily="18" charset="0"/>
              </a:rPr>
              <a:t>When displaying fast one-shot events the electron beam must deflect very quickly, with few electrons impinging on the screen; leading to a faint or invisible display. Oscilloscope CRTs designed for very fast signals can give a brighter display by passing the electron beam through a </a:t>
            </a:r>
            <a:r>
              <a:rPr lang="en-US" sz="2400" b="1" i="1" smtClean="0">
                <a:solidFill>
                  <a:srgbClr val="000000"/>
                </a:solidFill>
                <a:latin typeface="Times New Roman" pitchFamily="18" charset="0"/>
                <a:hlinkClick r:id="rId2" tooltip="Micro-channel plate"/>
              </a:rPr>
              <a:t>micro-channel plate</a:t>
            </a:r>
            <a:r>
              <a:rPr lang="en-US" sz="2400" b="1" i="1" smtClean="0">
                <a:solidFill>
                  <a:srgbClr val="000000"/>
                </a:solidFill>
                <a:latin typeface="Times New Roman" pitchFamily="18" charset="0"/>
              </a:rPr>
              <a:t> just before it reaches the screen. Through the phenomenon of secondary</a:t>
            </a:r>
            <a:r>
              <a:rPr lang="en-US" sz="2400" b="1" i="1" smtClean="0">
                <a:solidFill>
                  <a:srgbClr val="000000"/>
                </a:solidFill>
                <a:latin typeface="Times New Roman" pitchFamily="18" charset="0"/>
                <a:hlinkClick r:id="rId3" tooltip="Secondary emission"/>
              </a:rPr>
              <a:t> emission</a:t>
            </a:r>
            <a:r>
              <a:rPr lang="en-US" sz="2400" b="1" i="1" smtClean="0">
                <a:solidFill>
                  <a:srgbClr val="000000"/>
                </a:solidFill>
                <a:latin typeface="Times New Roman" pitchFamily="18" charset="0"/>
              </a:rPr>
              <a:t> this plate multiplies the number of electrons reaching the phosphor screen, giving a significant improvement in writing rate (brightness), and improved sensitivity and spot size as well.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sz="3200" i="1" smtClean="0">
                <a:solidFill>
                  <a:srgbClr val="660033"/>
                </a:solidFill>
                <a:latin typeface="Forte" pitchFamily="66" charset="0"/>
              </a:rPr>
              <a:t>Color CRTs</a:t>
            </a:r>
            <a:br>
              <a:rPr lang="en-US" sz="3200" i="1" smtClean="0">
                <a:solidFill>
                  <a:srgbClr val="660033"/>
                </a:solidFill>
                <a:latin typeface="Forte" pitchFamily="66" charset="0"/>
              </a:rPr>
            </a:br>
            <a:endParaRPr lang="en-US" sz="3200" i="1" smtClean="0">
              <a:solidFill>
                <a:srgbClr val="660033"/>
              </a:solidFill>
              <a:latin typeface="Forte" pitchFamily="66" charset="0"/>
            </a:endParaRPr>
          </a:p>
        </p:txBody>
      </p:sp>
      <p:sp>
        <p:nvSpPr>
          <p:cNvPr id="10243" name="Rectangle 3"/>
          <p:cNvSpPr>
            <a:spLocks noGrp="1" noChangeArrowheads="1"/>
          </p:cNvSpPr>
          <p:nvPr>
            <p:ph type="body" idx="1"/>
          </p:nvPr>
        </p:nvSpPr>
        <p:spPr/>
        <p:txBody>
          <a:bodyPr/>
          <a:lstStyle/>
          <a:p>
            <a:pPr eaLnBrk="1" hangingPunct="1">
              <a:lnSpc>
                <a:spcPct val="80000"/>
              </a:lnSpc>
            </a:pPr>
            <a:r>
              <a:rPr lang="en-US" sz="2000" b="1" i="1" smtClean="0">
                <a:solidFill>
                  <a:srgbClr val="000000"/>
                </a:solidFill>
              </a:rPr>
              <a:t>Color tubes use three different phosphors which emit red, green, and blue light respectively. Color CRTs have three electron guns, one for each primary color, arranged either in a straight line or in a triangular configuration (the guns are usually constructed as a single unit). A grille or mask absorbs the electrons that would otherwise hit the wrong phosphor. A </a:t>
            </a:r>
            <a:r>
              <a:rPr lang="en-US" sz="2000" b="1" i="1" smtClean="0">
                <a:solidFill>
                  <a:srgbClr val="000000"/>
                </a:solidFill>
                <a:hlinkClick r:id="rId2" tooltip="Shadow mask"/>
              </a:rPr>
              <a:t>shadow mask</a:t>
            </a:r>
            <a:r>
              <a:rPr lang="en-US" sz="2000" b="1" i="1" smtClean="0">
                <a:solidFill>
                  <a:srgbClr val="000000"/>
                </a:solidFill>
              </a:rPr>
              <a:t> tube uses a metal plate with tiny holes, placed so that the electron beam only illuminates the correct phosphors on the face of the tube.  </a:t>
            </a:r>
          </a:p>
          <a:p>
            <a:pPr eaLnBrk="1" hangingPunct="1">
              <a:lnSpc>
                <a:spcPct val="80000"/>
              </a:lnSpc>
            </a:pPr>
            <a:endParaRPr lang="en-US" sz="2000" b="1" i="1" smtClean="0">
              <a:solidFill>
                <a:srgbClr val="000000"/>
              </a:solidFill>
            </a:endParaRPr>
          </a:p>
          <a:p>
            <a:pPr eaLnBrk="1" hangingPunct="1">
              <a:lnSpc>
                <a:spcPct val="80000"/>
              </a:lnSpc>
            </a:pPr>
            <a:r>
              <a:rPr lang="en-US" sz="2000" b="1" i="1" smtClean="0">
                <a:solidFill>
                  <a:srgbClr val="000000"/>
                </a:solidFill>
              </a:rPr>
              <a:t>The three beams in color CRTs would not strike the screen at the same point without convergence calibration. Instead, the set would need to be manually adjusted to converge the three color beams together to maintain color accuracy.</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AU" i="1" smtClean="0">
                <a:solidFill>
                  <a:srgbClr val="660033"/>
                </a:solidFill>
                <a:latin typeface="Forte" pitchFamily="66" charset="0"/>
              </a:rPr>
              <a:t>Advantages of CRT</a:t>
            </a:r>
            <a:endParaRPr lang="en-US" i="1" smtClean="0">
              <a:solidFill>
                <a:srgbClr val="660033"/>
              </a:solidFill>
              <a:latin typeface="Forte" pitchFamily="66" charset="0"/>
            </a:endParaRPr>
          </a:p>
        </p:txBody>
      </p:sp>
      <p:sp>
        <p:nvSpPr>
          <p:cNvPr id="11267" name="Rectangle 3"/>
          <p:cNvSpPr>
            <a:spLocks noGrp="1" noChangeArrowheads="1"/>
          </p:cNvSpPr>
          <p:nvPr>
            <p:ph type="body" idx="1"/>
          </p:nvPr>
        </p:nvSpPr>
        <p:spPr/>
        <p:txBody>
          <a:bodyPr/>
          <a:lstStyle/>
          <a:p>
            <a:pPr eaLnBrk="1" hangingPunct="1"/>
            <a:r>
              <a:rPr lang="en-AU" sz="2400" b="1" i="1" smtClean="0">
                <a:solidFill>
                  <a:srgbClr val="000000"/>
                </a:solidFill>
                <a:latin typeface="Times New Roman" pitchFamily="18" charset="0"/>
              </a:rPr>
              <a:t>The cathode rayed tube can easily increase the monitor’s brightness by reflecting the light.</a:t>
            </a:r>
          </a:p>
          <a:p>
            <a:pPr eaLnBrk="1" hangingPunct="1"/>
            <a:r>
              <a:rPr lang="en-AU" sz="2400" b="1" i="1" smtClean="0">
                <a:solidFill>
                  <a:srgbClr val="000000"/>
                </a:solidFill>
                <a:latin typeface="Times New Roman" pitchFamily="18" charset="0"/>
              </a:rPr>
              <a:t>They produce more colours</a:t>
            </a:r>
          </a:p>
          <a:p>
            <a:pPr eaLnBrk="1" hangingPunct="1"/>
            <a:r>
              <a:rPr lang="en-AU" sz="2400" b="1" i="1" smtClean="0">
                <a:solidFill>
                  <a:srgbClr val="000000"/>
                </a:solidFill>
                <a:latin typeface="Times New Roman" pitchFamily="18" charset="0"/>
              </a:rPr>
              <a:t>The Cathode Ray Tube monitors have lower price rate than the LCD display or Plasma display.</a:t>
            </a:r>
          </a:p>
          <a:p>
            <a:pPr eaLnBrk="1" hangingPunct="1"/>
            <a:r>
              <a:rPr lang="en-AU" sz="2400" b="1" i="1" smtClean="0">
                <a:solidFill>
                  <a:srgbClr val="000000"/>
                </a:solidFill>
                <a:latin typeface="Times New Roman" pitchFamily="18" charset="0"/>
              </a:rPr>
              <a:t> The quality of the image displayed on a Cathode Ray Tube is superior to the LCD and Plasma monitors.</a:t>
            </a:r>
          </a:p>
          <a:p>
            <a:pPr eaLnBrk="1" hangingPunct="1"/>
            <a:r>
              <a:rPr lang="en-AU" sz="2400" b="1" i="1" smtClean="0">
                <a:solidFill>
                  <a:srgbClr val="000000"/>
                </a:solidFill>
                <a:latin typeface="Times New Roman" pitchFamily="18" charset="0"/>
              </a:rPr>
              <a:t> The contrast features of the cathode ray tube monitor are considered highly excellent</a:t>
            </a:r>
            <a:r>
              <a:rPr lang="en-AU" sz="2400" smtClean="0"/>
              <a:t>.</a:t>
            </a:r>
          </a:p>
          <a:p>
            <a:pPr eaLnBrk="1" hangingPunct="1"/>
            <a:endParaRPr lang="en-US" sz="2400" smtClean="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7"/>
</p:tagLst>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112</TotalTime>
  <Words>457</Words>
  <Application>Microsoft Office PowerPoint</Application>
  <PresentationFormat>On-screen Show (4:3)</PresentationFormat>
  <Paragraphs>34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Wingdings</vt:lpstr>
      <vt:lpstr>Calibri</vt:lpstr>
      <vt:lpstr>Times New Roman</vt:lpstr>
      <vt:lpstr>Bodoni MT Black</vt:lpstr>
      <vt:lpstr>Forte</vt:lpstr>
      <vt:lpstr>Capsules</vt:lpstr>
      <vt:lpstr>CATHODE RAY TUBE</vt:lpstr>
      <vt:lpstr>What is cathode ray tube?</vt:lpstr>
      <vt:lpstr>  Basic Cathode Ray Tube</vt:lpstr>
      <vt:lpstr>Overview </vt:lpstr>
      <vt:lpstr>How CRTs work &amp; display?</vt:lpstr>
      <vt:lpstr>Phosphor persistence </vt:lpstr>
      <vt:lpstr>Micro channel plate </vt:lpstr>
      <vt:lpstr>Color CRTs </vt:lpstr>
      <vt:lpstr>Advantages of CRT</vt:lpstr>
      <vt:lpstr>Disadvantages of CRT</vt:lpstr>
      <vt:lpstr>CONCLUS1ON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CATHODE RAY TUBE</dc:title>
  <dc:creator>abcd</dc:creator>
  <cp:lastModifiedBy>Windows User</cp:lastModifiedBy>
  <cp:revision>5</cp:revision>
  <dcterms:created xsi:type="dcterms:W3CDTF">2010-02-03T18:03:23Z</dcterms:created>
  <dcterms:modified xsi:type="dcterms:W3CDTF">2018-07-27T08:01:42Z</dcterms:modified>
</cp:coreProperties>
</file>