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7" r:id="rId2"/>
    <p:sldId id="258" r:id="rId3"/>
    <p:sldId id="259" r:id="rId4"/>
    <p:sldId id="260" r:id="rId5"/>
    <p:sldId id="261" r:id="rId6"/>
    <p:sldId id="262" r:id="rId7"/>
    <p:sldId id="263" r:id="rId8"/>
    <p:sldId id="264" r:id="rId9"/>
    <p:sldId id="269" r:id="rId10"/>
    <p:sldId id="270" r:id="rId11"/>
    <p:sldId id="271"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12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DC159A-C6EF-446D-81C4-431A6F8FAB73}" type="datetimeFigureOut">
              <a:rPr lang="en-IN" smtClean="0"/>
              <a:pPr/>
              <a:t>11-04-2018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93CD10-C93E-41E5-8DB3-E70AE81711A5}" type="slidenum">
              <a:rPr lang="en-IN" smtClean="0"/>
              <a:pPr/>
              <a:t>‹#›</a:t>
            </a:fld>
            <a:endParaRPr lang="en-IN"/>
          </a:p>
        </p:txBody>
      </p:sp>
    </p:spTree>
    <p:extLst>
      <p:ext uri="{BB962C8B-B14F-4D97-AF65-F5344CB8AC3E}">
        <p14:creationId xmlns="" xmlns:p14="http://schemas.microsoft.com/office/powerpoint/2010/main" val="3298993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993CD10-C93E-41E5-8DB3-E70AE81711A5}" type="slidenum">
              <a:rPr lang="en-IN" smtClean="0"/>
              <a:pPr/>
              <a:t>5</a:t>
            </a:fld>
            <a:endParaRPr lang="en-IN"/>
          </a:p>
        </p:txBody>
      </p:sp>
    </p:spTree>
    <p:extLst>
      <p:ext uri="{BB962C8B-B14F-4D97-AF65-F5344CB8AC3E}">
        <p14:creationId xmlns="" xmlns:p14="http://schemas.microsoft.com/office/powerpoint/2010/main" val="2989462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4726BB-506A-4D93-A036-F3D80DCCEE38}" type="slidenum">
              <a:rPr lang="en-IN" smtClean="0"/>
              <a:pPr/>
              <a:t>‹#›</a:t>
            </a:fld>
            <a:endParaRPr lang="en-IN"/>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4726BB-506A-4D93-A036-F3D80DCCEE38}"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4726BB-506A-4D93-A036-F3D80DCCEE38}"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4726BB-506A-4D93-A036-F3D80DCCEE38}" type="slidenum">
              <a:rPr lang="en-IN" smtClean="0"/>
              <a:pPr/>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4726BB-506A-4D93-A036-F3D80DCCEE38}"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4726BB-506A-4D93-A036-F3D80DCCEE38}" type="slidenum">
              <a:rPr lang="en-IN" smtClean="0"/>
              <a:pPr/>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34726BB-506A-4D93-A036-F3D80DCCEE38}" type="slidenum">
              <a:rPr lang="en-IN" smtClean="0"/>
              <a:pPr/>
              <a:t>‹#›</a:t>
            </a:fld>
            <a:endParaRPr lang="en-IN"/>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34726BB-506A-4D93-A036-F3D80DCCEE38}"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34726BB-506A-4D93-A036-F3D80DCCEE38}"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4726BB-506A-4D93-A036-F3D80DCCEE38}"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C510C-B807-4336-BB2D-B8F9C9F72E0E}" type="datetimeFigureOut">
              <a:rPr lang="en-IN" smtClean="0"/>
              <a:pPr/>
              <a:t>11-04-2018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4726BB-506A-4D93-A036-F3D80DCCEE38}" type="slidenum">
              <a:rPr lang="en-IN" smtClean="0"/>
              <a:pPr/>
              <a:t>‹#›</a:t>
            </a:fld>
            <a:endParaRPr lang="en-IN"/>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C0C510C-B807-4336-BB2D-B8F9C9F72E0E}" type="datetimeFigureOut">
              <a:rPr lang="en-IN" smtClean="0"/>
              <a:pPr/>
              <a:t>11-04-2018</a:t>
            </a:fld>
            <a:endParaRPr lang="en-IN"/>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IN"/>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34726BB-506A-4D93-A036-F3D80DCCEE3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844824"/>
          </a:xfrm>
        </p:spPr>
        <p:txBody>
          <a:bodyPr/>
          <a:lstStyle/>
          <a:p>
            <a:pPr marL="0" indent="0">
              <a:buNone/>
            </a:pPr>
            <a:r>
              <a:rPr lang="en-IN" sz="3600" dirty="0" smtClean="0"/>
              <a:t>3-Phase Transformer Construction,  Principal,  Working, Operation Advantages Over 1-Phase Transformer</a:t>
            </a:r>
            <a:endParaRPr lang="en-IN" sz="3600" dirty="0"/>
          </a:p>
        </p:txBody>
      </p:sp>
      <p:sp>
        <p:nvSpPr>
          <p:cNvPr id="3" name="Content Placeholder 2"/>
          <p:cNvSpPr>
            <a:spLocks noGrp="1"/>
          </p:cNvSpPr>
          <p:nvPr>
            <p:ph sz="quarter" idx="13"/>
          </p:nvPr>
        </p:nvSpPr>
        <p:spPr>
          <a:xfrm>
            <a:off x="0" y="1916832"/>
            <a:ext cx="9144000" cy="4941168"/>
          </a:xfrm>
        </p:spPr>
        <p:txBody>
          <a:bodyPr>
            <a:normAutofit/>
          </a:bodyPr>
          <a:lstStyle/>
          <a:p>
            <a:endParaRPr lang="en-IN" sz="2800" dirty="0" smtClean="0"/>
          </a:p>
          <a:p>
            <a:r>
              <a:rPr lang="en-IN" sz="2800" dirty="0" smtClean="0"/>
              <a:t>Introduction</a:t>
            </a:r>
          </a:p>
          <a:p>
            <a:r>
              <a:rPr lang="en-IN" sz="2800" dirty="0" err="1" smtClean="0"/>
              <a:t>Advatages</a:t>
            </a:r>
            <a:endParaRPr lang="en-IN" sz="2800" dirty="0"/>
          </a:p>
          <a:p>
            <a:r>
              <a:rPr lang="en-IN" sz="2800" dirty="0" smtClean="0"/>
              <a:t>Construction</a:t>
            </a:r>
          </a:p>
          <a:p>
            <a:r>
              <a:rPr lang="en-IN" sz="2800" dirty="0" smtClean="0"/>
              <a:t>Principal</a:t>
            </a:r>
          </a:p>
          <a:p>
            <a:r>
              <a:rPr lang="en-IN" sz="2800" dirty="0" smtClean="0"/>
              <a:t>Working</a:t>
            </a:r>
          </a:p>
          <a:p>
            <a:endParaRPr lang="en-IN" sz="2800" dirty="0"/>
          </a:p>
        </p:txBody>
      </p:sp>
    </p:spTree>
    <p:extLst>
      <p:ext uri="{BB962C8B-B14F-4D97-AF65-F5344CB8AC3E}">
        <p14:creationId xmlns="" xmlns:p14="http://schemas.microsoft.com/office/powerpoint/2010/main" val="182076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txEl>
                                              <p:pRg st="1" end="1"/>
                                            </p:txEl>
                                          </p:spTgt>
                                        </p:tgtEl>
                                        <p:attrNameLst>
                                          <p:attrName>r</p:attrName>
                                        </p:attrNameLst>
                                      </p:cBhvr>
                                    </p:animRot>
                                    <p:animRot by="-240000">
                                      <p:cBhvr>
                                        <p:cTn id="12" dur="200" fill="hold">
                                          <p:stCondLst>
                                            <p:cond delay="200"/>
                                          </p:stCondLst>
                                        </p:cTn>
                                        <p:tgtEl>
                                          <p:spTgt spid="3">
                                            <p:txEl>
                                              <p:pRg st="1" end="1"/>
                                            </p:txEl>
                                          </p:spTgt>
                                        </p:tgtEl>
                                        <p:attrNameLst>
                                          <p:attrName>r</p:attrName>
                                        </p:attrNameLst>
                                      </p:cBhvr>
                                    </p:animRot>
                                    <p:animRot by="240000">
                                      <p:cBhvr>
                                        <p:cTn id="13" dur="200" fill="hold">
                                          <p:stCondLst>
                                            <p:cond delay="400"/>
                                          </p:stCondLst>
                                        </p:cTn>
                                        <p:tgtEl>
                                          <p:spTgt spid="3">
                                            <p:txEl>
                                              <p:pRg st="1" end="1"/>
                                            </p:txEl>
                                          </p:spTgt>
                                        </p:tgtEl>
                                        <p:attrNameLst>
                                          <p:attrName>r</p:attrName>
                                        </p:attrNameLst>
                                      </p:cBhvr>
                                    </p:animRot>
                                    <p:animRot by="-240000">
                                      <p:cBhvr>
                                        <p:cTn id="14" dur="200" fill="hold">
                                          <p:stCondLst>
                                            <p:cond delay="600"/>
                                          </p:stCondLst>
                                        </p:cTn>
                                        <p:tgtEl>
                                          <p:spTgt spid="3">
                                            <p:txEl>
                                              <p:pRg st="1" end="1"/>
                                            </p:txEl>
                                          </p:spTgt>
                                        </p:tgtEl>
                                        <p:attrNameLst>
                                          <p:attrName>r</p:attrName>
                                        </p:attrNameLst>
                                      </p:cBhvr>
                                    </p:animRot>
                                    <p:animRot by="120000">
                                      <p:cBhvr>
                                        <p:cTn id="15" dur="200" fill="hold">
                                          <p:stCondLst>
                                            <p:cond delay="800"/>
                                          </p:stCondLst>
                                        </p:cTn>
                                        <p:tgtEl>
                                          <p:spTgt spid="3">
                                            <p:txEl>
                                              <p:pRg st="1" end="1"/>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2" end="2"/>
                                            </p:txEl>
                                          </p:spTgt>
                                        </p:tgtEl>
                                        <p:attrNameLst>
                                          <p:attrName>r</p:attrName>
                                        </p:attrNameLst>
                                      </p:cBhvr>
                                    </p:animRot>
                                    <p:animRot by="-240000">
                                      <p:cBhvr>
                                        <p:cTn id="20" dur="200" fill="hold">
                                          <p:stCondLst>
                                            <p:cond delay="200"/>
                                          </p:stCondLst>
                                        </p:cTn>
                                        <p:tgtEl>
                                          <p:spTgt spid="3">
                                            <p:txEl>
                                              <p:pRg st="2" end="2"/>
                                            </p:txEl>
                                          </p:spTgt>
                                        </p:tgtEl>
                                        <p:attrNameLst>
                                          <p:attrName>r</p:attrName>
                                        </p:attrNameLst>
                                      </p:cBhvr>
                                    </p:animRot>
                                    <p:animRot by="240000">
                                      <p:cBhvr>
                                        <p:cTn id="21" dur="200" fill="hold">
                                          <p:stCondLst>
                                            <p:cond delay="400"/>
                                          </p:stCondLst>
                                        </p:cTn>
                                        <p:tgtEl>
                                          <p:spTgt spid="3">
                                            <p:txEl>
                                              <p:pRg st="2" end="2"/>
                                            </p:txEl>
                                          </p:spTgt>
                                        </p:tgtEl>
                                        <p:attrNameLst>
                                          <p:attrName>r</p:attrName>
                                        </p:attrNameLst>
                                      </p:cBhvr>
                                    </p:animRot>
                                    <p:animRot by="-240000">
                                      <p:cBhvr>
                                        <p:cTn id="22" dur="200" fill="hold">
                                          <p:stCondLst>
                                            <p:cond delay="600"/>
                                          </p:stCondLst>
                                        </p:cTn>
                                        <p:tgtEl>
                                          <p:spTgt spid="3">
                                            <p:txEl>
                                              <p:pRg st="2" end="2"/>
                                            </p:txEl>
                                          </p:spTgt>
                                        </p:tgtEl>
                                        <p:attrNameLst>
                                          <p:attrName>r</p:attrName>
                                        </p:attrNameLst>
                                      </p:cBhvr>
                                    </p:animRot>
                                    <p:animRot by="120000">
                                      <p:cBhvr>
                                        <p:cTn id="23" dur="200" fill="hold">
                                          <p:stCondLst>
                                            <p:cond delay="800"/>
                                          </p:stCondLst>
                                        </p:cTn>
                                        <p:tgtEl>
                                          <p:spTgt spid="3">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3" end="3"/>
                                            </p:txEl>
                                          </p:spTgt>
                                        </p:tgtEl>
                                        <p:attrNameLst>
                                          <p:attrName>r</p:attrName>
                                        </p:attrNameLst>
                                      </p:cBhvr>
                                    </p:animRot>
                                    <p:animRot by="-240000">
                                      <p:cBhvr>
                                        <p:cTn id="28" dur="200" fill="hold">
                                          <p:stCondLst>
                                            <p:cond delay="200"/>
                                          </p:stCondLst>
                                        </p:cTn>
                                        <p:tgtEl>
                                          <p:spTgt spid="3">
                                            <p:txEl>
                                              <p:pRg st="3" end="3"/>
                                            </p:txEl>
                                          </p:spTgt>
                                        </p:tgtEl>
                                        <p:attrNameLst>
                                          <p:attrName>r</p:attrName>
                                        </p:attrNameLst>
                                      </p:cBhvr>
                                    </p:animRot>
                                    <p:animRot by="240000">
                                      <p:cBhvr>
                                        <p:cTn id="29" dur="200" fill="hold">
                                          <p:stCondLst>
                                            <p:cond delay="400"/>
                                          </p:stCondLst>
                                        </p:cTn>
                                        <p:tgtEl>
                                          <p:spTgt spid="3">
                                            <p:txEl>
                                              <p:pRg st="3" end="3"/>
                                            </p:txEl>
                                          </p:spTgt>
                                        </p:tgtEl>
                                        <p:attrNameLst>
                                          <p:attrName>r</p:attrName>
                                        </p:attrNameLst>
                                      </p:cBhvr>
                                    </p:animRot>
                                    <p:animRot by="-240000">
                                      <p:cBhvr>
                                        <p:cTn id="30" dur="200" fill="hold">
                                          <p:stCondLst>
                                            <p:cond delay="600"/>
                                          </p:stCondLst>
                                        </p:cTn>
                                        <p:tgtEl>
                                          <p:spTgt spid="3">
                                            <p:txEl>
                                              <p:pRg st="3" end="3"/>
                                            </p:txEl>
                                          </p:spTgt>
                                        </p:tgtEl>
                                        <p:attrNameLst>
                                          <p:attrName>r</p:attrName>
                                        </p:attrNameLst>
                                      </p:cBhvr>
                                    </p:animRot>
                                    <p:animRot by="120000">
                                      <p:cBhvr>
                                        <p:cTn id="31" dur="200" fill="hold">
                                          <p:stCondLst>
                                            <p:cond delay="800"/>
                                          </p:stCondLst>
                                        </p:cTn>
                                        <p:tgtEl>
                                          <p:spTgt spid="3">
                                            <p:txEl>
                                              <p:pRg st="3" end="3"/>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grpId="0" nodeType="clickEffect">
                                  <p:stCondLst>
                                    <p:cond delay="0"/>
                                  </p:stCondLst>
                                  <p:childTnLst>
                                    <p:animRot by="120000">
                                      <p:cBhvr>
                                        <p:cTn id="35" dur="100" fill="hold">
                                          <p:stCondLst>
                                            <p:cond delay="0"/>
                                          </p:stCondLst>
                                        </p:cTn>
                                        <p:tgtEl>
                                          <p:spTgt spid="3">
                                            <p:txEl>
                                              <p:pRg st="4" end="4"/>
                                            </p:txEl>
                                          </p:spTgt>
                                        </p:tgtEl>
                                        <p:attrNameLst>
                                          <p:attrName>r</p:attrName>
                                        </p:attrNameLst>
                                      </p:cBhvr>
                                    </p:animRot>
                                    <p:animRot by="-240000">
                                      <p:cBhvr>
                                        <p:cTn id="36" dur="200" fill="hold">
                                          <p:stCondLst>
                                            <p:cond delay="200"/>
                                          </p:stCondLst>
                                        </p:cTn>
                                        <p:tgtEl>
                                          <p:spTgt spid="3">
                                            <p:txEl>
                                              <p:pRg st="4" end="4"/>
                                            </p:txEl>
                                          </p:spTgt>
                                        </p:tgtEl>
                                        <p:attrNameLst>
                                          <p:attrName>r</p:attrName>
                                        </p:attrNameLst>
                                      </p:cBhvr>
                                    </p:animRot>
                                    <p:animRot by="240000">
                                      <p:cBhvr>
                                        <p:cTn id="37" dur="200" fill="hold">
                                          <p:stCondLst>
                                            <p:cond delay="400"/>
                                          </p:stCondLst>
                                        </p:cTn>
                                        <p:tgtEl>
                                          <p:spTgt spid="3">
                                            <p:txEl>
                                              <p:pRg st="4" end="4"/>
                                            </p:txEl>
                                          </p:spTgt>
                                        </p:tgtEl>
                                        <p:attrNameLst>
                                          <p:attrName>r</p:attrName>
                                        </p:attrNameLst>
                                      </p:cBhvr>
                                    </p:animRot>
                                    <p:animRot by="-240000">
                                      <p:cBhvr>
                                        <p:cTn id="38" dur="200" fill="hold">
                                          <p:stCondLst>
                                            <p:cond delay="600"/>
                                          </p:stCondLst>
                                        </p:cTn>
                                        <p:tgtEl>
                                          <p:spTgt spid="3">
                                            <p:txEl>
                                              <p:pRg st="4" end="4"/>
                                            </p:txEl>
                                          </p:spTgt>
                                        </p:tgtEl>
                                        <p:attrNameLst>
                                          <p:attrName>r</p:attrName>
                                        </p:attrNameLst>
                                      </p:cBhvr>
                                    </p:animRot>
                                    <p:animRot by="120000">
                                      <p:cBhvr>
                                        <p:cTn id="39" dur="200" fill="hold">
                                          <p:stCondLst>
                                            <p:cond delay="800"/>
                                          </p:stCondLst>
                                        </p:cTn>
                                        <p:tgtEl>
                                          <p:spTgt spid="3">
                                            <p:txEl>
                                              <p:pRg st="4" end="4"/>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grpId="0" nodeType="clickEffect">
                                  <p:stCondLst>
                                    <p:cond delay="0"/>
                                  </p:stCondLst>
                                  <p:childTnLst>
                                    <p:animRot by="120000">
                                      <p:cBhvr>
                                        <p:cTn id="43" dur="100" fill="hold">
                                          <p:stCondLst>
                                            <p:cond delay="0"/>
                                          </p:stCondLst>
                                        </p:cTn>
                                        <p:tgtEl>
                                          <p:spTgt spid="3">
                                            <p:txEl>
                                              <p:pRg st="5" end="5"/>
                                            </p:txEl>
                                          </p:spTgt>
                                        </p:tgtEl>
                                        <p:attrNameLst>
                                          <p:attrName>r</p:attrName>
                                        </p:attrNameLst>
                                      </p:cBhvr>
                                    </p:animRot>
                                    <p:animRot by="-240000">
                                      <p:cBhvr>
                                        <p:cTn id="44" dur="200" fill="hold">
                                          <p:stCondLst>
                                            <p:cond delay="200"/>
                                          </p:stCondLst>
                                        </p:cTn>
                                        <p:tgtEl>
                                          <p:spTgt spid="3">
                                            <p:txEl>
                                              <p:pRg st="5" end="5"/>
                                            </p:txEl>
                                          </p:spTgt>
                                        </p:tgtEl>
                                        <p:attrNameLst>
                                          <p:attrName>r</p:attrName>
                                        </p:attrNameLst>
                                      </p:cBhvr>
                                    </p:animRot>
                                    <p:animRot by="240000">
                                      <p:cBhvr>
                                        <p:cTn id="45" dur="200" fill="hold">
                                          <p:stCondLst>
                                            <p:cond delay="400"/>
                                          </p:stCondLst>
                                        </p:cTn>
                                        <p:tgtEl>
                                          <p:spTgt spid="3">
                                            <p:txEl>
                                              <p:pRg st="5" end="5"/>
                                            </p:txEl>
                                          </p:spTgt>
                                        </p:tgtEl>
                                        <p:attrNameLst>
                                          <p:attrName>r</p:attrName>
                                        </p:attrNameLst>
                                      </p:cBhvr>
                                    </p:animRot>
                                    <p:animRot by="-240000">
                                      <p:cBhvr>
                                        <p:cTn id="46" dur="200" fill="hold">
                                          <p:stCondLst>
                                            <p:cond delay="600"/>
                                          </p:stCondLst>
                                        </p:cTn>
                                        <p:tgtEl>
                                          <p:spTgt spid="3">
                                            <p:txEl>
                                              <p:pRg st="5" end="5"/>
                                            </p:txEl>
                                          </p:spTgt>
                                        </p:tgtEl>
                                        <p:attrNameLst>
                                          <p:attrName>r</p:attrName>
                                        </p:attrNameLst>
                                      </p:cBhvr>
                                    </p:animRot>
                                    <p:animRot by="120000">
                                      <p:cBhvr>
                                        <p:cTn id="47" dur="200" fill="hold">
                                          <p:stCondLst>
                                            <p:cond delay="800"/>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d.gif"/>
          <p:cNvPicPr>
            <a:picLocks noGrp="1" noChangeAspect="1"/>
          </p:cNvPicPr>
          <p:nvPr>
            <p:ph sz="quarter" idx="13"/>
          </p:nvPr>
        </p:nvPicPr>
        <p:blipFill>
          <a:blip r:embed="rId2"/>
          <a:stretch>
            <a:fillRect/>
          </a:stretch>
        </p:blipFill>
        <p:spPr>
          <a:xfrm>
            <a:off x="611560" y="404664"/>
            <a:ext cx="7920880" cy="6048672"/>
          </a:xfrm>
        </p:spPr>
      </p:pic>
    </p:spTree>
    <p:extLst>
      <p:ext uri="{BB962C8B-B14F-4D97-AF65-F5344CB8AC3E}">
        <p14:creationId xmlns="" xmlns:p14="http://schemas.microsoft.com/office/powerpoint/2010/main" val="1111218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reePhaseSchemes.jpg"/>
          <p:cNvPicPr>
            <a:picLocks noGrp="1" noChangeAspect="1"/>
          </p:cNvPicPr>
          <p:nvPr>
            <p:ph sz="quarter" idx="13"/>
          </p:nvPr>
        </p:nvPicPr>
        <p:blipFill>
          <a:blip r:embed="rId2"/>
          <a:stretch>
            <a:fillRect/>
          </a:stretch>
        </p:blipFill>
        <p:spPr>
          <a:xfrm>
            <a:off x="179512" y="188640"/>
            <a:ext cx="8784976" cy="6418824"/>
          </a:xfrm>
        </p:spPr>
      </p:pic>
    </p:spTree>
    <p:extLst>
      <p:ext uri="{BB962C8B-B14F-4D97-AF65-F5344CB8AC3E}">
        <p14:creationId xmlns="" xmlns:p14="http://schemas.microsoft.com/office/powerpoint/2010/main" val="104929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15935" cy="1944216"/>
          </a:xfrm>
        </p:spPr>
        <p:txBody>
          <a:bodyPr/>
          <a:lstStyle/>
          <a:p>
            <a:r>
              <a:rPr lang="en-IN" dirty="0" smtClean="0"/>
              <a:t>Parallel Operation of Three Phase Transformer</a:t>
            </a:r>
            <a:endParaRPr lang="en-IN" dirty="0"/>
          </a:p>
        </p:txBody>
      </p:sp>
      <p:sp>
        <p:nvSpPr>
          <p:cNvPr id="3" name="Content Placeholder 2"/>
          <p:cNvSpPr>
            <a:spLocks noGrp="1"/>
          </p:cNvSpPr>
          <p:nvPr>
            <p:ph sz="quarter" idx="13"/>
          </p:nvPr>
        </p:nvSpPr>
        <p:spPr>
          <a:xfrm>
            <a:off x="107504" y="1844824"/>
            <a:ext cx="8856984" cy="4914880"/>
          </a:xfrm>
        </p:spPr>
        <p:txBody>
          <a:bodyPr>
            <a:normAutofit/>
          </a:bodyPr>
          <a:lstStyle/>
          <a:p>
            <a:endParaRPr lang="en-IN" sz="2800" dirty="0" smtClean="0"/>
          </a:p>
          <a:p>
            <a:r>
              <a:rPr lang="en-IN" sz="2800" dirty="0" smtClean="0"/>
              <a:t>The transformers are connected in parallel when load on one of the transformers is more then it capacity</a:t>
            </a:r>
          </a:p>
          <a:p>
            <a:endParaRPr lang="en-IN" sz="2800" dirty="0"/>
          </a:p>
          <a:p>
            <a:pPr marL="45720" indent="0">
              <a:buNone/>
            </a:pPr>
            <a:endParaRPr lang="en-IN" sz="2800" dirty="0" smtClean="0"/>
          </a:p>
          <a:p>
            <a:r>
              <a:rPr lang="en-IN" sz="2800" dirty="0" smtClean="0"/>
              <a:t>The reliability is increased with parallel operation than to have single larger unit.</a:t>
            </a:r>
            <a:endParaRPr lang="en-IN" sz="2800" dirty="0"/>
          </a:p>
        </p:txBody>
      </p:sp>
    </p:spTree>
    <p:extLst>
      <p:ext uri="{BB962C8B-B14F-4D97-AF65-F5344CB8AC3E}">
        <p14:creationId xmlns="" xmlns:p14="http://schemas.microsoft.com/office/powerpoint/2010/main" val="285339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7504" y="188640"/>
            <a:ext cx="8928992" cy="6552728"/>
          </a:xfrm>
        </p:spPr>
        <p:txBody>
          <a:bodyPr>
            <a:normAutofit/>
          </a:bodyPr>
          <a:lstStyle/>
          <a:p>
            <a:endParaRPr lang="en-IN" sz="2800" dirty="0" smtClean="0"/>
          </a:p>
          <a:p>
            <a:r>
              <a:rPr lang="en-IN" sz="2800" dirty="0" smtClean="0"/>
              <a:t>The Transformers connected in parallel must have same polarity so that the resultant voltage around the local loop is zero. With improper polarities there are chances of dead short circuit.</a:t>
            </a:r>
          </a:p>
          <a:p>
            <a:endParaRPr lang="en-IN" sz="2800" dirty="0"/>
          </a:p>
          <a:p>
            <a:endParaRPr lang="en-IN" sz="2800" dirty="0" smtClean="0"/>
          </a:p>
          <a:p>
            <a:r>
              <a:rPr lang="en-IN" sz="2800" dirty="0" smtClean="0"/>
              <a:t>The relative phase displacements on the secondary sides of the three phase transformers  to be connected in parallel must be zero. The transformers with same phase group can be connected in parallel</a:t>
            </a:r>
          </a:p>
        </p:txBody>
      </p:sp>
    </p:spTree>
    <p:extLst>
      <p:ext uri="{BB962C8B-B14F-4D97-AF65-F5344CB8AC3E}">
        <p14:creationId xmlns="" xmlns:p14="http://schemas.microsoft.com/office/powerpoint/2010/main" val="40029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7504" y="731520"/>
            <a:ext cx="8928992" cy="6009848"/>
          </a:xfrm>
        </p:spPr>
        <p:txBody>
          <a:bodyPr>
            <a:normAutofit/>
          </a:bodyPr>
          <a:lstStyle/>
          <a:p>
            <a:endParaRPr lang="en-IN" sz="2800" dirty="0" smtClean="0"/>
          </a:p>
          <a:p>
            <a:r>
              <a:rPr lang="en-IN" sz="2800" dirty="0" smtClean="0"/>
              <a:t>As the phase shift between the secondary voltages of a star/delta and delta/star transformers is 30°, They cannot be connected in parallel.</a:t>
            </a:r>
          </a:p>
          <a:p>
            <a:endParaRPr lang="en-IN" sz="2800" dirty="0"/>
          </a:p>
          <a:p>
            <a:endParaRPr lang="en-IN" sz="2800" dirty="0" smtClean="0"/>
          </a:p>
          <a:p>
            <a:endParaRPr lang="en-IN" sz="2800" dirty="0"/>
          </a:p>
          <a:p>
            <a:r>
              <a:rPr lang="en-IN" sz="2800" dirty="0" smtClean="0"/>
              <a:t>But transformers with +30° and -30° phase shift can be connected in parallel by reversing phase sequence of one of them </a:t>
            </a:r>
            <a:endParaRPr lang="en-IN" sz="2800" dirty="0"/>
          </a:p>
        </p:txBody>
      </p:sp>
    </p:spTree>
    <p:extLst>
      <p:ext uri="{BB962C8B-B14F-4D97-AF65-F5344CB8AC3E}">
        <p14:creationId xmlns="" xmlns:p14="http://schemas.microsoft.com/office/powerpoint/2010/main" val="256711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3">
                                            <p:txEl>
                                              <p:pRg st="1" end="1"/>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grpId="0" nodeType="clickEffect">
                                  <p:stCondLst>
                                    <p:cond delay="0"/>
                                  </p:stCondLst>
                                  <p:iterate type="lt">
                                    <p:tmPct val="4000"/>
                                  </p:iterate>
                                  <p:childTnLst>
                                    <p:set>
                                      <p:cBhvr override="childStyle">
                                        <p:cTn id="10" dur="500" fill="hold"/>
                                        <p:tgtEl>
                                          <p:spTgt spid="3">
                                            <p:txEl>
                                              <p:pRg st="5" end="5"/>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7504" y="731520"/>
            <a:ext cx="8928992" cy="5937840"/>
          </a:xfrm>
        </p:spPr>
        <p:txBody>
          <a:bodyPr>
            <a:normAutofit/>
          </a:bodyPr>
          <a:lstStyle/>
          <a:p>
            <a:endParaRPr lang="en-IN" sz="2800" dirty="0" smtClean="0"/>
          </a:p>
          <a:p>
            <a:r>
              <a:rPr lang="en-IN" sz="2800" dirty="0" smtClean="0"/>
              <a:t>The voltage ratio of the two transformers must be same. This prevents no load circulating current when the transformers are in parallel on primary and secondary sides.</a:t>
            </a:r>
          </a:p>
          <a:p>
            <a:endParaRPr lang="en-IN" sz="2800" dirty="0"/>
          </a:p>
          <a:p>
            <a:endParaRPr lang="en-IN" sz="2800" dirty="0" smtClean="0"/>
          </a:p>
          <a:p>
            <a:r>
              <a:rPr lang="en-IN" sz="2800" dirty="0" smtClean="0"/>
              <a:t>As the leakage impedance is less, with a small voltage difference no load circulating current is high resulting in large I2R losses.</a:t>
            </a:r>
          </a:p>
          <a:p>
            <a:endParaRPr lang="en-IN" sz="2800" dirty="0"/>
          </a:p>
          <a:p>
            <a:endParaRPr lang="en-IN" sz="2800" dirty="0" smtClean="0"/>
          </a:p>
          <a:p>
            <a:endParaRPr lang="en-IN" sz="2800" dirty="0" smtClean="0"/>
          </a:p>
          <a:p>
            <a:endParaRPr lang="en-IN" sz="2800" dirty="0"/>
          </a:p>
        </p:txBody>
      </p:sp>
    </p:spTree>
    <p:extLst>
      <p:ext uri="{BB962C8B-B14F-4D97-AF65-F5344CB8AC3E}">
        <p14:creationId xmlns="" xmlns:p14="http://schemas.microsoft.com/office/powerpoint/2010/main" val="218591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144000" cy="1143000"/>
          </a:xfrm>
        </p:spPr>
        <p:txBody>
          <a:bodyPr/>
          <a:lstStyle/>
          <a:p>
            <a:r>
              <a:rPr lang="en-IN" dirty="0" smtClean="0"/>
              <a:t>Introduction</a:t>
            </a:r>
            <a:endParaRPr lang="en-IN" dirty="0"/>
          </a:p>
        </p:txBody>
      </p:sp>
      <p:sp>
        <p:nvSpPr>
          <p:cNvPr id="3" name="Content Placeholder 2"/>
          <p:cNvSpPr>
            <a:spLocks noGrp="1"/>
          </p:cNvSpPr>
          <p:nvPr>
            <p:ph sz="quarter" idx="13"/>
          </p:nvPr>
        </p:nvSpPr>
        <p:spPr>
          <a:xfrm>
            <a:off x="0" y="1916832"/>
            <a:ext cx="9144000" cy="4410824"/>
          </a:xfrm>
        </p:spPr>
        <p:txBody>
          <a:bodyPr>
            <a:normAutofit/>
          </a:bodyPr>
          <a:lstStyle/>
          <a:p>
            <a:r>
              <a:rPr lang="en-IN" sz="2800" dirty="0" smtClean="0"/>
              <a:t>The generation  of an electrical power is usually three phase  and at higher voltages like 13.2 KV, 22 KV or some what higher, Similarly transmission of an electrical power is also at very high voltages like 110 KV, 132 KV, 400 KV. To step up the generated voltages for transmission purposes it is necessary to have three phase transformers.  </a:t>
            </a:r>
            <a:endParaRPr lang="en-IN" sz="2800" dirty="0"/>
          </a:p>
        </p:txBody>
      </p:sp>
    </p:spTree>
    <p:extLst>
      <p:ext uri="{BB962C8B-B14F-4D97-AF65-F5344CB8AC3E}">
        <p14:creationId xmlns="" xmlns:p14="http://schemas.microsoft.com/office/powerpoint/2010/main" val="9889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2"/>
                                        </p:tgtEl>
                                        <p:attrNameLst>
                                          <p:attrName>style.opacity</p:attrName>
                                        </p:attrNameLst>
                                      </p:cBhvr>
                                      <p:to>
                                        <p:strVal val="0.5"/>
                                      </p:to>
                                    </p:set>
                                    <p:animEffect filter="image" prLst="opacity: 0.5">
                                      <p:cBhvr rctx="IE">
                                        <p:cTn id="7" dur="indefinite"/>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6632"/>
            <a:ext cx="9144000" cy="1143000"/>
          </a:xfrm>
        </p:spPr>
        <p:txBody>
          <a:bodyPr/>
          <a:lstStyle/>
          <a:p>
            <a:r>
              <a:rPr lang="en-IN" dirty="0" smtClean="0"/>
              <a:t>Advantages</a:t>
            </a:r>
            <a:endParaRPr lang="en-IN" dirty="0"/>
          </a:p>
        </p:txBody>
      </p:sp>
      <p:sp>
        <p:nvSpPr>
          <p:cNvPr id="3" name="Content Placeholder 2"/>
          <p:cNvSpPr>
            <a:spLocks noGrp="1"/>
          </p:cNvSpPr>
          <p:nvPr>
            <p:ph sz="quarter" idx="13"/>
          </p:nvPr>
        </p:nvSpPr>
        <p:spPr>
          <a:xfrm>
            <a:off x="0" y="1556792"/>
            <a:ext cx="9144000" cy="5301208"/>
          </a:xfrm>
        </p:spPr>
        <p:txBody>
          <a:bodyPr>
            <a:normAutofit/>
          </a:bodyPr>
          <a:lstStyle/>
          <a:p>
            <a:r>
              <a:rPr lang="en-IN" sz="2800" dirty="0" smtClean="0"/>
              <a:t>Less space </a:t>
            </a:r>
          </a:p>
          <a:p>
            <a:r>
              <a:rPr lang="en-IN" sz="2800" dirty="0" smtClean="0"/>
              <a:t>Weight Less</a:t>
            </a:r>
          </a:p>
          <a:p>
            <a:r>
              <a:rPr lang="en-IN" sz="2800" dirty="0" smtClean="0"/>
              <a:t>Cost is Less</a:t>
            </a:r>
          </a:p>
          <a:p>
            <a:r>
              <a:rPr lang="en-IN" sz="2800" dirty="0" smtClean="0"/>
              <a:t>Transported easily</a:t>
            </a:r>
          </a:p>
          <a:p>
            <a:r>
              <a:rPr lang="en-IN" sz="2800" dirty="0" smtClean="0"/>
              <a:t>Core will be smaller size</a:t>
            </a:r>
          </a:p>
          <a:p>
            <a:r>
              <a:rPr lang="en-IN" sz="2800" dirty="0" smtClean="0"/>
              <a:t>More efficient</a:t>
            </a:r>
          </a:p>
          <a:p>
            <a:r>
              <a:rPr lang="en-IN" sz="2800" dirty="0" smtClean="0"/>
              <a:t>Structure, switchgear and installation of single three phase unit is simpler </a:t>
            </a:r>
            <a:endParaRPr lang="en-IN" sz="2800" dirty="0"/>
          </a:p>
        </p:txBody>
      </p:sp>
    </p:spTree>
    <p:extLst>
      <p:ext uri="{BB962C8B-B14F-4D97-AF65-F5344CB8AC3E}">
        <p14:creationId xmlns="" xmlns:p14="http://schemas.microsoft.com/office/powerpoint/2010/main" val="26945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additive="base">
                                        <p:cTn id="4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additive="base">
                                        <p:cTn id="4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additive="base">
                                        <p:cTn id="5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additive="base">
                                        <p:cTn id="6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5" y="332657"/>
            <a:ext cx="9036496" cy="1152128"/>
          </a:xfrm>
        </p:spPr>
        <p:txBody>
          <a:bodyPr/>
          <a:lstStyle/>
          <a:p>
            <a:r>
              <a:rPr lang="en-IN" dirty="0" smtClean="0"/>
              <a:t>Principal of Operation </a:t>
            </a:r>
            <a:endParaRPr lang="en-IN" dirty="0"/>
          </a:p>
        </p:txBody>
      </p:sp>
      <p:pic>
        <p:nvPicPr>
          <p:cNvPr id="6" name="Content Placeholder 3" descr="3tm.gif"/>
          <p:cNvPicPr>
            <a:picLocks noGrp="1" noChangeAspect="1"/>
          </p:cNvPicPr>
          <p:nvPr>
            <p:ph sz="quarter" idx="13"/>
          </p:nvPr>
        </p:nvPicPr>
        <p:blipFill>
          <a:blip r:embed="rId2"/>
          <a:stretch>
            <a:fillRect/>
          </a:stretch>
        </p:blipFill>
        <p:spPr>
          <a:xfrm>
            <a:off x="395536" y="1268760"/>
            <a:ext cx="7992888" cy="5184576"/>
          </a:xfrm>
        </p:spPr>
      </p:pic>
    </p:spTree>
    <p:extLst>
      <p:ext uri="{BB962C8B-B14F-4D97-AF65-F5344CB8AC3E}">
        <p14:creationId xmlns="" xmlns:p14="http://schemas.microsoft.com/office/powerpoint/2010/main" val="346649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7504" y="0"/>
            <a:ext cx="9036496" cy="6858000"/>
          </a:xfrm>
        </p:spPr>
        <p:txBody>
          <a:bodyPr>
            <a:normAutofit/>
          </a:bodyPr>
          <a:lstStyle/>
          <a:p>
            <a:endParaRPr lang="en-IN" sz="2800" dirty="0" smtClean="0"/>
          </a:p>
          <a:p>
            <a:r>
              <a:rPr lang="en-IN" sz="2800" dirty="0" smtClean="0"/>
              <a:t>The three cores are arrange at 120° from each other. Only primary windings are shown on the cores for simplicity.</a:t>
            </a:r>
          </a:p>
          <a:p>
            <a:endParaRPr lang="en-IN" sz="2800" dirty="0"/>
          </a:p>
          <a:p>
            <a:pPr marL="45720" indent="0">
              <a:buNone/>
            </a:pPr>
            <a:r>
              <a:rPr lang="en-IN" sz="2800" dirty="0" smtClean="0"/>
              <a:t> </a:t>
            </a:r>
          </a:p>
          <a:p>
            <a:r>
              <a:rPr lang="en-IN" sz="2800" dirty="0" smtClean="0"/>
              <a:t>The primaries are connected to the three phase supply.</a:t>
            </a:r>
          </a:p>
          <a:p>
            <a:endParaRPr lang="en-IN" sz="2800" dirty="0"/>
          </a:p>
          <a:p>
            <a:r>
              <a:rPr lang="en-IN" sz="2800" dirty="0" smtClean="0"/>
              <a:t>The three fluxes is also zero at any instant.</a:t>
            </a:r>
            <a:endParaRPr lang="en-IN" sz="2800" dirty="0"/>
          </a:p>
        </p:txBody>
      </p:sp>
    </p:spTree>
    <p:extLst>
      <p:ext uri="{BB962C8B-B14F-4D97-AF65-F5344CB8AC3E}">
        <p14:creationId xmlns="" xmlns:p14="http://schemas.microsoft.com/office/powerpoint/2010/main" val="224063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3">
                                            <p:txEl>
                                              <p:pRg st="1" end="1"/>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3">
                                            <p:txEl>
                                              <p:pRg st="3" end="3"/>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grpId="0" nodeType="clickEffect">
                                  <p:stCondLst>
                                    <p:cond delay="0"/>
                                  </p:stCondLst>
                                  <p:iterate type="lt">
                                    <p:tmAbs val="25"/>
                                  </p:iterate>
                                  <p:childTnLst>
                                    <p:set>
                                      <p:cBhvr override="childStyle">
                                        <p:cTn id="14" dur="indefinite"/>
                                        <p:tgtEl>
                                          <p:spTgt spid="3">
                                            <p:txEl>
                                              <p:pRg st="4" end="4"/>
                                            </p:txEl>
                                          </p:spTgt>
                                        </p:tgtEl>
                                        <p:attrNameLst>
                                          <p:attrName>style.fontWeight</p:attrName>
                                        </p:attrNameLst>
                                      </p:cBhvr>
                                      <p:to>
                                        <p:strVal val="bold"/>
                                      </p:to>
                                    </p:set>
                                  </p:childTnLst>
                                </p:cTn>
                              </p:par>
                            </p:childTnLst>
                          </p:cTn>
                        </p:par>
                      </p:childTnLst>
                    </p:cTn>
                  </p:par>
                  <p:par>
                    <p:cTn id="15" fill="hold">
                      <p:stCondLst>
                        <p:cond delay="indefinite"/>
                      </p:stCondLst>
                      <p:childTnLst>
                        <p:par>
                          <p:cTn id="16" fill="hold">
                            <p:stCondLst>
                              <p:cond delay="0"/>
                            </p:stCondLst>
                            <p:childTnLst>
                              <p:par>
                                <p:cTn id="17" presetID="15" presetClass="emph" presetSubtype="0" grpId="0" nodeType="clickEffect">
                                  <p:stCondLst>
                                    <p:cond delay="0"/>
                                  </p:stCondLst>
                                  <p:iterate type="lt">
                                    <p:tmAbs val="25"/>
                                  </p:iterate>
                                  <p:childTnLst>
                                    <p:set>
                                      <p:cBhvr override="childStyle">
                                        <p:cTn id="18" dur="indefinite"/>
                                        <p:tgtEl>
                                          <p:spTgt spid="3">
                                            <p:txEl>
                                              <p:pRg st="6" end="6"/>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731520"/>
            <a:ext cx="9144000" cy="6126480"/>
          </a:xfrm>
        </p:spPr>
        <p:txBody>
          <a:bodyPr>
            <a:normAutofit/>
          </a:bodyPr>
          <a:lstStyle/>
          <a:p>
            <a:r>
              <a:rPr lang="en-IN" sz="2800" dirty="0" smtClean="0"/>
              <a:t>Hence the centre  leg does not carry any flux.</a:t>
            </a:r>
          </a:p>
          <a:p>
            <a:pPr marL="45720" indent="0">
              <a:buNone/>
            </a:pPr>
            <a:endParaRPr lang="en-IN" sz="2800" dirty="0" smtClean="0"/>
          </a:p>
          <a:p>
            <a:r>
              <a:rPr lang="en-IN" sz="2800" dirty="0" smtClean="0"/>
              <a:t>So if centre leg is removed, any two legs provide the return path for the current and hence the flux in the third leg.</a:t>
            </a:r>
          </a:p>
          <a:p>
            <a:pPr marL="45720" indent="0">
              <a:buNone/>
            </a:pPr>
            <a:endParaRPr lang="en-IN" sz="2800" dirty="0" smtClean="0"/>
          </a:p>
          <a:p>
            <a:r>
              <a:rPr lang="en-IN" sz="2800" dirty="0" smtClean="0"/>
              <a:t>This is the general principal used in the design of three phase core type transformers.</a:t>
            </a:r>
            <a:endParaRPr lang="en-IN" sz="2800" dirty="0"/>
          </a:p>
        </p:txBody>
      </p:sp>
    </p:spTree>
    <p:extLst>
      <p:ext uri="{BB962C8B-B14F-4D97-AF65-F5344CB8AC3E}">
        <p14:creationId xmlns="" xmlns:p14="http://schemas.microsoft.com/office/powerpoint/2010/main" val="59230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122"/>
            <a:ext cx="9144000" cy="1697685"/>
          </a:xfrm>
        </p:spPr>
        <p:txBody>
          <a:bodyPr/>
          <a:lstStyle/>
          <a:p>
            <a:r>
              <a:rPr lang="en-IN" dirty="0" smtClean="0"/>
              <a:t>Three Phase Transformer Connection</a:t>
            </a:r>
            <a:endParaRPr lang="en-IN" dirty="0"/>
          </a:p>
        </p:txBody>
      </p:sp>
      <p:sp>
        <p:nvSpPr>
          <p:cNvPr id="3" name="Content Placeholder 2"/>
          <p:cNvSpPr>
            <a:spLocks noGrp="1"/>
          </p:cNvSpPr>
          <p:nvPr>
            <p:ph sz="quarter" idx="13"/>
          </p:nvPr>
        </p:nvSpPr>
        <p:spPr>
          <a:xfrm>
            <a:off x="0" y="1628800"/>
            <a:ext cx="9144000" cy="5229200"/>
          </a:xfrm>
        </p:spPr>
        <p:txBody>
          <a:bodyPr>
            <a:normAutofit/>
          </a:bodyPr>
          <a:lstStyle/>
          <a:p>
            <a:endParaRPr lang="en-IN" sz="2800" dirty="0" smtClean="0"/>
          </a:p>
          <a:p>
            <a:r>
              <a:rPr lang="en-IN" sz="2800" dirty="0" smtClean="0"/>
              <a:t>The primary and secondary winding of three phase transformers as three phase winding can be connected in different ways such as in star or in delta. With suitable connection the voltage can be raised or lowered. </a:t>
            </a:r>
          </a:p>
          <a:p>
            <a:pPr>
              <a:buNone/>
            </a:pPr>
            <a:endParaRPr lang="en-IN" sz="2800" dirty="0"/>
          </a:p>
          <a:p>
            <a:endParaRPr lang="en-IN" sz="2800" dirty="0" smtClean="0"/>
          </a:p>
          <a:p>
            <a:r>
              <a:rPr lang="en-IN" sz="2800" dirty="0" smtClean="0"/>
              <a:t>In this section some commonly used connections for three phase transformers are discussed.</a:t>
            </a:r>
            <a:endParaRPr lang="en-IN" sz="2800" dirty="0"/>
          </a:p>
        </p:txBody>
      </p:sp>
    </p:spTree>
    <p:extLst>
      <p:ext uri="{BB962C8B-B14F-4D97-AF65-F5344CB8AC3E}">
        <p14:creationId xmlns="" xmlns:p14="http://schemas.microsoft.com/office/powerpoint/2010/main" val="284842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0" nodeType="clickEffect">
                                  <p:stCondLst>
                                    <p:cond delay="0"/>
                                  </p:stCondLst>
                                  <p:childTnLst>
                                    <p:animClr clrSpc="rgb" dir="cw">
                                      <p:cBhvr override="childStyle">
                                        <p:cTn id="13" dur="250" autoRev="1" fill="remove"/>
                                        <p:tgtEl>
                                          <p:spTgt spid="3">
                                            <p:txEl>
                                              <p:pRg st="1" end="1"/>
                                            </p:txEl>
                                          </p:spTgt>
                                        </p:tgtEl>
                                        <p:attrNameLst>
                                          <p:attrName>style.color</p:attrName>
                                        </p:attrNameLst>
                                      </p:cBhvr>
                                      <p:to>
                                        <a:schemeClr val="bg1"/>
                                      </p:to>
                                    </p:animClr>
                                    <p:animClr clrSpc="rgb" dir="cw">
                                      <p:cBhvr>
                                        <p:cTn id="14" dur="250" autoRev="1" fill="remove"/>
                                        <p:tgtEl>
                                          <p:spTgt spid="3">
                                            <p:txEl>
                                              <p:pRg st="1" end="1"/>
                                            </p:txEl>
                                          </p:spTgt>
                                        </p:tgtEl>
                                        <p:attrNameLst>
                                          <p:attrName>fillcolor</p:attrName>
                                        </p:attrNameLst>
                                      </p:cBhvr>
                                      <p:to>
                                        <a:schemeClr val="bg1"/>
                                      </p:to>
                                    </p:animClr>
                                    <p:set>
                                      <p:cBhvr>
                                        <p:cTn id="15" dur="250" autoRev="1" fill="remove"/>
                                        <p:tgtEl>
                                          <p:spTgt spid="3">
                                            <p:txEl>
                                              <p:pRg st="1" end="1"/>
                                            </p:txEl>
                                          </p:spTgt>
                                        </p:tgtEl>
                                        <p:attrNameLst>
                                          <p:attrName>fill.type</p:attrName>
                                        </p:attrNameLst>
                                      </p:cBhvr>
                                      <p:to>
                                        <p:strVal val="solid"/>
                                      </p:to>
                                    </p:set>
                                    <p:set>
                                      <p:cBhvr>
                                        <p:cTn id="16" dur="250" autoRev="1" fill="remove"/>
                                        <p:tgtEl>
                                          <p:spTgt spid="3">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mph" presetSubtype="0" fill="remove" grpId="0" nodeType="clickEffect">
                                  <p:stCondLst>
                                    <p:cond delay="0"/>
                                  </p:stCondLst>
                                  <p:childTnLst>
                                    <p:animClr clrSpc="rgb" dir="cw">
                                      <p:cBhvr override="childStyle">
                                        <p:cTn id="20" dur="250" autoRev="1" fill="remove"/>
                                        <p:tgtEl>
                                          <p:spTgt spid="3">
                                            <p:txEl>
                                              <p:pRg st="4" end="4"/>
                                            </p:txEl>
                                          </p:spTgt>
                                        </p:tgtEl>
                                        <p:attrNameLst>
                                          <p:attrName>style.color</p:attrName>
                                        </p:attrNameLst>
                                      </p:cBhvr>
                                      <p:to>
                                        <a:schemeClr val="bg1"/>
                                      </p:to>
                                    </p:animClr>
                                    <p:animClr clrSpc="rgb" dir="cw">
                                      <p:cBhvr>
                                        <p:cTn id="21" dur="250" autoRev="1" fill="remove"/>
                                        <p:tgtEl>
                                          <p:spTgt spid="3">
                                            <p:txEl>
                                              <p:pRg st="4" end="4"/>
                                            </p:txEl>
                                          </p:spTgt>
                                        </p:tgtEl>
                                        <p:attrNameLst>
                                          <p:attrName>fillcolor</p:attrName>
                                        </p:attrNameLst>
                                      </p:cBhvr>
                                      <p:to>
                                        <a:schemeClr val="bg1"/>
                                      </p:to>
                                    </p:animClr>
                                    <p:set>
                                      <p:cBhvr>
                                        <p:cTn id="22" dur="250" autoRev="1" fill="remove"/>
                                        <p:tgtEl>
                                          <p:spTgt spid="3">
                                            <p:txEl>
                                              <p:pRg st="4" end="4"/>
                                            </p:txEl>
                                          </p:spTgt>
                                        </p:tgtEl>
                                        <p:attrNameLst>
                                          <p:attrName>fill.type</p:attrName>
                                        </p:attrNameLst>
                                      </p:cBhvr>
                                      <p:to>
                                        <p:strVal val="solid"/>
                                      </p:to>
                                    </p:set>
                                    <p:set>
                                      <p:cBhvr>
                                        <p:cTn id="23"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346511"/>
            <a:ext cx="9144000" cy="6408712"/>
          </a:xfrm>
        </p:spPr>
        <p:txBody>
          <a:bodyPr/>
          <a:lstStyle/>
          <a:p>
            <a:endParaRPr lang="en-IN" dirty="0" smtClean="0"/>
          </a:p>
          <a:p>
            <a:endParaRPr lang="en-IN" dirty="0"/>
          </a:p>
          <a:p>
            <a:r>
              <a:rPr lang="en-IN" sz="2800" dirty="0" smtClean="0"/>
              <a:t>Star-Star connection</a:t>
            </a:r>
          </a:p>
          <a:p>
            <a:r>
              <a:rPr lang="en-IN" sz="2800" dirty="0" smtClean="0"/>
              <a:t>Delta-Delta connection</a:t>
            </a:r>
          </a:p>
          <a:p>
            <a:r>
              <a:rPr lang="en-IN" sz="2800" dirty="0" smtClean="0"/>
              <a:t>Star-Delta connection</a:t>
            </a:r>
          </a:p>
          <a:p>
            <a:r>
              <a:rPr lang="en-IN" sz="2800" dirty="0" smtClean="0"/>
              <a:t>Delta-Star connection</a:t>
            </a:r>
          </a:p>
          <a:p>
            <a:r>
              <a:rPr lang="en-IN" sz="2800" dirty="0" smtClean="0"/>
              <a:t>Open Delta or V connection</a:t>
            </a:r>
          </a:p>
          <a:p>
            <a:r>
              <a:rPr lang="en-IN" sz="2800" dirty="0" smtClean="0"/>
              <a:t>Scott connection or T-T connection</a:t>
            </a:r>
            <a:endParaRPr lang="en-IN" sz="2800" dirty="0"/>
          </a:p>
        </p:txBody>
      </p:sp>
    </p:spTree>
    <p:extLst>
      <p:ext uri="{BB962C8B-B14F-4D97-AF65-F5344CB8AC3E}">
        <p14:creationId xmlns="" xmlns:p14="http://schemas.microsoft.com/office/powerpoint/2010/main" val="78007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r2.gif"/>
          <p:cNvPicPr>
            <a:picLocks noGrp="1" noChangeAspect="1"/>
          </p:cNvPicPr>
          <p:nvPr>
            <p:ph sz="quarter" idx="13"/>
          </p:nvPr>
        </p:nvPicPr>
        <p:blipFill>
          <a:blip r:embed="rId2"/>
          <a:stretch>
            <a:fillRect/>
          </a:stretch>
        </p:blipFill>
        <p:spPr>
          <a:xfrm>
            <a:off x="323528" y="908720"/>
            <a:ext cx="8640960" cy="5771629"/>
          </a:xfrm>
        </p:spPr>
      </p:pic>
    </p:spTree>
    <p:extLst>
      <p:ext uri="{BB962C8B-B14F-4D97-AF65-F5344CB8AC3E}">
        <p14:creationId xmlns="" xmlns:p14="http://schemas.microsoft.com/office/powerpoint/2010/main" val="1341399940"/>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143</TotalTime>
  <Words>492</Words>
  <Application>Microsoft Office PowerPoint</Application>
  <PresentationFormat>On-screen Show (4:3)</PresentationFormat>
  <Paragraphs>69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Slipstream</vt:lpstr>
      <vt:lpstr>3-Phase Transformer Construction,  Principal,  Working, Operation Advantages Over 1-Phase Transformer</vt:lpstr>
      <vt:lpstr>Introduction</vt:lpstr>
      <vt:lpstr>Advantages</vt:lpstr>
      <vt:lpstr>Principal of Operation </vt:lpstr>
      <vt:lpstr>Slide 5</vt:lpstr>
      <vt:lpstr>Slide 6</vt:lpstr>
      <vt:lpstr>Three Phase Transformer Connection</vt:lpstr>
      <vt:lpstr>Slide 8</vt:lpstr>
      <vt:lpstr>Slide 9</vt:lpstr>
      <vt:lpstr>Slide 10</vt:lpstr>
      <vt:lpstr>Slide 11</vt:lpstr>
      <vt:lpstr>Parallel Operation of Three Phase Transformer</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Kishan Tekwani</dc:creator>
  <cp:lastModifiedBy>acer</cp:lastModifiedBy>
  <cp:revision>20</cp:revision>
  <dcterms:created xsi:type="dcterms:W3CDTF">2014-11-10T11:41:41Z</dcterms:created>
  <dcterms:modified xsi:type="dcterms:W3CDTF">2018-04-11T04:01:00Z</dcterms:modified>
</cp:coreProperties>
</file>